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74"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lace Engberg" userId="fced7f58-4b9f-4d6b-bdeb-0a53e1ec52a9" providerId="ADAL" clId="{EBE606D6-6690-438F-AEE1-0B6AFB91C28B}"/>
    <pc:docChg chg="undo custSel mod modSld">
      <pc:chgData name="Wallace Engberg" userId="fced7f58-4b9f-4d6b-bdeb-0a53e1ec52a9" providerId="ADAL" clId="{EBE606D6-6690-438F-AEE1-0B6AFB91C28B}" dt="2022-07-06T01:33:33.256" v="22"/>
      <pc:docMkLst>
        <pc:docMk/>
      </pc:docMkLst>
      <pc:sldChg chg="modNotesTx">
        <pc:chgData name="Wallace Engberg" userId="fced7f58-4b9f-4d6b-bdeb-0a53e1ec52a9" providerId="ADAL" clId="{EBE606D6-6690-438F-AEE1-0B6AFB91C28B}" dt="2022-07-06T01:28:05.897" v="0"/>
        <pc:sldMkLst>
          <pc:docMk/>
          <pc:sldMk cId="0" sldId="256"/>
        </pc:sldMkLst>
      </pc:sldChg>
      <pc:sldChg chg="modNotesTx">
        <pc:chgData name="Wallace Engberg" userId="fced7f58-4b9f-4d6b-bdeb-0a53e1ec52a9" providerId="ADAL" clId="{EBE606D6-6690-438F-AEE1-0B6AFB91C28B}" dt="2022-07-06T01:28:18.781" v="1"/>
        <pc:sldMkLst>
          <pc:docMk/>
          <pc:sldMk cId="0" sldId="258"/>
        </pc:sldMkLst>
      </pc:sldChg>
      <pc:sldChg chg="modNotesTx">
        <pc:chgData name="Wallace Engberg" userId="fced7f58-4b9f-4d6b-bdeb-0a53e1ec52a9" providerId="ADAL" clId="{EBE606D6-6690-438F-AEE1-0B6AFB91C28B}" dt="2022-07-06T01:28:27.329" v="2"/>
        <pc:sldMkLst>
          <pc:docMk/>
          <pc:sldMk cId="0" sldId="259"/>
        </pc:sldMkLst>
      </pc:sldChg>
      <pc:sldChg chg="modNotesTx">
        <pc:chgData name="Wallace Engberg" userId="fced7f58-4b9f-4d6b-bdeb-0a53e1ec52a9" providerId="ADAL" clId="{EBE606D6-6690-438F-AEE1-0B6AFB91C28B}" dt="2022-07-06T01:28:36.341" v="3"/>
        <pc:sldMkLst>
          <pc:docMk/>
          <pc:sldMk cId="0" sldId="260"/>
        </pc:sldMkLst>
      </pc:sldChg>
      <pc:sldChg chg="addSp delSp mod modNotesTx">
        <pc:chgData name="Wallace Engberg" userId="fced7f58-4b9f-4d6b-bdeb-0a53e1ec52a9" providerId="ADAL" clId="{EBE606D6-6690-438F-AEE1-0B6AFB91C28B}" dt="2022-07-06T01:28:53.087" v="8" actId="6549"/>
        <pc:sldMkLst>
          <pc:docMk/>
          <pc:sldMk cId="0" sldId="261"/>
        </pc:sldMkLst>
        <pc:spChg chg="add del">
          <ac:chgData name="Wallace Engberg" userId="fced7f58-4b9f-4d6b-bdeb-0a53e1ec52a9" providerId="ADAL" clId="{EBE606D6-6690-438F-AEE1-0B6AFB91C28B}" dt="2022-07-06T01:28:47.737" v="5" actId="22"/>
          <ac:spMkLst>
            <pc:docMk/>
            <pc:sldMk cId="0" sldId="261"/>
            <ac:spMk id="27" creationId="{1FACBB4B-59CA-9B18-1B06-D5D9B31C2DC6}"/>
          </ac:spMkLst>
        </pc:spChg>
      </pc:sldChg>
      <pc:sldChg chg="modNotesTx">
        <pc:chgData name="Wallace Engberg" userId="fced7f58-4b9f-4d6b-bdeb-0a53e1ec52a9" providerId="ADAL" clId="{EBE606D6-6690-438F-AEE1-0B6AFB91C28B}" dt="2022-07-06T01:29:06.457" v="10" actId="6549"/>
        <pc:sldMkLst>
          <pc:docMk/>
          <pc:sldMk cId="0" sldId="262"/>
        </pc:sldMkLst>
      </pc:sldChg>
      <pc:sldChg chg="modNotesTx">
        <pc:chgData name="Wallace Engberg" userId="fced7f58-4b9f-4d6b-bdeb-0a53e1ec52a9" providerId="ADAL" clId="{EBE606D6-6690-438F-AEE1-0B6AFB91C28B}" dt="2022-07-06T01:29:14.737" v="11"/>
        <pc:sldMkLst>
          <pc:docMk/>
          <pc:sldMk cId="0" sldId="263"/>
        </pc:sldMkLst>
      </pc:sldChg>
      <pc:sldChg chg="modNotesTx">
        <pc:chgData name="Wallace Engberg" userId="fced7f58-4b9f-4d6b-bdeb-0a53e1ec52a9" providerId="ADAL" clId="{EBE606D6-6690-438F-AEE1-0B6AFB91C28B}" dt="2022-07-06T01:29:38.467" v="12"/>
        <pc:sldMkLst>
          <pc:docMk/>
          <pc:sldMk cId="0" sldId="264"/>
        </pc:sldMkLst>
      </pc:sldChg>
      <pc:sldChg chg="modNotesTx">
        <pc:chgData name="Wallace Engberg" userId="fced7f58-4b9f-4d6b-bdeb-0a53e1ec52a9" providerId="ADAL" clId="{EBE606D6-6690-438F-AEE1-0B6AFB91C28B}" dt="2022-07-06T01:29:47.017" v="13"/>
        <pc:sldMkLst>
          <pc:docMk/>
          <pc:sldMk cId="0" sldId="265"/>
        </pc:sldMkLst>
      </pc:sldChg>
      <pc:sldChg chg="modNotesTx">
        <pc:chgData name="Wallace Engberg" userId="fced7f58-4b9f-4d6b-bdeb-0a53e1ec52a9" providerId="ADAL" clId="{EBE606D6-6690-438F-AEE1-0B6AFB91C28B}" dt="2022-07-06T01:29:56.652" v="14"/>
        <pc:sldMkLst>
          <pc:docMk/>
          <pc:sldMk cId="0" sldId="267"/>
        </pc:sldMkLst>
      </pc:sldChg>
      <pc:sldChg chg="modNotesTx">
        <pc:chgData name="Wallace Engberg" userId="fced7f58-4b9f-4d6b-bdeb-0a53e1ec52a9" providerId="ADAL" clId="{EBE606D6-6690-438F-AEE1-0B6AFB91C28B}" dt="2022-07-06T01:30:03.558" v="15"/>
        <pc:sldMkLst>
          <pc:docMk/>
          <pc:sldMk cId="0" sldId="268"/>
        </pc:sldMkLst>
      </pc:sldChg>
      <pc:sldChg chg="modNotesTx">
        <pc:chgData name="Wallace Engberg" userId="fced7f58-4b9f-4d6b-bdeb-0a53e1ec52a9" providerId="ADAL" clId="{EBE606D6-6690-438F-AEE1-0B6AFB91C28B}" dt="2022-07-06T01:30:10.548" v="16"/>
        <pc:sldMkLst>
          <pc:docMk/>
          <pc:sldMk cId="0" sldId="269"/>
        </pc:sldMkLst>
      </pc:sldChg>
      <pc:sldChg chg="modNotesTx">
        <pc:chgData name="Wallace Engberg" userId="fced7f58-4b9f-4d6b-bdeb-0a53e1ec52a9" providerId="ADAL" clId="{EBE606D6-6690-438F-AEE1-0B6AFB91C28B}" dt="2022-07-06T01:30:17.558" v="17"/>
        <pc:sldMkLst>
          <pc:docMk/>
          <pc:sldMk cId="0" sldId="270"/>
        </pc:sldMkLst>
      </pc:sldChg>
      <pc:sldChg chg="modNotesTx">
        <pc:chgData name="Wallace Engberg" userId="fced7f58-4b9f-4d6b-bdeb-0a53e1ec52a9" providerId="ADAL" clId="{EBE606D6-6690-438F-AEE1-0B6AFB91C28B}" dt="2022-07-06T01:30:30.526" v="18"/>
        <pc:sldMkLst>
          <pc:docMk/>
          <pc:sldMk cId="0" sldId="272"/>
        </pc:sldMkLst>
      </pc:sldChg>
      <pc:sldChg chg="modNotesTx">
        <pc:chgData name="Wallace Engberg" userId="fced7f58-4b9f-4d6b-bdeb-0a53e1ec52a9" providerId="ADAL" clId="{EBE606D6-6690-438F-AEE1-0B6AFB91C28B}" dt="2022-07-06T01:30:38.667" v="19"/>
        <pc:sldMkLst>
          <pc:docMk/>
          <pc:sldMk cId="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10C07B35-1960-455D-895F-6CC2444BF378}" type="datetimeFigureOut">
              <a:rPr lang="en-US" smtClean="0"/>
              <a:t>7/5/2022</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7287816-06BC-4D13-929D-9BAE1810DB6B}" type="slidenum">
              <a:rPr lang="en-US" smtClean="0"/>
              <a:t>‹#›</a:t>
            </a:fld>
            <a:endParaRPr lang="en-US"/>
          </a:p>
        </p:txBody>
      </p:sp>
    </p:spTree>
    <p:extLst>
      <p:ext uri="{BB962C8B-B14F-4D97-AF65-F5344CB8AC3E}">
        <p14:creationId xmlns:p14="http://schemas.microsoft.com/office/powerpoint/2010/main" val="3327495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O‘ahu Point In Time (PIT) Count is an annual street and shelter count that determines the number of people experiencing homelessness on O‘ahu on a single night in January (</a:t>
            </a:r>
            <a:r>
              <a:rPr lang="en-US" dirty="0" err="1"/>
              <a:t>O'ahu's</a:t>
            </a:r>
            <a:r>
              <a:rPr lang="en-US" dirty="0"/>
              <a:t> 2022 Count was delayed until March due to COVID-19). This project included a brief survey to identify the needs and characteristics of individuals and families experiencing homelessness. Every Continuum of Care in the U.S. is required to submit PIT Count results to the U.S. Department of Housing and Urban Development (HUD) as part of a national effort to identify the extent of homelessness across the country.</a:t>
            </a:r>
          </a:p>
          <a:p>
            <a:endParaRPr lang="en-US" dirty="0"/>
          </a:p>
          <a:p>
            <a:r>
              <a:rPr lang="en-US" dirty="0"/>
              <a:t>The PIT Count is a one-night snapshot of homelessness that is limited by weather conditions, number of volunteers and their training, self-reported survey responses, and other factors. There are more people who experience homelessness over the course of the year than on any given single night. Every year, the Continuum of Care works toward improving the Count’s accuracy. The O‘ahu Continuum of Care is committed to using data from the PIT Count and the O‘ahu Homeless Management Information System (HMIS) to understand more about the population experiencing homelessness on O'ahu and to provide solutions that will make homelessness rare, brief, and a one-time experience.</a:t>
            </a:r>
          </a:p>
        </p:txBody>
      </p:sp>
      <p:sp>
        <p:nvSpPr>
          <p:cNvPr id="4" name="Slide Number Placeholder 3"/>
          <p:cNvSpPr>
            <a:spLocks noGrp="1"/>
          </p:cNvSpPr>
          <p:nvPr>
            <p:ph type="sldNum" sz="quarter" idx="5"/>
          </p:nvPr>
        </p:nvSpPr>
        <p:spPr/>
        <p:txBody>
          <a:bodyPr/>
          <a:lstStyle/>
          <a:p>
            <a:fld id="{27287816-06BC-4D13-929D-9BAE1810DB6B}" type="slidenum">
              <a:rPr lang="en-US" smtClean="0"/>
              <a:t>1</a:t>
            </a:fld>
            <a:endParaRPr lang="en-US"/>
          </a:p>
        </p:txBody>
      </p:sp>
    </p:spTree>
    <p:extLst>
      <p:ext uri="{BB962C8B-B14F-4D97-AF65-F5344CB8AC3E}">
        <p14:creationId xmlns:p14="http://schemas.microsoft.com/office/powerpoint/2010/main" val="4164132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Sexual and Gender Minorities have higher rates of disabling conditions as compared to the overall homeless population.</a:t>
            </a:r>
          </a:p>
          <a:p>
            <a:endParaRPr lang="en-US" dirty="0"/>
          </a:p>
          <a:p>
            <a:r>
              <a:rPr lang="en-US" dirty="0"/>
              <a:t>32% of all individuals with HIV identify as SGM</a:t>
            </a:r>
          </a:p>
          <a:p>
            <a:r>
              <a:rPr lang="en-US" dirty="0"/>
              <a:t>46% are chronically homeless indicating that they have experienced homelessness for a long period of time while living with a disabling condition. </a:t>
            </a:r>
          </a:p>
          <a:p>
            <a:r>
              <a:rPr lang="en-US" dirty="0"/>
              <a:t>SGM individuals have a higher rate of mental health illness as compared to the adult surveyed PIT Count population </a:t>
            </a:r>
          </a:p>
          <a:p>
            <a:endParaRPr lang="en-US" dirty="0"/>
          </a:p>
        </p:txBody>
      </p:sp>
      <p:sp>
        <p:nvSpPr>
          <p:cNvPr id="4" name="Slide Number Placeholder 3"/>
          <p:cNvSpPr>
            <a:spLocks noGrp="1"/>
          </p:cNvSpPr>
          <p:nvPr>
            <p:ph type="sldNum" sz="quarter" idx="5"/>
          </p:nvPr>
        </p:nvSpPr>
        <p:spPr/>
        <p:txBody>
          <a:bodyPr/>
          <a:lstStyle/>
          <a:p>
            <a:fld id="{27287816-06BC-4D13-929D-9BAE1810DB6B}" type="slidenum">
              <a:rPr lang="en-US" smtClean="0"/>
              <a:t>12</a:t>
            </a:fld>
            <a:endParaRPr lang="en-US"/>
          </a:p>
        </p:txBody>
      </p:sp>
    </p:spTree>
    <p:extLst>
      <p:ext uri="{BB962C8B-B14F-4D97-AF65-F5344CB8AC3E}">
        <p14:creationId xmlns:p14="http://schemas.microsoft.com/office/powerpoint/2010/main" val="231196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Domestic Violence is significantly higher among the SGM PIT Count population as compared to the O‘ahu PIT Count population. </a:t>
            </a:r>
          </a:p>
          <a:p>
            <a:endParaRPr lang="en-US" dirty="0"/>
          </a:p>
          <a:p>
            <a:r>
              <a:rPr lang="en-US" dirty="0"/>
              <a:t>30% of SGM adults reported having experienced DV as compared to 19% of the overall homeless population.</a:t>
            </a:r>
          </a:p>
          <a:p>
            <a:endParaRPr lang="en-US" dirty="0"/>
          </a:p>
          <a:p>
            <a:r>
              <a:rPr lang="en-US" dirty="0"/>
              <a:t>Domestic Violence also plays a larger role in why SGM individuals are currently experiencing homelessness as compared to overall homeless population.</a:t>
            </a:r>
          </a:p>
          <a:p>
            <a:endParaRPr lang="en-US" dirty="0"/>
          </a:p>
          <a:p>
            <a:r>
              <a:rPr lang="en-US" dirty="0"/>
              <a:t>13% of SGM adults reported currently fleeing DV, as compared to 5% of the overall homeless population. </a:t>
            </a:r>
          </a:p>
          <a:p>
            <a:endParaRPr lang="en-US" dirty="0"/>
          </a:p>
        </p:txBody>
      </p:sp>
      <p:sp>
        <p:nvSpPr>
          <p:cNvPr id="4" name="Slide Number Placeholder 3"/>
          <p:cNvSpPr>
            <a:spLocks noGrp="1"/>
          </p:cNvSpPr>
          <p:nvPr>
            <p:ph type="sldNum" sz="quarter" idx="5"/>
          </p:nvPr>
        </p:nvSpPr>
        <p:spPr/>
        <p:txBody>
          <a:bodyPr/>
          <a:lstStyle/>
          <a:p>
            <a:fld id="{27287816-06BC-4D13-929D-9BAE1810DB6B}" type="slidenum">
              <a:rPr lang="en-US" smtClean="0"/>
              <a:t>13</a:t>
            </a:fld>
            <a:endParaRPr lang="en-US"/>
          </a:p>
        </p:txBody>
      </p:sp>
    </p:spTree>
    <p:extLst>
      <p:ext uri="{BB962C8B-B14F-4D97-AF65-F5344CB8AC3E}">
        <p14:creationId xmlns:p14="http://schemas.microsoft.com/office/powerpoint/2010/main" val="328976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Region 1 has the largest percentage of the SGM population, sheltered and unsheltered, this is due in part to this area having a high number of shelters. Region 2 and Region 7 have the first and third highest number of unsheltered SGM individuals.</a:t>
            </a:r>
          </a:p>
        </p:txBody>
      </p:sp>
      <p:sp>
        <p:nvSpPr>
          <p:cNvPr id="4" name="Slide Number Placeholder 3"/>
          <p:cNvSpPr>
            <a:spLocks noGrp="1"/>
          </p:cNvSpPr>
          <p:nvPr>
            <p:ph type="sldNum" sz="quarter" idx="5"/>
          </p:nvPr>
        </p:nvSpPr>
        <p:spPr/>
        <p:txBody>
          <a:bodyPr/>
          <a:lstStyle/>
          <a:p>
            <a:fld id="{27287816-06BC-4D13-929D-9BAE1810DB6B}" type="slidenum">
              <a:rPr lang="en-US" smtClean="0"/>
              <a:t>14</a:t>
            </a:fld>
            <a:endParaRPr lang="en-US"/>
          </a:p>
        </p:txBody>
      </p:sp>
    </p:spTree>
    <p:extLst>
      <p:ext uri="{BB962C8B-B14F-4D97-AF65-F5344CB8AC3E}">
        <p14:creationId xmlns:p14="http://schemas.microsoft.com/office/powerpoint/2010/main" val="1799427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32% (55 out of 172) of surveyed SGM individuals had been counted in a previous PIT Count, since 2017. </a:t>
            </a:r>
          </a:p>
          <a:p>
            <a:endParaRPr lang="en-US" dirty="0"/>
          </a:p>
          <a:p>
            <a:r>
              <a:rPr lang="en-US" dirty="0"/>
              <a:t>58% (33) individuals were counted in non-consecutive years (episodically) which may indicate that they have cycled in and out of homelessness.</a:t>
            </a:r>
          </a:p>
        </p:txBody>
      </p:sp>
      <p:sp>
        <p:nvSpPr>
          <p:cNvPr id="4" name="Slide Number Placeholder 3"/>
          <p:cNvSpPr>
            <a:spLocks noGrp="1"/>
          </p:cNvSpPr>
          <p:nvPr>
            <p:ph type="sldNum" sz="quarter" idx="5"/>
          </p:nvPr>
        </p:nvSpPr>
        <p:spPr/>
        <p:txBody>
          <a:bodyPr/>
          <a:lstStyle/>
          <a:p>
            <a:fld id="{27287816-06BC-4D13-929D-9BAE1810DB6B}" type="slidenum">
              <a:rPr lang="en-US" smtClean="0"/>
              <a:t>15</a:t>
            </a:fld>
            <a:endParaRPr lang="en-US"/>
          </a:p>
        </p:txBody>
      </p:sp>
    </p:spTree>
    <p:extLst>
      <p:ext uri="{BB962C8B-B14F-4D97-AF65-F5344CB8AC3E}">
        <p14:creationId xmlns:p14="http://schemas.microsoft.com/office/powerpoint/2010/main" val="2967641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they experienced homelessness as a youth</a:t>
            </a:r>
          </a:p>
          <a:p>
            <a:r>
              <a:rPr lang="en-US" dirty="0"/>
              <a:t>22 people by themselves.</a:t>
            </a:r>
          </a:p>
          <a:p>
            <a:r>
              <a:rPr lang="en-US" dirty="0"/>
              <a:t>14 people with their family.</a:t>
            </a:r>
          </a:p>
          <a:p>
            <a:r>
              <a:rPr lang="en-US" dirty="0"/>
              <a:t>3 people by themselves &amp; with their family.</a:t>
            </a:r>
          </a:p>
          <a:p>
            <a:r>
              <a:rPr lang="en-US" dirty="0"/>
              <a:t>2 people refused to specify.</a:t>
            </a:r>
          </a:p>
        </p:txBody>
      </p:sp>
      <p:sp>
        <p:nvSpPr>
          <p:cNvPr id="4" name="Slide Number Placeholder 3"/>
          <p:cNvSpPr>
            <a:spLocks noGrp="1"/>
          </p:cNvSpPr>
          <p:nvPr>
            <p:ph type="sldNum" sz="quarter" idx="5"/>
          </p:nvPr>
        </p:nvSpPr>
        <p:spPr/>
        <p:txBody>
          <a:bodyPr/>
          <a:lstStyle/>
          <a:p>
            <a:fld id="{27287816-06BC-4D13-929D-9BAE1810DB6B}" type="slidenum">
              <a:rPr lang="en-US" smtClean="0"/>
              <a:t>17</a:t>
            </a:fld>
            <a:endParaRPr lang="en-US"/>
          </a:p>
        </p:txBody>
      </p:sp>
    </p:spTree>
    <p:extLst>
      <p:ext uri="{BB962C8B-B14F-4D97-AF65-F5344CB8AC3E}">
        <p14:creationId xmlns:p14="http://schemas.microsoft.com/office/powerpoint/2010/main" val="2903581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distribution of SGM individuals in the unsheltered and shelter population mimics that of the overall PIT Count population. </a:t>
            </a:r>
          </a:p>
          <a:p>
            <a:endParaRPr lang="en-US" dirty="0"/>
          </a:p>
          <a:p>
            <a:r>
              <a:rPr lang="en-US" dirty="0"/>
              <a:t>There is little to no data on SGM adults experiencing homelessness; much of research on homelessness among SGM people focuses on youth. Similar to findings from the Williams Institute⁹, the data for this report shows that nearly a third of all SGM adults on </a:t>
            </a:r>
            <a:r>
              <a:rPr lang="en-US" dirty="0" err="1"/>
              <a:t>Oʻahu</a:t>
            </a:r>
            <a:r>
              <a:rPr lang="en-US" dirty="0"/>
              <a:t> experienced homelessness as youths, highlighting that SGM experiences with homelessness do not always begin or end at adulthood.</a:t>
            </a:r>
          </a:p>
        </p:txBody>
      </p:sp>
      <p:sp>
        <p:nvSpPr>
          <p:cNvPr id="4" name="Slide Number Placeholder 3"/>
          <p:cNvSpPr>
            <a:spLocks noGrp="1"/>
          </p:cNvSpPr>
          <p:nvPr>
            <p:ph type="sldNum" sz="quarter" idx="5"/>
          </p:nvPr>
        </p:nvSpPr>
        <p:spPr/>
        <p:txBody>
          <a:bodyPr/>
          <a:lstStyle/>
          <a:p>
            <a:fld id="{27287816-06BC-4D13-929D-9BAE1810DB6B}" type="slidenum">
              <a:rPr lang="en-US" smtClean="0"/>
              <a:t>18</a:t>
            </a:fld>
            <a:endParaRPr lang="en-US"/>
          </a:p>
        </p:txBody>
      </p:sp>
    </p:spTree>
    <p:extLst>
      <p:ext uri="{BB962C8B-B14F-4D97-AF65-F5344CB8AC3E}">
        <p14:creationId xmlns:p14="http://schemas.microsoft.com/office/powerpoint/2010/main" val="18078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the SGM PIT Count population was unsheltered. This is similar to the overall trend for the PIT Count population where 60% were unsheltered and 40% were sheltered.</a:t>
            </a:r>
          </a:p>
        </p:txBody>
      </p:sp>
      <p:sp>
        <p:nvSpPr>
          <p:cNvPr id="4" name="Slide Number Placeholder 3"/>
          <p:cNvSpPr>
            <a:spLocks noGrp="1"/>
          </p:cNvSpPr>
          <p:nvPr>
            <p:ph type="sldNum" sz="quarter" idx="5"/>
          </p:nvPr>
        </p:nvSpPr>
        <p:spPr/>
        <p:txBody>
          <a:bodyPr/>
          <a:lstStyle/>
          <a:p>
            <a:fld id="{27287816-06BC-4D13-929D-9BAE1810DB6B}" type="slidenum">
              <a:rPr lang="en-US" smtClean="0"/>
              <a:t>3</a:t>
            </a:fld>
            <a:endParaRPr lang="en-US"/>
          </a:p>
        </p:txBody>
      </p:sp>
    </p:spTree>
    <p:extLst>
      <p:ext uri="{BB962C8B-B14F-4D97-AF65-F5344CB8AC3E}">
        <p14:creationId xmlns:p14="http://schemas.microsoft.com/office/powerpoint/2010/main" val="279391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overall number decreased, 2022 has data that is more reflective of the true population. </a:t>
            </a:r>
          </a:p>
          <a:p>
            <a:endParaRPr lang="en-US" dirty="0"/>
          </a:p>
          <a:p>
            <a:r>
              <a:rPr lang="en-US" dirty="0"/>
              <a:t>Unsheltered surveys did not significantly increase. This may be due to the fact that only 38% of the unsheltered population complete a survey; the majority of the unsheltered population was observed.</a:t>
            </a:r>
          </a:p>
          <a:p>
            <a:endParaRPr lang="en-US" dirty="0"/>
          </a:p>
          <a:p>
            <a:r>
              <a:rPr lang="en-US" dirty="0"/>
              <a:t>This is the second year that these questions were asked from the unsheltered population and the first time these questions were systematically asked of our sheltered population.</a:t>
            </a:r>
          </a:p>
          <a:p>
            <a:endParaRPr lang="en-US" dirty="0"/>
          </a:p>
          <a:p>
            <a:r>
              <a:rPr lang="en-US" dirty="0"/>
              <a:t>While there has been an overall decrease in the SGM population from 2020 to 2022, this is actually due in part to better understanding of SGM questions by the volunteers. In 2020, many individuals were Observed as "Other Gender" if the surveyor could not determine a gender; in 2022 surveyors were more likely to mark "Unknown" if gender could not be determined.</a:t>
            </a:r>
          </a:p>
        </p:txBody>
      </p:sp>
      <p:sp>
        <p:nvSpPr>
          <p:cNvPr id="4" name="Slide Number Placeholder 3"/>
          <p:cNvSpPr>
            <a:spLocks noGrp="1"/>
          </p:cNvSpPr>
          <p:nvPr>
            <p:ph type="sldNum" sz="quarter" idx="5"/>
          </p:nvPr>
        </p:nvSpPr>
        <p:spPr/>
        <p:txBody>
          <a:bodyPr/>
          <a:lstStyle/>
          <a:p>
            <a:fld id="{27287816-06BC-4D13-929D-9BAE1810DB6B}" type="slidenum">
              <a:rPr lang="en-US" smtClean="0"/>
              <a:t>4</a:t>
            </a:fld>
            <a:endParaRPr lang="en-US"/>
          </a:p>
        </p:txBody>
      </p:sp>
    </p:spTree>
    <p:extLst>
      <p:ext uri="{BB962C8B-B14F-4D97-AF65-F5344CB8AC3E}">
        <p14:creationId xmlns:p14="http://schemas.microsoft.com/office/powerpoint/2010/main" val="411324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Women/Girls (43%) account for the largest percentage of SGM individuals, followed by Men/Boys, (33%).</a:t>
            </a:r>
          </a:p>
          <a:p>
            <a:endParaRPr lang="en-US" dirty="0"/>
          </a:p>
          <a:p>
            <a:r>
              <a:rPr lang="en-US" dirty="0"/>
              <a:t>50 individuals (29%) identified as gender diverse, meaning the individual identifies as a gender other than the sex they were assigned at birth. Within the surveyed PIT Count population (2,475) they account for 2%. </a:t>
            </a:r>
          </a:p>
        </p:txBody>
      </p:sp>
      <p:sp>
        <p:nvSpPr>
          <p:cNvPr id="4" name="Slide Number Placeholder 3"/>
          <p:cNvSpPr>
            <a:spLocks noGrp="1"/>
          </p:cNvSpPr>
          <p:nvPr>
            <p:ph type="sldNum" sz="quarter" idx="5"/>
          </p:nvPr>
        </p:nvSpPr>
        <p:spPr/>
        <p:txBody>
          <a:bodyPr/>
          <a:lstStyle/>
          <a:p>
            <a:fld id="{27287816-06BC-4D13-929D-9BAE1810DB6B}" type="slidenum">
              <a:rPr lang="en-US" smtClean="0"/>
              <a:t>5</a:t>
            </a:fld>
            <a:endParaRPr lang="en-US"/>
          </a:p>
        </p:txBody>
      </p:sp>
    </p:spTree>
    <p:extLst>
      <p:ext uri="{BB962C8B-B14F-4D97-AF65-F5344CB8AC3E}">
        <p14:creationId xmlns:p14="http://schemas.microsoft.com/office/powerpoint/2010/main" val="47524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119 (70%) of SGM adults identified as an orientation other than straight. They account for 6% of the surveyed adult PIT Count population (1,965). Little data has been collected on SGM adults experiencing homelessness across the U.S. or in Hawai‘i. 2021 was the first year sexual orientation was required for all adults and heads of household across all O‘ahu HMIS program intake forms.</a:t>
            </a:r>
          </a:p>
        </p:txBody>
      </p:sp>
      <p:sp>
        <p:nvSpPr>
          <p:cNvPr id="4" name="Slide Number Placeholder 3"/>
          <p:cNvSpPr>
            <a:spLocks noGrp="1"/>
          </p:cNvSpPr>
          <p:nvPr>
            <p:ph type="sldNum" sz="quarter" idx="5"/>
          </p:nvPr>
        </p:nvSpPr>
        <p:spPr/>
        <p:txBody>
          <a:bodyPr/>
          <a:lstStyle/>
          <a:p>
            <a:fld id="{27287816-06BC-4D13-929D-9BAE1810DB6B}" type="slidenum">
              <a:rPr lang="en-US" smtClean="0"/>
              <a:t>6</a:t>
            </a:fld>
            <a:endParaRPr lang="en-US"/>
          </a:p>
        </p:txBody>
      </p:sp>
    </p:spTree>
    <p:extLst>
      <p:ext uri="{BB962C8B-B14F-4D97-AF65-F5344CB8AC3E}">
        <p14:creationId xmlns:p14="http://schemas.microsoft.com/office/powerpoint/2010/main" val="2143244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 (25%) adults identified as intersex. They account for 2% of the surveyed adult PIT Count population (1,965). 14 (33%) individuals identified as being an orientation other than straight, and nine (21%) identified as gender diverse. Little data has been collected on intersex individuals, within the SGM or homeless community. 2021 was the first year intersex status was required for all adults and heads of household across all O‘ahu HMIS program intake forms.</a:t>
            </a:r>
          </a:p>
        </p:txBody>
      </p:sp>
      <p:sp>
        <p:nvSpPr>
          <p:cNvPr id="4" name="Slide Number Placeholder 3"/>
          <p:cNvSpPr>
            <a:spLocks noGrp="1"/>
          </p:cNvSpPr>
          <p:nvPr>
            <p:ph type="sldNum" sz="quarter" idx="5"/>
          </p:nvPr>
        </p:nvSpPr>
        <p:spPr/>
        <p:txBody>
          <a:bodyPr/>
          <a:lstStyle/>
          <a:p>
            <a:fld id="{27287816-06BC-4D13-929D-9BAE1810DB6B}" type="slidenum">
              <a:rPr lang="en-US" smtClean="0"/>
              <a:t>7</a:t>
            </a:fld>
            <a:endParaRPr lang="en-US"/>
          </a:p>
        </p:txBody>
      </p:sp>
    </p:spTree>
    <p:extLst>
      <p:ext uri="{BB962C8B-B14F-4D97-AF65-F5344CB8AC3E}">
        <p14:creationId xmlns:p14="http://schemas.microsoft.com/office/powerpoint/2010/main" val="257760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compared to the surveyed PIT Count population, SGM adults are slightly younger, accounting for a higher percentage of youth (aged 18-24) and nearly half of the population between the ages of 25-44. </a:t>
            </a:r>
          </a:p>
        </p:txBody>
      </p:sp>
      <p:sp>
        <p:nvSpPr>
          <p:cNvPr id="4" name="Slide Number Placeholder 3"/>
          <p:cNvSpPr>
            <a:spLocks noGrp="1"/>
          </p:cNvSpPr>
          <p:nvPr>
            <p:ph type="sldNum" sz="quarter" idx="5"/>
          </p:nvPr>
        </p:nvSpPr>
        <p:spPr/>
        <p:txBody>
          <a:bodyPr/>
          <a:lstStyle/>
          <a:p>
            <a:fld id="{27287816-06BC-4D13-929D-9BAE1810DB6B}" type="slidenum">
              <a:rPr lang="en-US" smtClean="0"/>
              <a:t>8</a:t>
            </a:fld>
            <a:endParaRPr lang="en-US"/>
          </a:p>
        </p:txBody>
      </p:sp>
    </p:spTree>
    <p:extLst>
      <p:ext uri="{BB962C8B-B14F-4D97-AF65-F5344CB8AC3E}">
        <p14:creationId xmlns:p14="http://schemas.microsoft.com/office/powerpoint/2010/main" val="234761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individuals account for the largest household type of SGM households at 83%. This is higher than the surveyed PIT Count population (54%) and the U.S. adult SGM population (39%)⁷. Very few SGM individuals (&lt;6%) reported living with </a:t>
            </a:r>
          </a:p>
          <a:p>
            <a:r>
              <a:rPr lang="en-US" dirty="0"/>
              <a:t>keiki as compared to the surveyed PIT Count population(35%), U.S. adult SGM population (10%)⁷, and the Hawai‘i SGM population (30%)³.</a:t>
            </a:r>
          </a:p>
        </p:txBody>
      </p:sp>
      <p:sp>
        <p:nvSpPr>
          <p:cNvPr id="4" name="Slide Number Placeholder 3"/>
          <p:cNvSpPr>
            <a:spLocks noGrp="1"/>
          </p:cNvSpPr>
          <p:nvPr>
            <p:ph type="sldNum" sz="quarter" idx="5"/>
          </p:nvPr>
        </p:nvSpPr>
        <p:spPr/>
        <p:txBody>
          <a:bodyPr/>
          <a:lstStyle/>
          <a:p>
            <a:fld id="{27287816-06BC-4D13-929D-9BAE1810DB6B}" type="slidenum">
              <a:rPr lang="en-US" smtClean="0"/>
              <a:t>9</a:t>
            </a:fld>
            <a:endParaRPr lang="en-US"/>
          </a:p>
        </p:txBody>
      </p:sp>
    </p:spTree>
    <p:extLst>
      <p:ext uri="{BB962C8B-B14F-4D97-AF65-F5344CB8AC3E}">
        <p14:creationId xmlns:p14="http://schemas.microsoft.com/office/powerpoint/2010/main" val="1869409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Native Hawaiian or Pacific Islanders, Multi-Racial, and Black individuals are over-represented within the SGM PIT Count population as compared to the population of O‘ahu by 221%, 45% and 45%, respectively. While White and Asian or Asian American individuals are under-represented by -19% and -80%, respectively.</a:t>
            </a:r>
          </a:p>
        </p:txBody>
      </p:sp>
      <p:sp>
        <p:nvSpPr>
          <p:cNvPr id="4" name="Slide Number Placeholder 3"/>
          <p:cNvSpPr>
            <a:spLocks noGrp="1"/>
          </p:cNvSpPr>
          <p:nvPr>
            <p:ph type="sldNum" sz="quarter" idx="5"/>
          </p:nvPr>
        </p:nvSpPr>
        <p:spPr/>
        <p:txBody>
          <a:bodyPr/>
          <a:lstStyle/>
          <a:p>
            <a:fld id="{27287816-06BC-4D13-929D-9BAE1810DB6B}" type="slidenum">
              <a:rPr lang="en-US" smtClean="0"/>
              <a:t>10</a:t>
            </a:fld>
            <a:endParaRPr lang="en-US"/>
          </a:p>
        </p:txBody>
      </p:sp>
    </p:spTree>
    <p:extLst>
      <p:ext uri="{BB962C8B-B14F-4D97-AF65-F5344CB8AC3E}">
        <p14:creationId xmlns:p14="http://schemas.microsoft.com/office/powerpoint/2010/main" val="148546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100" b="0" i="0">
                <a:solidFill>
                  <a:srgbClr val="3C7B5E"/>
                </a:solidFill>
                <a:latin typeface="Times New Roman"/>
                <a:cs typeface="Times New Roman"/>
              </a:defRPr>
            </a:lvl1p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50" b="0" i="0">
                <a:solidFill>
                  <a:srgbClr val="3C7B5E"/>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2100" b="0" i="0">
                <a:solidFill>
                  <a:srgbClr val="3C7B5E"/>
                </a:solidFill>
                <a:latin typeface="Times New Roman"/>
                <a:cs typeface="Times New Roman"/>
              </a:defRPr>
            </a:lvl1p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50" b="0" i="0">
                <a:solidFill>
                  <a:srgbClr val="3C7B5E"/>
                </a:solidFill>
                <a:latin typeface="Times New Roman"/>
                <a:cs typeface="Times New Roman"/>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100" b="0" i="0">
                <a:solidFill>
                  <a:srgbClr val="3C7B5E"/>
                </a:solidFill>
                <a:latin typeface="Times New Roman"/>
                <a:cs typeface="Times New Roman"/>
              </a:defRPr>
            </a:lvl1p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50" b="0" i="0">
                <a:solidFill>
                  <a:srgbClr val="3C7B5E"/>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defRPr sz="2100" b="0" i="0">
                <a:solidFill>
                  <a:srgbClr val="3C7B5E"/>
                </a:solidFill>
                <a:latin typeface="Times New Roman"/>
                <a:cs typeface="Times New Roman"/>
              </a:defRPr>
            </a:lvl1p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100" b="0" i="0">
                <a:solidFill>
                  <a:srgbClr val="3C7B5E"/>
                </a:solidFill>
                <a:latin typeface="Times New Roman"/>
                <a:cs typeface="Times New Roman"/>
              </a:defRPr>
            </a:lvl1p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90486" y="455535"/>
            <a:ext cx="10507026" cy="673100"/>
          </a:xfrm>
          <a:prstGeom prst="rect">
            <a:avLst/>
          </a:prstGeom>
        </p:spPr>
        <p:txBody>
          <a:bodyPr wrap="square" lIns="0" tIns="0" rIns="0" bIns="0">
            <a:spAutoFit/>
          </a:bodyPr>
          <a:lstStyle>
            <a:lvl1pPr>
              <a:defRPr sz="4250" b="0" i="0">
                <a:solidFill>
                  <a:srgbClr val="3C7B5E"/>
                </a:solidFill>
                <a:latin typeface="Times New Roman"/>
                <a:cs typeface="Times New Roman"/>
              </a:defRPr>
            </a:lvl1pPr>
          </a:lstStyle>
          <a:p>
            <a:endParaRPr/>
          </a:p>
        </p:txBody>
      </p:sp>
      <p:sp>
        <p:nvSpPr>
          <p:cNvPr id="3" name="Holder 3"/>
          <p:cNvSpPr>
            <a:spLocks noGrp="1"/>
          </p:cNvSpPr>
          <p:nvPr>
            <p:ph type="body" idx="1"/>
          </p:nvPr>
        </p:nvSpPr>
        <p:spPr>
          <a:xfrm>
            <a:off x="289400" y="1989502"/>
            <a:ext cx="13423265" cy="578865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392713" y="9859968"/>
            <a:ext cx="13502640" cy="318770"/>
          </a:xfrm>
          <a:prstGeom prst="rect">
            <a:avLst/>
          </a:prstGeom>
        </p:spPr>
        <p:txBody>
          <a:bodyPr wrap="square" lIns="0" tIns="0" rIns="0" bIns="0">
            <a:spAutoFit/>
          </a:bodyPr>
          <a:lstStyle>
            <a:lvl1pPr>
              <a:defRPr sz="2100" b="0" i="0">
                <a:solidFill>
                  <a:srgbClr val="3C7B5E"/>
                </a:solidFill>
                <a:latin typeface="Times New Roman"/>
                <a:cs typeface="Times New Roman"/>
              </a:defRPr>
            </a:lvl1p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7/5/2022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8581"/>
            <a:ext cx="18288000" cy="47625"/>
          </a:xfrm>
          <a:custGeom>
            <a:avLst/>
            <a:gdLst/>
            <a:ahLst/>
            <a:cxnLst/>
            <a:rect l="l" t="t" r="r" b="b"/>
            <a:pathLst>
              <a:path w="18288000" h="47625">
                <a:moveTo>
                  <a:pt x="0" y="47624"/>
                </a:moveTo>
                <a:lnTo>
                  <a:pt x="0" y="0"/>
                </a:lnTo>
                <a:lnTo>
                  <a:pt x="18287999" y="0"/>
                </a:lnTo>
                <a:lnTo>
                  <a:pt x="18287999" y="47624"/>
                </a:lnTo>
                <a:lnTo>
                  <a:pt x="0" y="47624"/>
                </a:lnTo>
                <a:close/>
              </a:path>
            </a:pathLst>
          </a:custGeom>
          <a:solidFill>
            <a:srgbClr val="3C7B5E"/>
          </a:solidFill>
        </p:spPr>
        <p:txBody>
          <a:bodyPr wrap="square" lIns="0" tIns="0" rIns="0" bIns="0" rtlCol="0"/>
          <a:lstStyle/>
          <a:p>
            <a:endParaRPr/>
          </a:p>
        </p:txBody>
      </p:sp>
      <p:sp>
        <p:nvSpPr>
          <p:cNvPr id="3" name="object 3"/>
          <p:cNvSpPr/>
          <p:nvPr/>
        </p:nvSpPr>
        <p:spPr>
          <a:xfrm>
            <a:off x="0" y="1333387"/>
            <a:ext cx="18288000" cy="47625"/>
          </a:xfrm>
          <a:custGeom>
            <a:avLst/>
            <a:gdLst/>
            <a:ahLst/>
            <a:cxnLst/>
            <a:rect l="l" t="t" r="r" b="b"/>
            <a:pathLst>
              <a:path w="18288000" h="47625">
                <a:moveTo>
                  <a:pt x="0" y="47624"/>
                </a:moveTo>
                <a:lnTo>
                  <a:pt x="0" y="0"/>
                </a:lnTo>
                <a:lnTo>
                  <a:pt x="18287999" y="0"/>
                </a:lnTo>
                <a:lnTo>
                  <a:pt x="18287999"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9709156"/>
            <a:ext cx="18288000" cy="47625"/>
          </a:xfrm>
          <a:custGeom>
            <a:avLst/>
            <a:gdLst/>
            <a:ahLst/>
            <a:cxnLst/>
            <a:rect l="l" t="t" r="r" b="b"/>
            <a:pathLst>
              <a:path w="18288000" h="47625">
                <a:moveTo>
                  <a:pt x="0" y="47624"/>
                </a:moveTo>
                <a:lnTo>
                  <a:pt x="0" y="0"/>
                </a:lnTo>
                <a:lnTo>
                  <a:pt x="18287999" y="0"/>
                </a:lnTo>
                <a:lnTo>
                  <a:pt x="18287999"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1789675"/>
            <a:ext cx="9144000" cy="533400"/>
          </a:xfrm>
          <a:custGeom>
            <a:avLst/>
            <a:gdLst/>
            <a:ahLst/>
            <a:cxnLst/>
            <a:rect l="l" t="t" r="r" b="b"/>
            <a:pathLst>
              <a:path w="9144000" h="533400">
                <a:moveTo>
                  <a:pt x="9043199" y="533399"/>
                </a:moveTo>
                <a:lnTo>
                  <a:pt x="0" y="533399"/>
                </a:lnTo>
                <a:lnTo>
                  <a:pt x="0" y="0"/>
                </a:lnTo>
                <a:lnTo>
                  <a:pt x="9043196" y="0"/>
                </a:lnTo>
                <a:lnTo>
                  <a:pt x="9082205" y="7884"/>
                </a:lnTo>
                <a:lnTo>
                  <a:pt x="9114109" y="29366"/>
                </a:lnTo>
                <a:lnTo>
                  <a:pt x="9135645" y="61191"/>
                </a:lnTo>
                <a:lnTo>
                  <a:pt x="9143549" y="100102"/>
                </a:lnTo>
                <a:lnTo>
                  <a:pt x="9143549" y="433297"/>
                </a:lnTo>
                <a:lnTo>
                  <a:pt x="9135645" y="472208"/>
                </a:lnTo>
                <a:lnTo>
                  <a:pt x="9114109" y="504033"/>
                </a:lnTo>
                <a:lnTo>
                  <a:pt x="9082205" y="525515"/>
                </a:lnTo>
                <a:lnTo>
                  <a:pt x="9043199" y="533399"/>
                </a:lnTo>
                <a:close/>
              </a:path>
            </a:pathLst>
          </a:custGeom>
          <a:solidFill>
            <a:srgbClr val="3C7B5E">
              <a:alpha val="29798"/>
            </a:srgbClr>
          </a:solidFill>
        </p:spPr>
        <p:txBody>
          <a:bodyPr wrap="square" lIns="0" tIns="0" rIns="0" bIns="0" rtlCol="0"/>
          <a:lstStyle/>
          <a:p>
            <a:endParaRPr/>
          </a:p>
        </p:txBody>
      </p:sp>
      <p:pic>
        <p:nvPicPr>
          <p:cNvPr id="6" name="object 6"/>
          <p:cNvPicPr/>
          <p:nvPr/>
        </p:nvPicPr>
        <p:blipFill>
          <a:blip r:embed="rId3" cstate="print"/>
          <a:stretch>
            <a:fillRect/>
          </a:stretch>
        </p:blipFill>
        <p:spPr>
          <a:xfrm>
            <a:off x="1100969" y="2484463"/>
            <a:ext cx="76200" cy="76199"/>
          </a:xfrm>
          <a:prstGeom prst="rect">
            <a:avLst/>
          </a:prstGeom>
        </p:spPr>
      </p:pic>
      <p:pic>
        <p:nvPicPr>
          <p:cNvPr id="7" name="object 7"/>
          <p:cNvPicPr/>
          <p:nvPr/>
        </p:nvPicPr>
        <p:blipFill>
          <a:blip r:embed="rId3" cstate="print"/>
          <a:stretch>
            <a:fillRect/>
          </a:stretch>
        </p:blipFill>
        <p:spPr>
          <a:xfrm>
            <a:off x="1100969" y="3494113"/>
            <a:ext cx="76200" cy="76199"/>
          </a:xfrm>
          <a:prstGeom prst="rect">
            <a:avLst/>
          </a:prstGeom>
        </p:spPr>
      </p:pic>
      <p:sp>
        <p:nvSpPr>
          <p:cNvPr id="8" name="object 8"/>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2887345" algn="l"/>
                <a:tab pos="3562350" algn="l"/>
                <a:tab pos="6542405" algn="l"/>
              </a:tabLst>
            </a:pPr>
            <a:r>
              <a:rPr spc="-195" dirty="0"/>
              <a:t>S</a:t>
            </a:r>
            <a:r>
              <a:rPr spc="-375" dirty="0"/>
              <a:t> </a:t>
            </a:r>
            <a:r>
              <a:rPr dirty="0"/>
              <a:t>E</a:t>
            </a:r>
            <a:r>
              <a:rPr spc="-370" dirty="0"/>
              <a:t> </a:t>
            </a:r>
            <a:r>
              <a:rPr dirty="0"/>
              <a:t>X</a:t>
            </a:r>
            <a:r>
              <a:rPr spc="-370" dirty="0"/>
              <a:t> </a:t>
            </a:r>
            <a:r>
              <a:rPr spc="90" dirty="0"/>
              <a:t>U</a:t>
            </a:r>
            <a:r>
              <a:rPr spc="-370" dirty="0"/>
              <a:t> </a:t>
            </a:r>
            <a:r>
              <a:rPr spc="180" dirty="0"/>
              <a:t>A</a:t>
            </a:r>
            <a:r>
              <a:rPr spc="-375" dirty="0"/>
              <a:t> </a:t>
            </a:r>
            <a:r>
              <a:rPr spc="-50" dirty="0"/>
              <a:t>L</a:t>
            </a:r>
            <a:r>
              <a:rPr dirty="0"/>
              <a:t>	</a:t>
            </a:r>
            <a:r>
              <a:rPr spc="-450" dirty="0"/>
              <a:t>&amp;</a:t>
            </a:r>
            <a:r>
              <a:rPr dirty="0"/>
              <a:t>	</a:t>
            </a:r>
            <a:r>
              <a:rPr spc="-130" dirty="0"/>
              <a:t>G</a:t>
            </a:r>
            <a:r>
              <a:rPr spc="-375" dirty="0"/>
              <a:t> </a:t>
            </a:r>
            <a:r>
              <a:rPr dirty="0"/>
              <a:t>E</a:t>
            </a:r>
            <a:r>
              <a:rPr spc="-370" dirty="0"/>
              <a:t> </a:t>
            </a:r>
            <a:r>
              <a:rPr spc="275" dirty="0"/>
              <a:t>N</a:t>
            </a:r>
            <a:r>
              <a:rPr spc="-375" dirty="0"/>
              <a:t> </a:t>
            </a:r>
            <a:r>
              <a:rPr spc="150" dirty="0"/>
              <a:t>D</a:t>
            </a:r>
            <a:r>
              <a:rPr spc="-370" dirty="0"/>
              <a:t> </a:t>
            </a:r>
            <a:r>
              <a:rPr dirty="0"/>
              <a:t>E</a:t>
            </a:r>
            <a:r>
              <a:rPr spc="-375" dirty="0"/>
              <a:t> </a:t>
            </a:r>
            <a:r>
              <a:rPr spc="-50" dirty="0"/>
              <a:t>R</a:t>
            </a:r>
            <a:r>
              <a:rPr dirty="0"/>
              <a:t>	</a:t>
            </a:r>
            <a:r>
              <a:rPr spc="300" dirty="0"/>
              <a:t>M</a:t>
            </a:r>
            <a:r>
              <a:rPr spc="-380" dirty="0"/>
              <a:t> </a:t>
            </a:r>
            <a:r>
              <a:rPr spc="-90" dirty="0"/>
              <a:t>I</a:t>
            </a:r>
            <a:r>
              <a:rPr spc="-375" dirty="0"/>
              <a:t> </a:t>
            </a:r>
            <a:r>
              <a:rPr spc="275" dirty="0"/>
              <a:t>N</a:t>
            </a:r>
            <a:r>
              <a:rPr spc="-375" dirty="0"/>
              <a:t> </a:t>
            </a:r>
            <a:r>
              <a:rPr spc="120" dirty="0"/>
              <a:t>O</a:t>
            </a:r>
            <a:r>
              <a:rPr spc="-370" dirty="0"/>
              <a:t> </a:t>
            </a:r>
            <a:r>
              <a:rPr dirty="0"/>
              <a:t>R</a:t>
            </a:r>
            <a:r>
              <a:rPr spc="-375" dirty="0"/>
              <a:t> </a:t>
            </a:r>
            <a:r>
              <a:rPr spc="-90" dirty="0"/>
              <a:t>I</a:t>
            </a:r>
            <a:r>
              <a:rPr spc="-375" dirty="0"/>
              <a:t> </a:t>
            </a:r>
            <a:r>
              <a:rPr dirty="0"/>
              <a:t>T</a:t>
            </a:r>
            <a:r>
              <a:rPr spc="-375" dirty="0"/>
              <a:t> </a:t>
            </a:r>
            <a:r>
              <a:rPr spc="-90" dirty="0"/>
              <a:t>I</a:t>
            </a:r>
            <a:r>
              <a:rPr spc="-370" dirty="0"/>
              <a:t> </a:t>
            </a:r>
            <a:r>
              <a:rPr dirty="0"/>
              <a:t>E</a:t>
            </a:r>
            <a:r>
              <a:rPr spc="-375" dirty="0"/>
              <a:t> </a:t>
            </a:r>
            <a:r>
              <a:rPr spc="-50" dirty="0"/>
              <a:t>S</a:t>
            </a:r>
          </a:p>
        </p:txBody>
      </p:sp>
      <p:pic>
        <p:nvPicPr>
          <p:cNvPr id="9" name="object 9"/>
          <p:cNvPicPr/>
          <p:nvPr/>
        </p:nvPicPr>
        <p:blipFill>
          <a:blip r:embed="rId3" cstate="print"/>
          <a:stretch>
            <a:fillRect/>
          </a:stretch>
        </p:blipFill>
        <p:spPr>
          <a:xfrm>
            <a:off x="1100969" y="5606221"/>
            <a:ext cx="76200" cy="76199"/>
          </a:xfrm>
          <a:prstGeom prst="rect">
            <a:avLst/>
          </a:prstGeom>
        </p:spPr>
      </p:pic>
      <p:pic>
        <p:nvPicPr>
          <p:cNvPr id="10" name="object 10"/>
          <p:cNvPicPr/>
          <p:nvPr/>
        </p:nvPicPr>
        <p:blipFill>
          <a:blip r:embed="rId3" cstate="print"/>
          <a:stretch>
            <a:fillRect/>
          </a:stretch>
        </p:blipFill>
        <p:spPr>
          <a:xfrm>
            <a:off x="1100969" y="6215821"/>
            <a:ext cx="76200" cy="76199"/>
          </a:xfrm>
          <a:prstGeom prst="rect">
            <a:avLst/>
          </a:prstGeom>
        </p:spPr>
      </p:pic>
      <p:sp>
        <p:nvSpPr>
          <p:cNvPr id="11" name="object 11"/>
          <p:cNvSpPr/>
          <p:nvPr/>
        </p:nvSpPr>
        <p:spPr>
          <a:xfrm>
            <a:off x="0" y="4892383"/>
            <a:ext cx="7715250" cy="533400"/>
          </a:xfrm>
          <a:custGeom>
            <a:avLst/>
            <a:gdLst/>
            <a:ahLst/>
            <a:cxnLst/>
            <a:rect l="l" t="t" r="r" b="b"/>
            <a:pathLst>
              <a:path w="7715250" h="533400">
                <a:moveTo>
                  <a:pt x="7614800" y="533399"/>
                </a:moveTo>
                <a:lnTo>
                  <a:pt x="0" y="533399"/>
                </a:lnTo>
                <a:lnTo>
                  <a:pt x="0" y="0"/>
                </a:lnTo>
                <a:lnTo>
                  <a:pt x="7614799" y="0"/>
                </a:lnTo>
                <a:lnTo>
                  <a:pt x="7653807" y="7884"/>
                </a:lnTo>
                <a:lnTo>
                  <a:pt x="7685711" y="29366"/>
                </a:lnTo>
                <a:lnTo>
                  <a:pt x="7707247" y="61191"/>
                </a:lnTo>
                <a:lnTo>
                  <a:pt x="7715151" y="100102"/>
                </a:lnTo>
                <a:lnTo>
                  <a:pt x="7715151" y="433297"/>
                </a:lnTo>
                <a:lnTo>
                  <a:pt x="7707247" y="472208"/>
                </a:lnTo>
                <a:lnTo>
                  <a:pt x="7685711" y="504033"/>
                </a:lnTo>
                <a:lnTo>
                  <a:pt x="7653807" y="525515"/>
                </a:lnTo>
                <a:lnTo>
                  <a:pt x="7614800" y="533399"/>
                </a:lnTo>
                <a:close/>
              </a:path>
            </a:pathLst>
          </a:custGeom>
          <a:solidFill>
            <a:srgbClr val="3C7B5E">
              <a:alpha val="29798"/>
            </a:srgbClr>
          </a:solidFill>
        </p:spPr>
        <p:txBody>
          <a:bodyPr wrap="square" lIns="0" tIns="0" rIns="0" bIns="0" rtlCol="0"/>
          <a:lstStyle/>
          <a:p>
            <a:endParaRPr/>
          </a:p>
        </p:txBody>
      </p:sp>
      <p:sp>
        <p:nvSpPr>
          <p:cNvPr id="12" name="object 12"/>
          <p:cNvSpPr txBox="1"/>
          <p:nvPr/>
        </p:nvSpPr>
        <p:spPr>
          <a:xfrm>
            <a:off x="374405" y="1683648"/>
            <a:ext cx="17217390" cy="4712970"/>
          </a:xfrm>
          <a:prstGeom prst="rect">
            <a:avLst/>
          </a:prstGeom>
        </p:spPr>
        <p:txBody>
          <a:bodyPr vert="horz" wrap="square" lIns="0" tIns="132080" rIns="0" bIns="0" rtlCol="0">
            <a:spAutoFit/>
          </a:bodyPr>
          <a:lstStyle/>
          <a:p>
            <a:pPr marL="12700">
              <a:lnSpc>
                <a:spcPct val="100000"/>
              </a:lnSpc>
              <a:spcBef>
                <a:spcPts val="1040"/>
              </a:spcBef>
              <a:tabLst>
                <a:tab pos="1558290" algn="l"/>
                <a:tab pos="2109470" algn="l"/>
                <a:tab pos="3152775" algn="l"/>
                <a:tab pos="4672330" algn="l"/>
                <a:tab pos="5321300" algn="l"/>
                <a:tab pos="6588759" algn="l"/>
              </a:tabLst>
            </a:pPr>
            <a:r>
              <a:rPr sz="2800" spc="420" dirty="0">
                <a:latin typeface="Times New Roman"/>
                <a:cs typeface="Times New Roman"/>
              </a:rPr>
              <a:t>W</a:t>
            </a:r>
            <a:r>
              <a:rPr sz="2800" spc="-254" dirty="0">
                <a:latin typeface="Times New Roman"/>
                <a:cs typeface="Times New Roman"/>
              </a:rPr>
              <a:t> </a:t>
            </a:r>
            <a:r>
              <a:rPr sz="2800" spc="240" dirty="0">
                <a:latin typeface="Times New Roman"/>
                <a:cs typeface="Times New Roman"/>
              </a:rPr>
              <a:t>H</a:t>
            </a:r>
            <a:r>
              <a:rPr sz="2800" spc="-254" dirty="0">
                <a:latin typeface="Times New Roman"/>
                <a:cs typeface="Times New Roman"/>
              </a:rPr>
              <a:t> </a:t>
            </a:r>
            <a:r>
              <a:rPr sz="2800" spc="120" dirty="0">
                <a:latin typeface="Times New Roman"/>
                <a:cs typeface="Times New Roman"/>
              </a:rPr>
              <a:t>A</a:t>
            </a:r>
            <a:r>
              <a:rPr sz="2800" spc="-250" dirty="0">
                <a:latin typeface="Times New Roman"/>
                <a:cs typeface="Times New Roman"/>
              </a:rPr>
              <a:t> </a:t>
            </a:r>
            <a:r>
              <a:rPr sz="2800" spc="-50" dirty="0">
                <a:latin typeface="Times New Roman"/>
                <a:cs typeface="Times New Roman"/>
              </a:rPr>
              <a:t>T</a:t>
            </a:r>
            <a:r>
              <a:rPr sz="2800" dirty="0">
                <a:latin typeface="Times New Roman"/>
                <a:cs typeface="Times New Roman"/>
              </a:rPr>
              <a:t>	</a:t>
            </a:r>
            <a:r>
              <a:rPr sz="2800" spc="-65" dirty="0">
                <a:latin typeface="Times New Roman"/>
                <a:cs typeface="Times New Roman"/>
              </a:rPr>
              <a:t>I</a:t>
            </a:r>
            <a:r>
              <a:rPr sz="2800" spc="-250" dirty="0">
                <a:latin typeface="Times New Roman"/>
                <a:cs typeface="Times New Roman"/>
              </a:rPr>
              <a:t> </a:t>
            </a:r>
            <a:r>
              <a:rPr sz="2800" spc="-50" dirty="0">
                <a:latin typeface="Times New Roman"/>
                <a:cs typeface="Times New Roman"/>
              </a:rPr>
              <a:t>S</a:t>
            </a:r>
            <a:r>
              <a:rPr sz="2800" dirty="0">
                <a:latin typeface="Times New Roman"/>
                <a:cs typeface="Times New Roman"/>
              </a:rPr>
              <a:t>	T</a:t>
            </a:r>
            <a:r>
              <a:rPr sz="2800" spc="-250" dirty="0">
                <a:latin typeface="Times New Roman"/>
                <a:cs typeface="Times New Roman"/>
              </a:rPr>
              <a:t> </a:t>
            </a:r>
            <a:r>
              <a:rPr sz="2800" spc="240" dirty="0">
                <a:latin typeface="Times New Roman"/>
                <a:cs typeface="Times New Roman"/>
              </a:rPr>
              <a:t>H</a:t>
            </a:r>
            <a:r>
              <a:rPr sz="2800" spc="-245" dirty="0">
                <a:latin typeface="Times New Roman"/>
                <a:cs typeface="Times New Roman"/>
              </a:rPr>
              <a:t> </a:t>
            </a:r>
            <a:r>
              <a:rPr sz="2800" spc="-50" dirty="0">
                <a:latin typeface="Times New Roman"/>
                <a:cs typeface="Times New Roman"/>
              </a:rPr>
              <a:t>E</a:t>
            </a:r>
            <a:r>
              <a:rPr sz="2800" dirty="0">
                <a:latin typeface="Times New Roman"/>
                <a:cs typeface="Times New Roman"/>
              </a:rPr>
              <a:t>	</a:t>
            </a:r>
            <a:r>
              <a:rPr sz="2800" spc="90" dirty="0">
                <a:latin typeface="Times New Roman"/>
                <a:cs typeface="Times New Roman"/>
              </a:rPr>
              <a:t>P</a:t>
            </a:r>
            <a:r>
              <a:rPr sz="2800" spc="-254" dirty="0">
                <a:latin typeface="Times New Roman"/>
                <a:cs typeface="Times New Roman"/>
              </a:rPr>
              <a:t> </a:t>
            </a:r>
            <a:r>
              <a:rPr sz="2800" spc="80" dirty="0">
                <a:latin typeface="Times New Roman"/>
                <a:cs typeface="Times New Roman"/>
              </a:rPr>
              <a:t>O</a:t>
            </a:r>
            <a:r>
              <a:rPr sz="2800" spc="-250" dirty="0">
                <a:latin typeface="Times New Roman"/>
                <a:cs typeface="Times New Roman"/>
              </a:rPr>
              <a:t> </a:t>
            </a:r>
            <a:r>
              <a:rPr sz="2800" spc="-65" dirty="0">
                <a:latin typeface="Times New Roman"/>
                <a:cs typeface="Times New Roman"/>
              </a:rPr>
              <a:t>I</a:t>
            </a:r>
            <a:r>
              <a:rPr sz="2800" spc="-250" dirty="0">
                <a:latin typeface="Times New Roman"/>
                <a:cs typeface="Times New Roman"/>
              </a:rPr>
              <a:t> </a:t>
            </a:r>
            <a:r>
              <a:rPr sz="2800" spc="180" dirty="0">
                <a:latin typeface="Times New Roman"/>
                <a:cs typeface="Times New Roman"/>
              </a:rPr>
              <a:t>N</a:t>
            </a:r>
            <a:r>
              <a:rPr sz="2800" spc="-250" dirty="0">
                <a:latin typeface="Times New Roman"/>
                <a:cs typeface="Times New Roman"/>
              </a:rPr>
              <a:t> </a:t>
            </a:r>
            <a:r>
              <a:rPr sz="2800" spc="-50" dirty="0">
                <a:latin typeface="Times New Roman"/>
                <a:cs typeface="Times New Roman"/>
              </a:rPr>
              <a:t>T</a:t>
            </a:r>
            <a:r>
              <a:rPr sz="2800" dirty="0">
                <a:latin typeface="Times New Roman"/>
                <a:cs typeface="Times New Roman"/>
              </a:rPr>
              <a:t>	</a:t>
            </a:r>
            <a:r>
              <a:rPr sz="2800" spc="-65" dirty="0">
                <a:latin typeface="Times New Roman"/>
                <a:cs typeface="Times New Roman"/>
              </a:rPr>
              <a:t>I</a:t>
            </a:r>
            <a:r>
              <a:rPr sz="2800" spc="-250" dirty="0">
                <a:latin typeface="Times New Roman"/>
                <a:cs typeface="Times New Roman"/>
              </a:rPr>
              <a:t> </a:t>
            </a:r>
            <a:r>
              <a:rPr sz="2800" spc="130" dirty="0">
                <a:latin typeface="Times New Roman"/>
                <a:cs typeface="Times New Roman"/>
              </a:rPr>
              <a:t>N</a:t>
            </a:r>
            <a:r>
              <a:rPr sz="2800" dirty="0">
                <a:latin typeface="Times New Roman"/>
                <a:cs typeface="Times New Roman"/>
              </a:rPr>
              <a:t>	T</a:t>
            </a:r>
            <a:r>
              <a:rPr sz="2800" spc="-245" dirty="0">
                <a:latin typeface="Times New Roman"/>
                <a:cs typeface="Times New Roman"/>
              </a:rPr>
              <a:t> </a:t>
            </a:r>
            <a:r>
              <a:rPr sz="2800" spc="-65" dirty="0">
                <a:latin typeface="Times New Roman"/>
                <a:cs typeface="Times New Roman"/>
              </a:rPr>
              <a:t>I</a:t>
            </a:r>
            <a:r>
              <a:rPr sz="2800" spc="-245" dirty="0">
                <a:latin typeface="Times New Roman"/>
                <a:cs typeface="Times New Roman"/>
              </a:rPr>
              <a:t> </a:t>
            </a:r>
            <a:r>
              <a:rPr sz="2800" spc="195" dirty="0">
                <a:latin typeface="Times New Roman"/>
                <a:cs typeface="Times New Roman"/>
              </a:rPr>
              <a:t>M</a:t>
            </a:r>
            <a:r>
              <a:rPr sz="2800" spc="-245" dirty="0">
                <a:latin typeface="Times New Roman"/>
                <a:cs typeface="Times New Roman"/>
              </a:rPr>
              <a:t> </a:t>
            </a:r>
            <a:r>
              <a:rPr sz="2800" spc="-50" dirty="0">
                <a:latin typeface="Times New Roman"/>
                <a:cs typeface="Times New Roman"/>
              </a:rPr>
              <a:t>E</a:t>
            </a:r>
            <a:r>
              <a:rPr sz="2800" dirty="0">
                <a:latin typeface="Times New Roman"/>
                <a:cs typeface="Times New Roman"/>
              </a:rPr>
              <a:t>	</a:t>
            </a:r>
            <a:r>
              <a:rPr sz="2800" spc="-80" dirty="0">
                <a:latin typeface="Times New Roman"/>
                <a:cs typeface="Times New Roman"/>
              </a:rPr>
              <a:t>C</a:t>
            </a:r>
            <a:r>
              <a:rPr sz="2800" spc="-250" dirty="0">
                <a:latin typeface="Times New Roman"/>
                <a:cs typeface="Times New Roman"/>
              </a:rPr>
              <a:t> </a:t>
            </a:r>
            <a:r>
              <a:rPr sz="2800" spc="80" dirty="0">
                <a:latin typeface="Times New Roman"/>
                <a:cs typeface="Times New Roman"/>
              </a:rPr>
              <a:t>O</a:t>
            </a:r>
            <a:r>
              <a:rPr sz="2800" spc="-250" dirty="0">
                <a:latin typeface="Times New Roman"/>
                <a:cs typeface="Times New Roman"/>
              </a:rPr>
              <a:t> </a:t>
            </a:r>
            <a:r>
              <a:rPr sz="2800" spc="60" dirty="0">
                <a:latin typeface="Times New Roman"/>
                <a:cs typeface="Times New Roman"/>
              </a:rPr>
              <a:t>U</a:t>
            </a:r>
            <a:r>
              <a:rPr sz="2800" spc="-250" dirty="0">
                <a:latin typeface="Times New Roman"/>
                <a:cs typeface="Times New Roman"/>
              </a:rPr>
              <a:t> </a:t>
            </a:r>
            <a:r>
              <a:rPr sz="2800" spc="180" dirty="0">
                <a:latin typeface="Times New Roman"/>
                <a:cs typeface="Times New Roman"/>
              </a:rPr>
              <a:t>N</a:t>
            </a:r>
            <a:r>
              <a:rPr sz="2800" spc="-250" dirty="0">
                <a:latin typeface="Times New Roman"/>
                <a:cs typeface="Times New Roman"/>
              </a:rPr>
              <a:t> </a:t>
            </a:r>
            <a:r>
              <a:rPr sz="2800" dirty="0">
                <a:latin typeface="Times New Roman"/>
                <a:cs typeface="Times New Roman"/>
              </a:rPr>
              <a:t>T</a:t>
            </a:r>
            <a:r>
              <a:rPr sz="2800" spc="-250" dirty="0">
                <a:latin typeface="Times New Roman"/>
                <a:cs typeface="Times New Roman"/>
              </a:rPr>
              <a:t> </a:t>
            </a:r>
            <a:r>
              <a:rPr sz="2800" spc="-50" dirty="0">
                <a:latin typeface="Times New Roman"/>
                <a:cs typeface="Times New Roman"/>
              </a:rPr>
              <a:t>?</a:t>
            </a:r>
            <a:endParaRPr sz="2800">
              <a:latin typeface="Times New Roman"/>
              <a:cs typeface="Times New Roman"/>
            </a:endParaRPr>
          </a:p>
          <a:p>
            <a:pPr marL="941705" marR="6350">
              <a:lnSpc>
                <a:spcPct val="125000"/>
              </a:lnSpc>
              <a:spcBef>
                <a:spcPts val="75"/>
              </a:spcBef>
            </a:pPr>
            <a:r>
              <a:rPr sz="2100" spc="175" dirty="0">
                <a:latin typeface="Times New Roman"/>
                <a:cs typeface="Times New Roman"/>
              </a:rPr>
              <a:t>An</a:t>
            </a:r>
            <a:r>
              <a:rPr sz="2100" spc="245" dirty="0">
                <a:latin typeface="Times New Roman"/>
                <a:cs typeface="Times New Roman"/>
              </a:rPr>
              <a:t> </a:t>
            </a:r>
            <a:r>
              <a:rPr sz="2100" spc="165" dirty="0">
                <a:latin typeface="Times New Roman"/>
                <a:cs typeface="Times New Roman"/>
              </a:rPr>
              <a:t>annual</a:t>
            </a:r>
            <a:r>
              <a:rPr sz="2100" spc="250" dirty="0">
                <a:latin typeface="Times New Roman"/>
                <a:cs typeface="Times New Roman"/>
              </a:rPr>
              <a:t> </a:t>
            </a:r>
            <a:r>
              <a:rPr sz="2100" spc="135" dirty="0">
                <a:latin typeface="Times New Roman"/>
                <a:cs typeface="Times New Roman"/>
              </a:rPr>
              <a:t>street</a:t>
            </a:r>
            <a:r>
              <a:rPr sz="2100" spc="250" dirty="0">
                <a:latin typeface="Times New Roman"/>
                <a:cs typeface="Times New Roman"/>
              </a:rPr>
              <a:t> </a:t>
            </a:r>
            <a:r>
              <a:rPr sz="2100" spc="170" dirty="0">
                <a:latin typeface="Times New Roman"/>
                <a:cs typeface="Times New Roman"/>
              </a:rPr>
              <a:t>and</a:t>
            </a:r>
            <a:r>
              <a:rPr sz="2100" spc="245" dirty="0">
                <a:latin typeface="Times New Roman"/>
                <a:cs typeface="Times New Roman"/>
              </a:rPr>
              <a:t> </a:t>
            </a:r>
            <a:r>
              <a:rPr sz="2100" spc="125" dirty="0">
                <a:latin typeface="Times New Roman"/>
                <a:cs typeface="Times New Roman"/>
              </a:rPr>
              <a:t>shelter</a:t>
            </a:r>
            <a:r>
              <a:rPr sz="2100" spc="250" dirty="0">
                <a:latin typeface="Times New Roman"/>
                <a:cs typeface="Times New Roman"/>
              </a:rPr>
              <a:t> </a:t>
            </a:r>
            <a:r>
              <a:rPr sz="2100" spc="140" dirty="0">
                <a:latin typeface="Times New Roman"/>
                <a:cs typeface="Times New Roman"/>
              </a:rPr>
              <a:t>count</a:t>
            </a:r>
            <a:r>
              <a:rPr sz="2100" spc="250" dirty="0">
                <a:latin typeface="Times New Roman"/>
                <a:cs typeface="Times New Roman"/>
              </a:rPr>
              <a:t> </a:t>
            </a:r>
            <a:r>
              <a:rPr sz="2100" spc="180" dirty="0">
                <a:latin typeface="Times New Roman"/>
                <a:cs typeface="Times New Roman"/>
              </a:rPr>
              <a:t>that</a:t>
            </a:r>
            <a:r>
              <a:rPr sz="2100" spc="250" dirty="0">
                <a:latin typeface="Times New Roman"/>
                <a:cs typeface="Times New Roman"/>
              </a:rPr>
              <a:t> </a:t>
            </a:r>
            <a:r>
              <a:rPr sz="2100" spc="135" dirty="0">
                <a:latin typeface="Times New Roman"/>
                <a:cs typeface="Times New Roman"/>
              </a:rPr>
              <a:t>determines</a:t>
            </a:r>
            <a:r>
              <a:rPr sz="2100" spc="245" dirty="0">
                <a:latin typeface="Times New Roman"/>
                <a:cs typeface="Times New Roman"/>
              </a:rPr>
              <a:t> </a:t>
            </a:r>
            <a:r>
              <a:rPr sz="2100" spc="170" dirty="0">
                <a:latin typeface="Times New Roman"/>
                <a:cs typeface="Times New Roman"/>
              </a:rPr>
              <a:t>the</a:t>
            </a:r>
            <a:r>
              <a:rPr sz="2100" spc="250" dirty="0">
                <a:latin typeface="Times New Roman"/>
                <a:cs typeface="Times New Roman"/>
              </a:rPr>
              <a:t> </a:t>
            </a:r>
            <a:r>
              <a:rPr sz="2100" spc="180" dirty="0">
                <a:latin typeface="Times New Roman"/>
                <a:cs typeface="Times New Roman"/>
              </a:rPr>
              <a:t>number</a:t>
            </a:r>
            <a:r>
              <a:rPr sz="2100" spc="250" dirty="0">
                <a:latin typeface="Times New Roman"/>
                <a:cs typeface="Times New Roman"/>
              </a:rPr>
              <a:t> </a:t>
            </a:r>
            <a:r>
              <a:rPr sz="2100" spc="75" dirty="0">
                <a:latin typeface="Times New Roman"/>
                <a:cs typeface="Times New Roman"/>
              </a:rPr>
              <a:t>of</a:t>
            </a:r>
            <a:r>
              <a:rPr sz="2100" spc="250" dirty="0">
                <a:latin typeface="Times New Roman"/>
                <a:cs typeface="Times New Roman"/>
              </a:rPr>
              <a:t> </a:t>
            </a:r>
            <a:r>
              <a:rPr sz="2100" spc="70" dirty="0">
                <a:latin typeface="Times New Roman"/>
                <a:cs typeface="Times New Roman"/>
              </a:rPr>
              <a:t>people</a:t>
            </a:r>
            <a:r>
              <a:rPr sz="2100" spc="245" dirty="0">
                <a:latin typeface="Times New Roman"/>
                <a:cs typeface="Times New Roman"/>
              </a:rPr>
              <a:t> </a:t>
            </a:r>
            <a:r>
              <a:rPr sz="2100" spc="110" dirty="0">
                <a:latin typeface="Times New Roman"/>
                <a:cs typeface="Times New Roman"/>
              </a:rPr>
              <a:t>experiencing</a:t>
            </a:r>
            <a:r>
              <a:rPr sz="2100" spc="250" dirty="0">
                <a:latin typeface="Times New Roman"/>
                <a:cs typeface="Times New Roman"/>
              </a:rPr>
              <a:t> </a:t>
            </a:r>
            <a:r>
              <a:rPr sz="2100" spc="110" dirty="0">
                <a:latin typeface="Times New Roman"/>
                <a:cs typeface="Times New Roman"/>
              </a:rPr>
              <a:t>homelessness</a:t>
            </a:r>
            <a:r>
              <a:rPr sz="2100" spc="250" dirty="0">
                <a:latin typeface="Times New Roman"/>
                <a:cs typeface="Times New Roman"/>
              </a:rPr>
              <a:t> </a:t>
            </a:r>
            <a:r>
              <a:rPr sz="2100" spc="155" dirty="0">
                <a:latin typeface="Times New Roman"/>
                <a:cs typeface="Times New Roman"/>
              </a:rPr>
              <a:t>on</a:t>
            </a:r>
            <a:r>
              <a:rPr sz="2100" spc="250" dirty="0">
                <a:latin typeface="Times New Roman"/>
                <a:cs typeface="Times New Roman"/>
              </a:rPr>
              <a:t> </a:t>
            </a:r>
            <a:r>
              <a:rPr sz="2100" spc="70" dirty="0">
                <a:latin typeface="Times New Roman"/>
                <a:cs typeface="Times New Roman"/>
              </a:rPr>
              <a:t>O‘ahu</a:t>
            </a:r>
            <a:r>
              <a:rPr sz="2100" spc="245" dirty="0">
                <a:latin typeface="Times New Roman"/>
                <a:cs typeface="Times New Roman"/>
              </a:rPr>
              <a:t> </a:t>
            </a:r>
            <a:r>
              <a:rPr sz="2100" spc="155" dirty="0">
                <a:latin typeface="Times New Roman"/>
                <a:cs typeface="Times New Roman"/>
              </a:rPr>
              <a:t>on</a:t>
            </a:r>
            <a:r>
              <a:rPr sz="2100" spc="250" dirty="0">
                <a:latin typeface="Times New Roman"/>
                <a:cs typeface="Times New Roman"/>
              </a:rPr>
              <a:t> </a:t>
            </a:r>
            <a:r>
              <a:rPr sz="2100" spc="135" dirty="0">
                <a:latin typeface="Times New Roman"/>
                <a:cs typeface="Times New Roman"/>
              </a:rPr>
              <a:t>a</a:t>
            </a:r>
            <a:r>
              <a:rPr sz="2100" spc="250" dirty="0">
                <a:latin typeface="Times New Roman"/>
                <a:cs typeface="Times New Roman"/>
              </a:rPr>
              <a:t> </a:t>
            </a:r>
            <a:r>
              <a:rPr sz="2100" spc="80" dirty="0">
                <a:latin typeface="Times New Roman"/>
                <a:cs typeface="Times New Roman"/>
              </a:rPr>
              <a:t>single</a:t>
            </a:r>
            <a:r>
              <a:rPr sz="2100" spc="245" dirty="0">
                <a:latin typeface="Times New Roman"/>
                <a:cs typeface="Times New Roman"/>
              </a:rPr>
              <a:t> </a:t>
            </a:r>
            <a:r>
              <a:rPr sz="2100" spc="135" dirty="0">
                <a:latin typeface="Times New Roman"/>
                <a:cs typeface="Times New Roman"/>
              </a:rPr>
              <a:t>night</a:t>
            </a:r>
            <a:r>
              <a:rPr sz="2100" spc="250" dirty="0">
                <a:latin typeface="Times New Roman"/>
                <a:cs typeface="Times New Roman"/>
              </a:rPr>
              <a:t> </a:t>
            </a:r>
            <a:r>
              <a:rPr sz="2100" spc="110" dirty="0">
                <a:latin typeface="Times New Roman"/>
                <a:cs typeface="Times New Roman"/>
              </a:rPr>
              <a:t>in </a:t>
            </a:r>
            <a:r>
              <a:rPr sz="2100" spc="175" dirty="0">
                <a:latin typeface="Times New Roman"/>
                <a:cs typeface="Times New Roman"/>
              </a:rPr>
              <a:t>January</a:t>
            </a:r>
            <a:r>
              <a:rPr sz="2100" spc="-5" dirty="0">
                <a:latin typeface="Times New Roman"/>
                <a:cs typeface="Times New Roman"/>
              </a:rPr>
              <a:t> </a:t>
            </a:r>
            <a:r>
              <a:rPr sz="2100" spc="65" dirty="0">
                <a:latin typeface="Times New Roman"/>
                <a:cs typeface="Times New Roman"/>
              </a:rPr>
              <a:t>(O'ahu's</a:t>
            </a:r>
            <a:r>
              <a:rPr sz="2100" spc="-5" dirty="0">
                <a:latin typeface="Times New Roman"/>
                <a:cs typeface="Times New Roman"/>
              </a:rPr>
              <a:t> </a:t>
            </a:r>
            <a:r>
              <a:rPr sz="2100" spc="125" dirty="0">
                <a:latin typeface="Times New Roman"/>
                <a:cs typeface="Times New Roman"/>
              </a:rPr>
              <a:t>2022</a:t>
            </a:r>
            <a:r>
              <a:rPr sz="2100" dirty="0">
                <a:latin typeface="Times New Roman"/>
                <a:cs typeface="Times New Roman"/>
              </a:rPr>
              <a:t> </a:t>
            </a:r>
            <a:r>
              <a:rPr sz="2100" spc="120" dirty="0">
                <a:latin typeface="Times New Roman"/>
                <a:cs typeface="Times New Roman"/>
              </a:rPr>
              <a:t>Count</a:t>
            </a:r>
            <a:r>
              <a:rPr sz="2100" spc="-5" dirty="0">
                <a:latin typeface="Times New Roman"/>
                <a:cs typeface="Times New Roman"/>
              </a:rPr>
              <a:t> </a:t>
            </a:r>
            <a:r>
              <a:rPr sz="2100" spc="150" dirty="0">
                <a:latin typeface="Times New Roman"/>
                <a:cs typeface="Times New Roman"/>
              </a:rPr>
              <a:t>was</a:t>
            </a:r>
            <a:r>
              <a:rPr sz="2100" dirty="0">
                <a:latin typeface="Times New Roman"/>
                <a:cs typeface="Times New Roman"/>
              </a:rPr>
              <a:t> </a:t>
            </a:r>
            <a:r>
              <a:rPr sz="2100" spc="100" dirty="0">
                <a:latin typeface="Times New Roman"/>
                <a:cs typeface="Times New Roman"/>
              </a:rPr>
              <a:t>delayed</a:t>
            </a:r>
            <a:r>
              <a:rPr sz="2100" spc="-5" dirty="0">
                <a:latin typeface="Times New Roman"/>
                <a:cs typeface="Times New Roman"/>
              </a:rPr>
              <a:t> </a:t>
            </a:r>
            <a:r>
              <a:rPr sz="2100" spc="120" dirty="0">
                <a:latin typeface="Times New Roman"/>
                <a:cs typeface="Times New Roman"/>
              </a:rPr>
              <a:t>until</a:t>
            </a:r>
            <a:r>
              <a:rPr sz="2100" dirty="0">
                <a:latin typeface="Times New Roman"/>
                <a:cs typeface="Times New Roman"/>
              </a:rPr>
              <a:t> </a:t>
            </a:r>
            <a:r>
              <a:rPr sz="2100" spc="150" dirty="0">
                <a:latin typeface="Times New Roman"/>
                <a:cs typeface="Times New Roman"/>
              </a:rPr>
              <a:t>March</a:t>
            </a:r>
            <a:r>
              <a:rPr sz="2100" spc="-5" dirty="0">
                <a:latin typeface="Times New Roman"/>
                <a:cs typeface="Times New Roman"/>
              </a:rPr>
              <a:t> </a:t>
            </a:r>
            <a:r>
              <a:rPr sz="2100" spc="140" dirty="0">
                <a:latin typeface="Times New Roman"/>
                <a:cs typeface="Times New Roman"/>
              </a:rPr>
              <a:t>due</a:t>
            </a:r>
            <a:r>
              <a:rPr sz="2100" dirty="0">
                <a:latin typeface="Times New Roman"/>
                <a:cs typeface="Times New Roman"/>
              </a:rPr>
              <a:t> </a:t>
            </a:r>
            <a:r>
              <a:rPr sz="2100" spc="105" dirty="0">
                <a:latin typeface="Times New Roman"/>
                <a:cs typeface="Times New Roman"/>
              </a:rPr>
              <a:t>to</a:t>
            </a:r>
            <a:r>
              <a:rPr sz="2100" spc="-5" dirty="0">
                <a:latin typeface="Times New Roman"/>
                <a:cs typeface="Times New Roman"/>
              </a:rPr>
              <a:t> </a:t>
            </a:r>
            <a:r>
              <a:rPr sz="2100" spc="-20" dirty="0">
                <a:latin typeface="Times New Roman"/>
                <a:cs typeface="Times New Roman"/>
              </a:rPr>
              <a:t>COVID-19).</a:t>
            </a:r>
            <a:endParaRPr sz="2100">
              <a:latin typeface="Times New Roman"/>
              <a:cs typeface="Times New Roman"/>
            </a:endParaRPr>
          </a:p>
          <a:p>
            <a:pPr marL="941705" marR="5080">
              <a:lnSpc>
                <a:spcPct val="125000"/>
              </a:lnSpc>
              <a:spcBef>
                <a:spcPts val="1650"/>
              </a:spcBef>
            </a:pPr>
            <a:r>
              <a:rPr sz="2100" spc="130" dirty="0">
                <a:latin typeface="Times New Roman"/>
                <a:cs typeface="Times New Roman"/>
              </a:rPr>
              <a:t>Every</a:t>
            </a:r>
            <a:r>
              <a:rPr sz="2100" spc="-15" dirty="0">
                <a:latin typeface="Times New Roman"/>
                <a:cs typeface="Times New Roman"/>
              </a:rPr>
              <a:t> </a:t>
            </a:r>
            <a:r>
              <a:rPr sz="2100" spc="145" dirty="0">
                <a:latin typeface="Times New Roman"/>
                <a:cs typeface="Times New Roman"/>
              </a:rPr>
              <a:t>Continuum</a:t>
            </a:r>
            <a:r>
              <a:rPr sz="2100" spc="-10" dirty="0">
                <a:latin typeface="Times New Roman"/>
                <a:cs typeface="Times New Roman"/>
              </a:rPr>
              <a:t> </a:t>
            </a:r>
            <a:r>
              <a:rPr sz="2100" spc="75" dirty="0">
                <a:latin typeface="Times New Roman"/>
                <a:cs typeface="Times New Roman"/>
              </a:rPr>
              <a:t>of</a:t>
            </a:r>
            <a:r>
              <a:rPr sz="2100" spc="-10" dirty="0">
                <a:latin typeface="Times New Roman"/>
                <a:cs typeface="Times New Roman"/>
              </a:rPr>
              <a:t> </a:t>
            </a:r>
            <a:r>
              <a:rPr sz="2100" spc="95" dirty="0">
                <a:latin typeface="Times New Roman"/>
                <a:cs typeface="Times New Roman"/>
              </a:rPr>
              <a:t>Care</a:t>
            </a:r>
            <a:r>
              <a:rPr sz="2100" spc="-10" dirty="0">
                <a:latin typeface="Times New Roman"/>
                <a:cs typeface="Times New Roman"/>
              </a:rPr>
              <a:t> </a:t>
            </a:r>
            <a:r>
              <a:rPr sz="2100" spc="135" dirty="0">
                <a:latin typeface="Times New Roman"/>
                <a:cs typeface="Times New Roman"/>
              </a:rPr>
              <a:t>in</a:t>
            </a:r>
            <a:r>
              <a:rPr sz="2100" spc="-10" dirty="0">
                <a:latin typeface="Times New Roman"/>
                <a:cs typeface="Times New Roman"/>
              </a:rPr>
              <a:t> </a:t>
            </a:r>
            <a:r>
              <a:rPr sz="2100" spc="170" dirty="0">
                <a:latin typeface="Times New Roman"/>
                <a:cs typeface="Times New Roman"/>
              </a:rPr>
              <a:t>the</a:t>
            </a:r>
            <a:r>
              <a:rPr sz="2100" spc="-10" dirty="0">
                <a:latin typeface="Times New Roman"/>
                <a:cs typeface="Times New Roman"/>
              </a:rPr>
              <a:t> </a:t>
            </a:r>
            <a:r>
              <a:rPr sz="2100" spc="-20" dirty="0">
                <a:latin typeface="Times New Roman"/>
                <a:cs typeface="Times New Roman"/>
              </a:rPr>
              <a:t>U.S.</a:t>
            </a:r>
            <a:r>
              <a:rPr sz="2100" spc="-10" dirty="0">
                <a:latin typeface="Times New Roman"/>
                <a:cs typeface="Times New Roman"/>
              </a:rPr>
              <a:t> </a:t>
            </a:r>
            <a:r>
              <a:rPr sz="2100" dirty="0">
                <a:latin typeface="Times New Roman"/>
                <a:cs typeface="Times New Roman"/>
              </a:rPr>
              <a:t>is</a:t>
            </a:r>
            <a:r>
              <a:rPr sz="2100" spc="-10" dirty="0">
                <a:latin typeface="Times New Roman"/>
                <a:cs typeface="Times New Roman"/>
              </a:rPr>
              <a:t> </a:t>
            </a:r>
            <a:r>
              <a:rPr sz="2100" spc="130" dirty="0">
                <a:latin typeface="Times New Roman"/>
                <a:cs typeface="Times New Roman"/>
              </a:rPr>
              <a:t>required</a:t>
            </a:r>
            <a:r>
              <a:rPr sz="2100" spc="-10" dirty="0">
                <a:latin typeface="Times New Roman"/>
                <a:cs typeface="Times New Roman"/>
              </a:rPr>
              <a:t> </a:t>
            </a:r>
            <a:r>
              <a:rPr sz="2100" spc="105" dirty="0">
                <a:latin typeface="Times New Roman"/>
                <a:cs typeface="Times New Roman"/>
              </a:rPr>
              <a:t>to</a:t>
            </a:r>
            <a:r>
              <a:rPr sz="2100" spc="-10" dirty="0">
                <a:latin typeface="Times New Roman"/>
                <a:cs typeface="Times New Roman"/>
              </a:rPr>
              <a:t> </a:t>
            </a:r>
            <a:r>
              <a:rPr sz="2100" spc="120" dirty="0">
                <a:latin typeface="Times New Roman"/>
                <a:cs typeface="Times New Roman"/>
              </a:rPr>
              <a:t>submit</a:t>
            </a:r>
            <a:r>
              <a:rPr sz="2100" spc="-10" dirty="0">
                <a:latin typeface="Times New Roman"/>
                <a:cs typeface="Times New Roman"/>
              </a:rPr>
              <a:t> </a:t>
            </a:r>
            <a:r>
              <a:rPr sz="2100" dirty="0">
                <a:latin typeface="Times New Roman"/>
                <a:cs typeface="Times New Roman"/>
              </a:rPr>
              <a:t>PIT</a:t>
            </a:r>
            <a:r>
              <a:rPr sz="2100" spc="-10" dirty="0">
                <a:latin typeface="Times New Roman"/>
                <a:cs typeface="Times New Roman"/>
              </a:rPr>
              <a:t> </a:t>
            </a:r>
            <a:r>
              <a:rPr sz="2100" spc="120" dirty="0">
                <a:latin typeface="Times New Roman"/>
                <a:cs typeface="Times New Roman"/>
              </a:rPr>
              <a:t>Count</a:t>
            </a:r>
            <a:r>
              <a:rPr sz="2100" spc="-10" dirty="0">
                <a:latin typeface="Times New Roman"/>
                <a:cs typeface="Times New Roman"/>
              </a:rPr>
              <a:t> </a:t>
            </a:r>
            <a:r>
              <a:rPr sz="2100" spc="114" dirty="0">
                <a:latin typeface="Times New Roman"/>
                <a:cs typeface="Times New Roman"/>
              </a:rPr>
              <a:t>results</a:t>
            </a:r>
            <a:r>
              <a:rPr sz="2100" spc="-15" dirty="0">
                <a:latin typeface="Times New Roman"/>
                <a:cs typeface="Times New Roman"/>
              </a:rPr>
              <a:t> </a:t>
            </a:r>
            <a:r>
              <a:rPr sz="2100" spc="105" dirty="0">
                <a:latin typeface="Times New Roman"/>
                <a:cs typeface="Times New Roman"/>
              </a:rPr>
              <a:t>to</a:t>
            </a:r>
            <a:r>
              <a:rPr sz="2100" spc="-10" dirty="0">
                <a:latin typeface="Times New Roman"/>
                <a:cs typeface="Times New Roman"/>
              </a:rPr>
              <a:t> </a:t>
            </a:r>
            <a:r>
              <a:rPr sz="2100" spc="170" dirty="0">
                <a:latin typeface="Times New Roman"/>
                <a:cs typeface="Times New Roman"/>
              </a:rPr>
              <a:t>the</a:t>
            </a:r>
            <a:r>
              <a:rPr sz="2100" spc="-10" dirty="0">
                <a:latin typeface="Times New Roman"/>
                <a:cs typeface="Times New Roman"/>
              </a:rPr>
              <a:t> </a:t>
            </a:r>
            <a:r>
              <a:rPr sz="2100" spc="-20" dirty="0">
                <a:latin typeface="Times New Roman"/>
                <a:cs typeface="Times New Roman"/>
              </a:rPr>
              <a:t>U.S.</a:t>
            </a:r>
            <a:r>
              <a:rPr sz="2100" spc="-10" dirty="0">
                <a:latin typeface="Times New Roman"/>
                <a:cs typeface="Times New Roman"/>
              </a:rPr>
              <a:t> </a:t>
            </a:r>
            <a:r>
              <a:rPr sz="2100" spc="145" dirty="0">
                <a:latin typeface="Times New Roman"/>
                <a:cs typeface="Times New Roman"/>
              </a:rPr>
              <a:t>Department</a:t>
            </a:r>
            <a:r>
              <a:rPr sz="2100" spc="-10" dirty="0">
                <a:latin typeface="Times New Roman"/>
                <a:cs typeface="Times New Roman"/>
              </a:rPr>
              <a:t> </a:t>
            </a:r>
            <a:r>
              <a:rPr sz="2100" spc="75" dirty="0">
                <a:latin typeface="Times New Roman"/>
                <a:cs typeface="Times New Roman"/>
              </a:rPr>
              <a:t>of</a:t>
            </a:r>
            <a:r>
              <a:rPr sz="2100" spc="-10" dirty="0">
                <a:latin typeface="Times New Roman"/>
                <a:cs typeface="Times New Roman"/>
              </a:rPr>
              <a:t> </a:t>
            </a:r>
            <a:r>
              <a:rPr sz="2100" spc="110" dirty="0">
                <a:latin typeface="Times New Roman"/>
                <a:cs typeface="Times New Roman"/>
              </a:rPr>
              <a:t>Housing</a:t>
            </a:r>
            <a:r>
              <a:rPr sz="2100" spc="-10" dirty="0">
                <a:latin typeface="Times New Roman"/>
                <a:cs typeface="Times New Roman"/>
              </a:rPr>
              <a:t> </a:t>
            </a:r>
            <a:r>
              <a:rPr sz="2100" spc="170" dirty="0">
                <a:latin typeface="Times New Roman"/>
                <a:cs typeface="Times New Roman"/>
              </a:rPr>
              <a:t>and</a:t>
            </a:r>
            <a:r>
              <a:rPr sz="2100" spc="-10" dirty="0">
                <a:latin typeface="Times New Roman"/>
                <a:cs typeface="Times New Roman"/>
              </a:rPr>
              <a:t> </a:t>
            </a:r>
            <a:r>
              <a:rPr sz="2100" spc="155" dirty="0">
                <a:latin typeface="Times New Roman"/>
                <a:cs typeface="Times New Roman"/>
              </a:rPr>
              <a:t>Urban</a:t>
            </a:r>
            <a:r>
              <a:rPr sz="2100" spc="-10" dirty="0">
                <a:latin typeface="Times New Roman"/>
                <a:cs typeface="Times New Roman"/>
              </a:rPr>
              <a:t> </a:t>
            </a:r>
            <a:r>
              <a:rPr sz="2100" spc="110" dirty="0">
                <a:latin typeface="Times New Roman"/>
                <a:cs typeface="Times New Roman"/>
              </a:rPr>
              <a:t>Development </a:t>
            </a:r>
            <a:r>
              <a:rPr sz="2100" dirty="0">
                <a:latin typeface="Times New Roman"/>
                <a:cs typeface="Times New Roman"/>
              </a:rPr>
              <a:t>(HUD)</a:t>
            </a:r>
            <a:r>
              <a:rPr sz="2100" spc="-15" dirty="0">
                <a:latin typeface="Times New Roman"/>
                <a:cs typeface="Times New Roman"/>
              </a:rPr>
              <a:t> </a:t>
            </a:r>
            <a:r>
              <a:rPr sz="2100" spc="105" dirty="0">
                <a:latin typeface="Times New Roman"/>
                <a:cs typeface="Times New Roman"/>
              </a:rPr>
              <a:t>as</a:t>
            </a:r>
            <a:r>
              <a:rPr sz="2100" spc="-10" dirty="0">
                <a:latin typeface="Times New Roman"/>
                <a:cs typeface="Times New Roman"/>
              </a:rPr>
              <a:t> </a:t>
            </a:r>
            <a:r>
              <a:rPr sz="2100" spc="155" dirty="0">
                <a:latin typeface="Times New Roman"/>
                <a:cs typeface="Times New Roman"/>
              </a:rPr>
              <a:t>part</a:t>
            </a:r>
            <a:r>
              <a:rPr sz="2100" spc="-10" dirty="0">
                <a:latin typeface="Times New Roman"/>
                <a:cs typeface="Times New Roman"/>
              </a:rPr>
              <a:t> </a:t>
            </a:r>
            <a:r>
              <a:rPr sz="2100" spc="75" dirty="0">
                <a:latin typeface="Times New Roman"/>
                <a:cs typeface="Times New Roman"/>
              </a:rPr>
              <a:t>of</a:t>
            </a:r>
            <a:r>
              <a:rPr sz="2100" spc="-15" dirty="0">
                <a:latin typeface="Times New Roman"/>
                <a:cs typeface="Times New Roman"/>
              </a:rPr>
              <a:t> </a:t>
            </a:r>
            <a:r>
              <a:rPr sz="2100" spc="135" dirty="0">
                <a:latin typeface="Times New Roman"/>
                <a:cs typeface="Times New Roman"/>
              </a:rPr>
              <a:t>a</a:t>
            </a:r>
            <a:r>
              <a:rPr sz="2100" spc="-10" dirty="0">
                <a:latin typeface="Times New Roman"/>
                <a:cs typeface="Times New Roman"/>
              </a:rPr>
              <a:t> </a:t>
            </a:r>
            <a:r>
              <a:rPr sz="2100" spc="125" dirty="0">
                <a:latin typeface="Times New Roman"/>
                <a:cs typeface="Times New Roman"/>
              </a:rPr>
              <a:t>national</a:t>
            </a:r>
            <a:r>
              <a:rPr sz="2100" spc="-10" dirty="0">
                <a:latin typeface="Times New Roman"/>
                <a:cs typeface="Times New Roman"/>
              </a:rPr>
              <a:t> </a:t>
            </a:r>
            <a:r>
              <a:rPr sz="2100" spc="120" dirty="0">
                <a:latin typeface="Times New Roman"/>
                <a:cs typeface="Times New Roman"/>
              </a:rPr>
              <a:t>effort</a:t>
            </a:r>
            <a:r>
              <a:rPr sz="2100" spc="-15" dirty="0">
                <a:latin typeface="Times New Roman"/>
                <a:cs typeface="Times New Roman"/>
              </a:rPr>
              <a:t> </a:t>
            </a:r>
            <a:r>
              <a:rPr sz="2100" spc="105" dirty="0">
                <a:latin typeface="Times New Roman"/>
                <a:cs typeface="Times New Roman"/>
              </a:rPr>
              <a:t>to</a:t>
            </a:r>
            <a:r>
              <a:rPr sz="2100" spc="-10" dirty="0">
                <a:latin typeface="Times New Roman"/>
                <a:cs typeface="Times New Roman"/>
              </a:rPr>
              <a:t> </a:t>
            </a:r>
            <a:r>
              <a:rPr sz="2100" spc="110" dirty="0">
                <a:latin typeface="Times New Roman"/>
                <a:cs typeface="Times New Roman"/>
              </a:rPr>
              <a:t>identify</a:t>
            </a:r>
            <a:r>
              <a:rPr sz="2100" spc="-10" dirty="0">
                <a:latin typeface="Times New Roman"/>
                <a:cs typeface="Times New Roman"/>
              </a:rPr>
              <a:t> </a:t>
            </a:r>
            <a:r>
              <a:rPr sz="2100" spc="170" dirty="0">
                <a:latin typeface="Times New Roman"/>
                <a:cs typeface="Times New Roman"/>
              </a:rPr>
              <a:t>the</a:t>
            </a:r>
            <a:r>
              <a:rPr sz="2100" spc="-15" dirty="0">
                <a:latin typeface="Times New Roman"/>
                <a:cs typeface="Times New Roman"/>
              </a:rPr>
              <a:t> </a:t>
            </a:r>
            <a:r>
              <a:rPr sz="2100" spc="150" dirty="0">
                <a:latin typeface="Times New Roman"/>
                <a:cs typeface="Times New Roman"/>
              </a:rPr>
              <a:t>extent</a:t>
            </a:r>
            <a:r>
              <a:rPr sz="2100" spc="-10" dirty="0">
                <a:latin typeface="Times New Roman"/>
                <a:cs typeface="Times New Roman"/>
              </a:rPr>
              <a:t> </a:t>
            </a:r>
            <a:r>
              <a:rPr sz="2100" spc="75" dirty="0">
                <a:latin typeface="Times New Roman"/>
                <a:cs typeface="Times New Roman"/>
              </a:rPr>
              <a:t>of</a:t>
            </a:r>
            <a:r>
              <a:rPr sz="2100" spc="-10" dirty="0">
                <a:latin typeface="Times New Roman"/>
                <a:cs typeface="Times New Roman"/>
              </a:rPr>
              <a:t> </a:t>
            </a:r>
            <a:r>
              <a:rPr sz="2100" spc="110" dirty="0">
                <a:latin typeface="Times New Roman"/>
                <a:cs typeface="Times New Roman"/>
              </a:rPr>
              <a:t>homelessness</a:t>
            </a:r>
            <a:r>
              <a:rPr sz="2100" spc="-10" dirty="0">
                <a:latin typeface="Times New Roman"/>
                <a:cs typeface="Times New Roman"/>
              </a:rPr>
              <a:t> </a:t>
            </a:r>
            <a:r>
              <a:rPr sz="2100" spc="95" dirty="0">
                <a:latin typeface="Times New Roman"/>
                <a:cs typeface="Times New Roman"/>
              </a:rPr>
              <a:t>across</a:t>
            </a:r>
            <a:r>
              <a:rPr sz="2100" spc="-15" dirty="0">
                <a:latin typeface="Times New Roman"/>
                <a:cs typeface="Times New Roman"/>
              </a:rPr>
              <a:t> </a:t>
            </a:r>
            <a:r>
              <a:rPr sz="2100" spc="170" dirty="0">
                <a:latin typeface="Times New Roman"/>
                <a:cs typeface="Times New Roman"/>
              </a:rPr>
              <a:t>the</a:t>
            </a:r>
            <a:r>
              <a:rPr sz="2100" spc="-10" dirty="0">
                <a:latin typeface="Times New Roman"/>
                <a:cs typeface="Times New Roman"/>
              </a:rPr>
              <a:t> </a:t>
            </a:r>
            <a:r>
              <a:rPr sz="2100" spc="120" dirty="0">
                <a:latin typeface="Times New Roman"/>
                <a:cs typeface="Times New Roman"/>
              </a:rPr>
              <a:t>country.</a:t>
            </a:r>
            <a:endParaRPr sz="2100">
              <a:latin typeface="Times New Roman"/>
              <a:cs typeface="Times New Roman"/>
            </a:endParaRPr>
          </a:p>
          <a:p>
            <a:pPr>
              <a:lnSpc>
                <a:spcPct val="100000"/>
              </a:lnSpc>
            </a:pPr>
            <a:endParaRPr sz="2300">
              <a:latin typeface="Times New Roman"/>
              <a:cs typeface="Times New Roman"/>
            </a:endParaRPr>
          </a:p>
          <a:p>
            <a:pPr>
              <a:lnSpc>
                <a:spcPct val="100000"/>
              </a:lnSpc>
            </a:pPr>
            <a:endParaRPr sz="2300">
              <a:latin typeface="Times New Roman"/>
              <a:cs typeface="Times New Roman"/>
            </a:endParaRPr>
          </a:p>
          <a:p>
            <a:pPr marL="12700">
              <a:lnSpc>
                <a:spcPct val="100000"/>
              </a:lnSpc>
              <a:spcBef>
                <a:spcPts val="1455"/>
              </a:spcBef>
              <a:tabLst>
                <a:tab pos="2837815" algn="l"/>
              </a:tabLst>
            </a:pPr>
            <a:r>
              <a:rPr sz="2800" spc="-65" dirty="0">
                <a:latin typeface="Times New Roman"/>
                <a:cs typeface="Times New Roman"/>
              </a:rPr>
              <a:t>I</a:t>
            </a:r>
            <a:r>
              <a:rPr sz="2800" spc="-250" dirty="0">
                <a:latin typeface="Times New Roman"/>
                <a:cs typeface="Times New Roman"/>
              </a:rPr>
              <a:t> </a:t>
            </a:r>
            <a:r>
              <a:rPr sz="2800" spc="195" dirty="0">
                <a:latin typeface="Times New Roman"/>
                <a:cs typeface="Times New Roman"/>
              </a:rPr>
              <a:t>M</a:t>
            </a:r>
            <a:r>
              <a:rPr sz="2800" spc="-250" dirty="0">
                <a:latin typeface="Times New Roman"/>
                <a:cs typeface="Times New Roman"/>
              </a:rPr>
              <a:t> </a:t>
            </a:r>
            <a:r>
              <a:rPr sz="2800" spc="90" dirty="0">
                <a:latin typeface="Times New Roman"/>
                <a:cs typeface="Times New Roman"/>
              </a:rPr>
              <a:t>P</a:t>
            </a:r>
            <a:r>
              <a:rPr sz="2800" spc="-245" dirty="0">
                <a:latin typeface="Times New Roman"/>
                <a:cs typeface="Times New Roman"/>
              </a:rPr>
              <a:t> </a:t>
            </a:r>
            <a:r>
              <a:rPr sz="2800" spc="80" dirty="0">
                <a:latin typeface="Times New Roman"/>
                <a:cs typeface="Times New Roman"/>
              </a:rPr>
              <a:t>O</a:t>
            </a:r>
            <a:r>
              <a:rPr sz="2800" spc="-250" dirty="0">
                <a:latin typeface="Times New Roman"/>
                <a:cs typeface="Times New Roman"/>
              </a:rPr>
              <a:t> </a:t>
            </a:r>
            <a:r>
              <a:rPr sz="2800" dirty="0">
                <a:latin typeface="Times New Roman"/>
                <a:cs typeface="Times New Roman"/>
              </a:rPr>
              <a:t>R</a:t>
            </a:r>
            <a:r>
              <a:rPr sz="2800" spc="-245" dirty="0">
                <a:latin typeface="Times New Roman"/>
                <a:cs typeface="Times New Roman"/>
              </a:rPr>
              <a:t> </a:t>
            </a:r>
            <a:r>
              <a:rPr sz="2800" dirty="0">
                <a:latin typeface="Times New Roman"/>
                <a:cs typeface="Times New Roman"/>
              </a:rPr>
              <a:t>T</a:t>
            </a:r>
            <a:r>
              <a:rPr sz="2800" spc="-250" dirty="0">
                <a:latin typeface="Times New Roman"/>
                <a:cs typeface="Times New Roman"/>
              </a:rPr>
              <a:t> </a:t>
            </a:r>
            <a:r>
              <a:rPr sz="2800" spc="120" dirty="0">
                <a:latin typeface="Times New Roman"/>
                <a:cs typeface="Times New Roman"/>
              </a:rPr>
              <a:t>A</a:t>
            </a:r>
            <a:r>
              <a:rPr sz="2800" spc="-250" dirty="0">
                <a:latin typeface="Times New Roman"/>
                <a:cs typeface="Times New Roman"/>
              </a:rPr>
              <a:t> </a:t>
            </a:r>
            <a:r>
              <a:rPr sz="2800" spc="180" dirty="0">
                <a:latin typeface="Times New Roman"/>
                <a:cs typeface="Times New Roman"/>
              </a:rPr>
              <a:t>N</a:t>
            </a:r>
            <a:r>
              <a:rPr sz="2800" spc="-245" dirty="0">
                <a:latin typeface="Times New Roman"/>
                <a:cs typeface="Times New Roman"/>
              </a:rPr>
              <a:t> </a:t>
            </a:r>
            <a:r>
              <a:rPr sz="2800" spc="-50" dirty="0">
                <a:latin typeface="Times New Roman"/>
                <a:cs typeface="Times New Roman"/>
              </a:rPr>
              <a:t>T</a:t>
            </a:r>
            <a:r>
              <a:rPr sz="2800" dirty="0">
                <a:latin typeface="Times New Roman"/>
                <a:cs typeface="Times New Roman"/>
              </a:rPr>
              <a:t>	</a:t>
            </a:r>
            <a:r>
              <a:rPr sz="2800" spc="-80" dirty="0">
                <a:latin typeface="Times New Roman"/>
                <a:cs typeface="Times New Roman"/>
              </a:rPr>
              <a:t>C</a:t>
            </a:r>
            <a:r>
              <a:rPr sz="2800" spc="-250" dirty="0">
                <a:latin typeface="Times New Roman"/>
                <a:cs typeface="Times New Roman"/>
              </a:rPr>
              <a:t> </a:t>
            </a:r>
            <a:r>
              <a:rPr sz="2800" spc="80" dirty="0">
                <a:latin typeface="Times New Roman"/>
                <a:cs typeface="Times New Roman"/>
              </a:rPr>
              <a:t>O</a:t>
            </a:r>
            <a:r>
              <a:rPr sz="2800" spc="-250" dirty="0">
                <a:latin typeface="Times New Roman"/>
                <a:cs typeface="Times New Roman"/>
              </a:rPr>
              <a:t> </a:t>
            </a:r>
            <a:r>
              <a:rPr sz="2800" spc="180" dirty="0">
                <a:latin typeface="Times New Roman"/>
                <a:cs typeface="Times New Roman"/>
              </a:rPr>
              <a:t>N</a:t>
            </a:r>
            <a:r>
              <a:rPr sz="2800" spc="-245" dirty="0">
                <a:latin typeface="Times New Roman"/>
                <a:cs typeface="Times New Roman"/>
              </a:rPr>
              <a:t> </a:t>
            </a:r>
            <a:r>
              <a:rPr sz="2800" spc="-130" dirty="0">
                <a:latin typeface="Times New Roman"/>
                <a:cs typeface="Times New Roman"/>
              </a:rPr>
              <a:t>S</a:t>
            </a:r>
            <a:r>
              <a:rPr sz="2800" spc="-250" dirty="0">
                <a:latin typeface="Times New Roman"/>
                <a:cs typeface="Times New Roman"/>
              </a:rPr>
              <a:t> </a:t>
            </a:r>
            <a:r>
              <a:rPr sz="2800" spc="-65" dirty="0">
                <a:latin typeface="Times New Roman"/>
                <a:cs typeface="Times New Roman"/>
              </a:rPr>
              <a:t>I</a:t>
            </a:r>
            <a:r>
              <a:rPr sz="2800" spc="-250" dirty="0">
                <a:latin typeface="Times New Roman"/>
                <a:cs typeface="Times New Roman"/>
              </a:rPr>
              <a:t> </a:t>
            </a:r>
            <a:r>
              <a:rPr sz="2800" spc="100" dirty="0">
                <a:latin typeface="Times New Roman"/>
                <a:cs typeface="Times New Roman"/>
              </a:rPr>
              <a:t>D</a:t>
            </a:r>
            <a:r>
              <a:rPr sz="2800" spc="-245" dirty="0">
                <a:latin typeface="Times New Roman"/>
                <a:cs typeface="Times New Roman"/>
              </a:rPr>
              <a:t> </a:t>
            </a:r>
            <a:r>
              <a:rPr sz="2800" dirty="0">
                <a:latin typeface="Times New Roman"/>
                <a:cs typeface="Times New Roman"/>
              </a:rPr>
              <a:t>E</a:t>
            </a:r>
            <a:r>
              <a:rPr sz="2800" spc="-250" dirty="0">
                <a:latin typeface="Times New Roman"/>
                <a:cs typeface="Times New Roman"/>
              </a:rPr>
              <a:t> </a:t>
            </a:r>
            <a:r>
              <a:rPr sz="2800" dirty="0">
                <a:latin typeface="Times New Roman"/>
                <a:cs typeface="Times New Roman"/>
              </a:rPr>
              <a:t>R</a:t>
            </a:r>
            <a:r>
              <a:rPr sz="2800" spc="-245" dirty="0">
                <a:latin typeface="Times New Roman"/>
                <a:cs typeface="Times New Roman"/>
              </a:rPr>
              <a:t> </a:t>
            </a:r>
            <a:r>
              <a:rPr sz="2800" spc="120" dirty="0">
                <a:latin typeface="Times New Roman"/>
                <a:cs typeface="Times New Roman"/>
              </a:rPr>
              <a:t>A</a:t>
            </a:r>
            <a:r>
              <a:rPr sz="2800" spc="-250" dirty="0">
                <a:latin typeface="Times New Roman"/>
                <a:cs typeface="Times New Roman"/>
              </a:rPr>
              <a:t> </a:t>
            </a:r>
            <a:r>
              <a:rPr sz="2800" dirty="0">
                <a:latin typeface="Times New Roman"/>
                <a:cs typeface="Times New Roman"/>
              </a:rPr>
              <a:t>T</a:t>
            </a:r>
            <a:r>
              <a:rPr sz="2800" spc="-250" dirty="0">
                <a:latin typeface="Times New Roman"/>
                <a:cs typeface="Times New Roman"/>
              </a:rPr>
              <a:t> </a:t>
            </a:r>
            <a:r>
              <a:rPr sz="2800" spc="-65" dirty="0">
                <a:latin typeface="Times New Roman"/>
                <a:cs typeface="Times New Roman"/>
              </a:rPr>
              <a:t>I</a:t>
            </a:r>
            <a:r>
              <a:rPr sz="2800" spc="-245" dirty="0">
                <a:latin typeface="Times New Roman"/>
                <a:cs typeface="Times New Roman"/>
              </a:rPr>
              <a:t> </a:t>
            </a:r>
            <a:r>
              <a:rPr sz="2800" spc="80" dirty="0">
                <a:latin typeface="Times New Roman"/>
                <a:cs typeface="Times New Roman"/>
              </a:rPr>
              <a:t>O</a:t>
            </a:r>
            <a:r>
              <a:rPr sz="2800" spc="-250" dirty="0">
                <a:latin typeface="Times New Roman"/>
                <a:cs typeface="Times New Roman"/>
              </a:rPr>
              <a:t> </a:t>
            </a:r>
            <a:r>
              <a:rPr sz="2800" spc="180" dirty="0">
                <a:latin typeface="Times New Roman"/>
                <a:cs typeface="Times New Roman"/>
              </a:rPr>
              <a:t>N</a:t>
            </a:r>
            <a:r>
              <a:rPr sz="2800" spc="-250" dirty="0">
                <a:latin typeface="Times New Roman"/>
                <a:cs typeface="Times New Roman"/>
              </a:rPr>
              <a:t> </a:t>
            </a:r>
            <a:r>
              <a:rPr sz="2800" spc="-50" dirty="0">
                <a:latin typeface="Times New Roman"/>
                <a:cs typeface="Times New Roman"/>
              </a:rPr>
              <a:t>S</a:t>
            </a:r>
            <a:endParaRPr sz="2800">
              <a:latin typeface="Times New Roman"/>
              <a:cs typeface="Times New Roman"/>
            </a:endParaRPr>
          </a:p>
          <a:p>
            <a:pPr marL="941705">
              <a:lnSpc>
                <a:spcPct val="100000"/>
              </a:lnSpc>
              <a:spcBef>
                <a:spcPts val="855"/>
              </a:spcBef>
            </a:pPr>
            <a:r>
              <a:rPr sz="2100" spc="130" dirty="0">
                <a:latin typeface="Times New Roman"/>
                <a:cs typeface="Times New Roman"/>
              </a:rPr>
              <a:t>The</a:t>
            </a:r>
            <a:r>
              <a:rPr sz="2100" spc="10" dirty="0">
                <a:latin typeface="Times New Roman"/>
                <a:cs typeface="Times New Roman"/>
              </a:rPr>
              <a:t> </a:t>
            </a:r>
            <a:r>
              <a:rPr sz="2100" dirty="0">
                <a:latin typeface="Times New Roman"/>
                <a:cs typeface="Times New Roman"/>
              </a:rPr>
              <a:t>PIT</a:t>
            </a:r>
            <a:r>
              <a:rPr sz="2100" spc="10" dirty="0">
                <a:latin typeface="Times New Roman"/>
                <a:cs typeface="Times New Roman"/>
              </a:rPr>
              <a:t> </a:t>
            </a:r>
            <a:r>
              <a:rPr sz="2100" spc="120" dirty="0">
                <a:latin typeface="Times New Roman"/>
                <a:cs typeface="Times New Roman"/>
              </a:rPr>
              <a:t>Count</a:t>
            </a:r>
            <a:r>
              <a:rPr sz="2100" spc="10" dirty="0">
                <a:latin typeface="Times New Roman"/>
                <a:cs typeface="Times New Roman"/>
              </a:rPr>
              <a:t> </a:t>
            </a:r>
            <a:r>
              <a:rPr sz="2100" dirty="0">
                <a:latin typeface="Times New Roman"/>
                <a:cs typeface="Times New Roman"/>
              </a:rPr>
              <a:t>is</a:t>
            </a:r>
            <a:r>
              <a:rPr sz="2100" spc="10" dirty="0">
                <a:latin typeface="Times New Roman"/>
                <a:cs typeface="Times New Roman"/>
              </a:rPr>
              <a:t> </a:t>
            </a:r>
            <a:r>
              <a:rPr sz="2100" spc="135" dirty="0">
                <a:latin typeface="Times New Roman"/>
                <a:cs typeface="Times New Roman"/>
              </a:rPr>
              <a:t>a</a:t>
            </a:r>
            <a:r>
              <a:rPr sz="2100" spc="10" dirty="0">
                <a:latin typeface="Times New Roman"/>
                <a:cs typeface="Times New Roman"/>
              </a:rPr>
              <a:t> </a:t>
            </a:r>
            <a:r>
              <a:rPr sz="2100" spc="135" dirty="0">
                <a:latin typeface="Times New Roman"/>
                <a:cs typeface="Times New Roman"/>
              </a:rPr>
              <a:t>one-</a:t>
            </a:r>
            <a:r>
              <a:rPr sz="2100" spc="125" dirty="0">
                <a:latin typeface="Times New Roman"/>
                <a:cs typeface="Times New Roman"/>
              </a:rPr>
              <a:t>night</a:t>
            </a:r>
            <a:r>
              <a:rPr sz="2100" spc="10" dirty="0">
                <a:latin typeface="Times New Roman"/>
                <a:cs typeface="Times New Roman"/>
              </a:rPr>
              <a:t> </a:t>
            </a:r>
            <a:r>
              <a:rPr sz="2100" spc="135" dirty="0">
                <a:latin typeface="Times New Roman"/>
                <a:cs typeface="Times New Roman"/>
              </a:rPr>
              <a:t>snapshot</a:t>
            </a:r>
            <a:r>
              <a:rPr sz="2100" spc="10" dirty="0">
                <a:latin typeface="Times New Roman"/>
                <a:cs typeface="Times New Roman"/>
              </a:rPr>
              <a:t> </a:t>
            </a:r>
            <a:r>
              <a:rPr sz="2100" spc="75" dirty="0">
                <a:latin typeface="Times New Roman"/>
                <a:cs typeface="Times New Roman"/>
              </a:rPr>
              <a:t>of</a:t>
            </a:r>
            <a:r>
              <a:rPr sz="2100" spc="10" dirty="0">
                <a:latin typeface="Times New Roman"/>
                <a:cs typeface="Times New Roman"/>
              </a:rPr>
              <a:t> </a:t>
            </a:r>
            <a:r>
              <a:rPr sz="2100" spc="100" dirty="0">
                <a:latin typeface="Times New Roman"/>
                <a:cs typeface="Times New Roman"/>
              </a:rPr>
              <a:t>homelessness</a:t>
            </a:r>
            <a:endParaRPr sz="2100">
              <a:latin typeface="Times New Roman"/>
              <a:cs typeface="Times New Roman"/>
            </a:endParaRPr>
          </a:p>
          <a:p>
            <a:pPr>
              <a:lnSpc>
                <a:spcPct val="100000"/>
              </a:lnSpc>
              <a:spcBef>
                <a:spcPts val="35"/>
              </a:spcBef>
            </a:pPr>
            <a:endParaRPr sz="1950">
              <a:latin typeface="Times New Roman"/>
              <a:cs typeface="Times New Roman"/>
            </a:endParaRPr>
          </a:p>
          <a:p>
            <a:pPr marL="941705">
              <a:lnSpc>
                <a:spcPct val="100000"/>
              </a:lnSpc>
              <a:spcBef>
                <a:spcPts val="5"/>
              </a:spcBef>
            </a:pPr>
            <a:r>
              <a:rPr sz="2100" spc="135" dirty="0">
                <a:latin typeface="Times New Roman"/>
                <a:cs typeface="Times New Roman"/>
              </a:rPr>
              <a:t>There</a:t>
            </a:r>
            <a:r>
              <a:rPr sz="2100" spc="-10" dirty="0">
                <a:latin typeface="Times New Roman"/>
                <a:cs typeface="Times New Roman"/>
              </a:rPr>
              <a:t> </a:t>
            </a:r>
            <a:r>
              <a:rPr sz="2100" spc="150" dirty="0">
                <a:latin typeface="Times New Roman"/>
                <a:cs typeface="Times New Roman"/>
              </a:rPr>
              <a:t>are</a:t>
            </a:r>
            <a:r>
              <a:rPr sz="2100" spc="-5" dirty="0">
                <a:latin typeface="Times New Roman"/>
                <a:cs typeface="Times New Roman"/>
              </a:rPr>
              <a:t> </a:t>
            </a:r>
            <a:r>
              <a:rPr sz="2100" spc="150" dirty="0">
                <a:latin typeface="Times New Roman"/>
                <a:cs typeface="Times New Roman"/>
              </a:rPr>
              <a:t>more</a:t>
            </a:r>
            <a:r>
              <a:rPr sz="2100" spc="-5" dirty="0">
                <a:latin typeface="Times New Roman"/>
                <a:cs typeface="Times New Roman"/>
              </a:rPr>
              <a:t> </a:t>
            </a:r>
            <a:r>
              <a:rPr sz="2100" spc="70" dirty="0">
                <a:latin typeface="Times New Roman"/>
                <a:cs typeface="Times New Roman"/>
              </a:rPr>
              <a:t>people</a:t>
            </a:r>
            <a:r>
              <a:rPr sz="2100" spc="-5" dirty="0">
                <a:latin typeface="Times New Roman"/>
                <a:cs typeface="Times New Roman"/>
              </a:rPr>
              <a:t> </a:t>
            </a:r>
            <a:r>
              <a:rPr sz="2100" spc="180" dirty="0">
                <a:latin typeface="Times New Roman"/>
                <a:cs typeface="Times New Roman"/>
              </a:rPr>
              <a:t>who</a:t>
            </a:r>
            <a:r>
              <a:rPr sz="2100" spc="-5" dirty="0">
                <a:latin typeface="Times New Roman"/>
                <a:cs typeface="Times New Roman"/>
              </a:rPr>
              <a:t> </a:t>
            </a:r>
            <a:r>
              <a:rPr sz="2100" spc="114" dirty="0">
                <a:latin typeface="Times New Roman"/>
                <a:cs typeface="Times New Roman"/>
              </a:rPr>
              <a:t>experience</a:t>
            </a:r>
            <a:r>
              <a:rPr sz="2100" spc="-10" dirty="0">
                <a:latin typeface="Times New Roman"/>
                <a:cs typeface="Times New Roman"/>
              </a:rPr>
              <a:t> </a:t>
            </a:r>
            <a:r>
              <a:rPr sz="2100" spc="110" dirty="0">
                <a:latin typeface="Times New Roman"/>
                <a:cs typeface="Times New Roman"/>
              </a:rPr>
              <a:t>homelessness</a:t>
            </a:r>
            <a:r>
              <a:rPr sz="2100" spc="-5" dirty="0">
                <a:latin typeface="Times New Roman"/>
                <a:cs typeface="Times New Roman"/>
              </a:rPr>
              <a:t> </a:t>
            </a:r>
            <a:r>
              <a:rPr sz="2100" spc="130" dirty="0">
                <a:latin typeface="Times New Roman"/>
                <a:cs typeface="Times New Roman"/>
              </a:rPr>
              <a:t>over</a:t>
            </a:r>
            <a:r>
              <a:rPr sz="2100" spc="-5" dirty="0">
                <a:latin typeface="Times New Roman"/>
                <a:cs typeface="Times New Roman"/>
              </a:rPr>
              <a:t> </a:t>
            </a:r>
            <a:r>
              <a:rPr sz="2100" spc="170" dirty="0">
                <a:latin typeface="Times New Roman"/>
                <a:cs typeface="Times New Roman"/>
              </a:rPr>
              <a:t>the</a:t>
            </a:r>
            <a:r>
              <a:rPr sz="2100" spc="-5" dirty="0">
                <a:latin typeface="Times New Roman"/>
                <a:cs typeface="Times New Roman"/>
              </a:rPr>
              <a:t> </a:t>
            </a:r>
            <a:r>
              <a:rPr sz="2100" spc="105" dirty="0">
                <a:latin typeface="Times New Roman"/>
                <a:cs typeface="Times New Roman"/>
              </a:rPr>
              <a:t>course</a:t>
            </a:r>
            <a:r>
              <a:rPr sz="2100" spc="-5" dirty="0">
                <a:latin typeface="Times New Roman"/>
                <a:cs typeface="Times New Roman"/>
              </a:rPr>
              <a:t> </a:t>
            </a:r>
            <a:r>
              <a:rPr sz="2100" spc="75" dirty="0">
                <a:latin typeface="Times New Roman"/>
                <a:cs typeface="Times New Roman"/>
              </a:rPr>
              <a:t>of</a:t>
            </a:r>
            <a:r>
              <a:rPr sz="2100" spc="-10" dirty="0">
                <a:latin typeface="Times New Roman"/>
                <a:cs typeface="Times New Roman"/>
              </a:rPr>
              <a:t> </a:t>
            </a:r>
            <a:r>
              <a:rPr sz="2100" spc="170" dirty="0">
                <a:latin typeface="Times New Roman"/>
                <a:cs typeface="Times New Roman"/>
              </a:rPr>
              <a:t>the</a:t>
            </a:r>
            <a:r>
              <a:rPr sz="2100" spc="-5" dirty="0">
                <a:latin typeface="Times New Roman"/>
                <a:cs typeface="Times New Roman"/>
              </a:rPr>
              <a:t> </a:t>
            </a:r>
            <a:r>
              <a:rPr sz="2100" spc="150" dirty="0">
                <a:latin typeface="Times New Roman"/>
                <a:cs typeface="Times New Roman"/>
              </a:rPr>
              <a:t>year</a:t>
            </a:r>
            <a:r>
              <a:rPr sz="2100" spc="-5" dirty="0">
                <a:latin typeface="Times New Roman"/>
                <a:cs typeface="Times New Roman"/>
              </a:rPr>
              <a:t> </a:t>
            </a:r>
            <a:r>
              <a:rPr sz="2100" spc="204" dirty="0">
                <a:latin typeface="Times New Roman"/>
                <a:cs typeface="Times New Roman"/>
              </a:rPr>
              <a:t>than</a:t>
            </a:r>
            <a:r>
              <a:rPr sz="2100" spc="-5" dirty="0">
                <a:latin typeface="Times New Roman"/>
                <a:cs typeface="Times New Roman"/>
              </a:rPr>
              <a:t> </a:t>
            </a:r>
            <a:r>
              <a:rPr sz="2100" spc="155" dirty="0">
                <a:latin typeface="Times New Roman"/>
                <a:cs typeface="Times New Roman"/>
              </a:rPr>
              <a:t>on</a:t>
            </a:r>
            <a:r>
              <a:rPr sz="2100" spc="-5" dirty="0">
                <a:latin typeface="Times New Roman"/>
                <a:cs typeface="Times New Roman"/>
              </a:rPr>
              <a:t> </a:t>
            </a:r>
            <a:r>
              <a:rPr sz="2100" spc="190" dirty="0">
                <a:latin typeface="Times New Roman"/>
                <a:cs typeface="Times New Roman"/>
              </a:rPr>
              <a:t>any</a:t>
            </a:r>
            <a:r>
              <a:rPr sz="2100" spc="-10" dirty="0">
                <a:latin typeface="Times New Roman"/>
                <a:cs typeface="Times New Roman"/>
              </a:rPr>
              <a:t> </a:t>
            </a:r>
            <a:r>
              <a:rPr sz="2100" spc="110" dirty="0">
                <a:latin typeface="Times New Roman"/>
                <a:cs typeface="Times New Roman"/>
              </a:rPr>
              <a:t>given</a:t>
            </a:r>
            <a:r>
              <a:rPr sz="2100" spc="-5" dirty="0">
                <a:latin typeface="Times New Roman"/>
                <a:cs typeface="Times New Roman"/>
              </a:rPr>
              <a:t> </a:t>
            </a:r>
            <a:r>
              <a:rPr sz="2100" spc="80" dirty="0">
                <a:latin typeface="Times New Roman"/>
                <a:cs typeface="Times New Roman"/>
              </a:rPr>
              <a:t>single</a:t>
            </a:r>
            <a:r>
              <a:rPr sz="2100" spc="-5" dirty="0">
                <a:latin typeface="Times New Roman"/>
                <a:cs typeface="Times New Roman"/>
              </a:rPr>
              <a:t> </a:t>
            </a:r>
            <a:r>
              <a:rPr sz="2100" spc="100" dirty="0">
                <a:latin typeface="Times New Roman"/>
                <a:cs typeface="Times New Roman"/>
              </a:rPr>
              <a:t>night.</a:t>
            </a:r>
            <a:endParaRPr sz="2100">
              <a:latin typeface="Times New Roman"/>
              <a:cs typeface="Times New Roman"/>
            </a:endParaRPr>
          </a:p>
        </p:txBody>
      </p:sp>
      <p:sp>
        <p:nvSpPr>
          <p:cNvPr id="13" name="object 13"/>
          <p:cNvSpPr/>
          <p:nvPr/>
        </p:nvSpPr>
        <p:spPr>
          <a:xfrm>
            <a:off x="0" y="7604566"/>
            <a:ext cx="9207500" cy="533400"/>
          </a:xfrm>
          <a:custGeom>
            <a:avLst/>
            <a:gdLst/>
            <a:ahLst/>
            <a:cxnLst/>
            <a:rect l="l" t="t" r="r" b="b"/>
            <a:pathLst>
              <a:path w="9207500" h="533400">
                <a:moveTo>
                  <a:pt x="9106936" y="533399"/>
                </a:moveTo>
                <a:lnTo>
                  <a:pt x="0" y="533399"/>
                </a:lnTo>
                <a:lnTo>
                  <a:pt x="0" y="0"/>
                </a:lnTo>
                <a:lnTo>
                  <a:pt x="9106935" y="0"/>
                </a:lnTo>
                <a:lnTo>
                  <a:pt x="9145943" y="7884"/>
                </a:lnTo>
                <a:lnTo>
                  <a:pt x="9177847" y="29366"/>
                </a:lnTo>
                <a:lnTo>
                  <a:pt x="9199383" y="61191"/>
                </a:lnTo>
                <a:lnTo>
                  <a:pt x="9207287" y="100102"/>
                </a:lnTo>
                <a:lnTo>
                  <a:pt x="9207287" y="433297"/>
                </a:lnTo>
                <a:lnTo>
                  <a:pt x="9199383" y="472208"/>
                </a:lnTo>
                <a:lnTo>
                  <a:pt x="9177847" y="504033"/>
                </a:lnTo>
                <a:lnTo>
                  <a:pt x="9145943" y="525515"/>
                </a:lnTo>
                <a:lnTo>
                  <a:pt x="9106936" y="533399"/>
                </a:lnTo>
                <a:close/>
              </a:path>
            </a:pathLst>
          </a:custGeom>
          <a:solidFill>
            <a:srgbClr val="3C7B5E">
              <a:alpha val="29798"/>
            </a:srgbClr>
          </a:solidFill>
        </p:spPr>
        <p:txBody>
          <a:bodyPr wrap="square" lIns="0" tIns="0" rIns="0" bIns="0" rtlCol="0"/>
          <a:lstStyle/>
          <a:p>
            <a:endParaRPr/>
          </a:p>
        </p:txBody>
      </p:sp>
      <p:sp>
        <p:nvSpPr>
          <p:cNvPr id="14" name="object 14"/>
          <p:cNvSpPr txBox="1"/>
          <p:nvPr/>
        </p:nvSpPr>
        <p:spPr>
          <a:xfrm>
            <a:off x="438144" y="7498539"/>
            <a:ext cx="17208500" cy="1781810"/>
          </a:xfrm>
          <a:prstGeom prst="rect">
            <a:avLst/>
          </a:prstGeom>
        </p:spPr>
        <p:txBody>
          <a:bodyPr vert="horz" wrap="square" lIns="0" tIns="132080" rIns="0" bIns="0" rtlCol="0">
            <a:spAutoFit/>
          </a:bodyPr>
          <a:lstStyle/>
          <a:p>
            <a:pPr marL="12700">
              <a:lnSpc>
                <a:spcPct val="100000"/>
              </a:lnSpc>
              <a:spcBef>
                <a:spcPts val="1040"/>
              </a:spcBef>
              <a:tabLst>
                <a:tab pos="1558290" algn="l"/>
                <a:tab pos="2109470" algn="l"/>
                <a:tab pos="3283585" algn="l"/>
                <a:tab pos="5168900" algn="l"/>
                <a:tab pos="7348220" algn="l"/>
              </a:tabLst>
            </a:pPr>
            <a:r>
              <a:rPr sz="2800" spc="420" dirty="0">
                <a:latin typeface="Times New Roman"/>
                <a:cs typeface="Times New Roman"/>
              </a:rPr>
              <a:t>W</a:t>
            </a:r>
            <a:r>
              <a:rPr sz="2800" spc="-254" dirty="0">
                <a:latin typeface="Times New Roman"/>
                <a:cs typeface="Times New Roman"/>
              </a:rPr>
              <a:t> </a:t>
            </a:r>
            <a:r>
              <a:rPr sz="2800" spc="240" dirty="0">
                <a:latin typeface="Times New Roman"/>
                <a:cs typeface="Times New Roman"/>
              </a:rPr>
              <a:t>H</a:t>
            </a:r>
            <a:r>
              <a:rPr sz="2800" spc="-254" dirty="0">
                <a:latin typeface="Times New Roman"/>
                <a:cs typeface="Times New Roman"/>
              </a:rPr>
              <a:t> </a:t>
            </a:r>
            <a:r>
              <a:rPr sz="2800" spc="120" dirty="0">
                <a:latin typeface="Times New Roman"/>
                <a:cs typeface="Times New Roman"/>
              </a:rPr>
              <a:t>A</a:t>
            </a:r>
            <a:r>
              <a:rPr sz="2800" spc="-250" dirty="0">
                <a:latin typeface="Times New Roman"/>
                <a:cs typeface="Times New Roman"/>
              </a:rPr>
              <a:t> </a:t>
            </a:r>
            <a:r>
              <a:rPr sz="2800" spc="-50" dirty="0">
                <a:latin typeface="Times New Roman"/>
                <a:cs typeface="Times New Roman"/>
              </a:rPr>
              <a:t>T</a:t>
            </a:r>
            <a:r>
              <a:rPr sz="2800" dirty="0">
                <a:latin typeface="Times New Roman"/>
                <a:cs typeface="Times New Roman"/>
              </a:rPr>
              <a:t>	</a:t>
            </a:r>
            <a:r>
              <a:rPr sz="2800" spc="-65" dirty="0">
                <a:latin typeface="Times New Roman"/>
                <a:cs typeface="Times New Roman"/>
              </a:rPr>
              <a:t>I</a:t>
            </a:r>
            <a:r>
              <a:rPr sz="2800" spc="-250" dirty="0">
                <a:latin typeface="Times New Roman"/>
                <a:cs typeface="Times New Roman"/>
              </a:rPr>
              <a:t> </a:t>
            </a:r>
            <a:r>
              <a:rPr sz="2800" spc="-50" dirty="0">
                <a:latin typeface="Times New Roman"/>
                <a:cs typeface="Times New Roman"/>
              </a:rPr>
              <a:t>S</a:t>
            </a:r>
            <a:r>
              <a:rPr sz="2800" dirty="0">
                <a:latin typeface="Times New Roman"/>
                <a:cs typeface="Times New Roman"/>
              </a:rPr>
              <a:t>	T</a:t>
            </a:r>
            <a:r>
              <a:rPr sz="2800" spc="-250" dirty="0">
                <a:latin typeface="Times New Roman"/>
                <a:cs typeface="Times New Roman"/>
              </a:rPr>
              <a:t> </a:t>
            </a:r>
            <a:r>
              <a:rPr sz="2800" spc="240" dirty="0">
                <a:latin typeface="Times New Roman"/>
                <a:cs typeface="Times New Roman"/>
              </a:rPr>
              <a:t>H</a:t>
            </a:r>
            <a:r>
              <a:rPr sz="2800" spc="-245" dirty="0">
                <a:latin typeface="Times New Roman"/>
                <a:cs typeface="Times New Roman"/>
              </a:rPr>
              <a:t> </a:t>
            </a:r>
            <a:r>
              <a:rPr sz="2800" spc="-65" dirty="0">
                <a:latin typeface="Times New Roman"/>
                <a:cs typeface="Times New Roman"/>
              </a:rPr>
              <a:t>I</a:t>
            </a:r>
            <a:r>
              <a:rPr sz="2800" spc="-245" dirty="0">
                <a:latin typeface="Times New Roman"/>
                <a:cs typeface="Times New Roman"/>
              </a:rPr>
              <a:t> </a:t>
            </a:r>
            <a:r>
              <a:rPr sz="2800" spc="-50" dirty="0">
                <a:latin typeface="Times New Roman"/>
                <a:cs typeface="Times New Roman"/>
              </a:rPr>
              <a:t>S</a:t>
            </a:r>
            <a:r>
              <a:rPr sz="2800" dirty="0">
                <a:latin typeface="Times New Roman"/>
                <a:cs typeface="Times New Roman"/>
              </a:rPr>
              <a:t>	R</a:t>
            </a:r>
            <a:r>
              <a:rPr sz="2800" spc="-245" dirty="0">
                <a:latin typeface="Times New Roman"/>
                <a:cs typeface="Times New Roman"/>
              </a:rPr>
              <a:t> </a:t>
            </a:r>
            <a:r>
              <a:rPr sz="2800" dirty="0">
                <a:latin typeface="Times New Roman"/>
                <a:cs typeface="Times New Roman"/>
              </a:rPr>
              <a:t>E</a:t>
            </a:r>
            <a:r>
              <a:rPr sz="2800" spc="-245" dirty="0">
                <a:latin typeface="Times New Roman"/>
                <a:cs typeface="Times New Roman"/>
              </a:rPr>
              <a:t> </a:t>
            </a:r>
            <a:r>
              <a:rPr sz="2800" spc="90" dirty="0">
                <a:latin typeface="Times New Roman"/>
                <a:cs typeface="Times New Roman"/>
              </a:rPr>
              <a:t>P</a:t>
            </a:r>
            <a:r>
              <a:rPr sz="2800" spc="-240" dirty="0">
                <a:latin typeface="Times New Roman"/>
                <a:cs typeface="Times New Roman"/>
              </a:rPr>
              <a:t> </a:t>
            </a:r>
            <a:r>
              <a:rPr sz="2800" spc="80" dirty="0">
                <a:latin typeface="Times New Roman"/>
                <a:cs typeface="Times New Roman"/>
              </a:rPr>
              <a:t>O</a:t>
            </a:r>
            <a:r>
              <a:rPr sz="2800" spc="-245" dirty="0">
                <a:latin typeface="Times New Roman"/>
                <a:cs typeface="Times New Roman"/>
              </a:rPr>
              <a:t> </a:t>
            </a:r>
            <a:r>
              <a:rPr sz="2800" dirty="0">
                <a:latin typeface="Times New Roman"/>
                <a:cs typeface="Times New Roman"/>
              </a:rPr>
              <a:t>R</a:t>
            </a:r>
            <a:r>
              <a:rPr sz="2800" spc="-245" dirty="0">
                <a:latin typeface="Times New Roman"/>
                <a:cs typeface="Times New Roman"/>
              </a:rPr>
              <a:t> </a:t>
            </a:r>
            <a:r>
              <a:rPr sz="2800" spc="-50" dirty="0">
                <a:latin typeface="Times New Roman"/>
                <a:cs typeface="Times New Roman"/>
              </a:rPr>
              <a:t>T</a:t>
            </a:r>
            <a:r>
              <a:rPr sz="2800" dirty="0">
                <a:latin typeface="Times New Roman"/>
                <a:cs typeface="Times New Roman"/>
              </a:rPr>
              <a:t>	</a:t>
            </a:r>
            <a:r>
              <a:rPr sz="2800" spc="-95" dirty="0">
                <a:latin typeface="Times New Roman"/>
                <a:cs typeface="Times New Roman"/>
              </a:rPr>
              <a:t>L</a:t>
            </a:r>
            <a:r>
              <a:rPr sz="2800" spc="-250" dirty="0">
                <a:latin typeface="Times New Roman"/>
                <a:cs typeface="Times New Roman"/>
              </a:rPr>
              <a:t> </a:t>
            </a:r>
            <a:r>
              <a:rPr sz="2800" spc="80" dirty="0">
                <a:latin typeface="Times New Roman"/>
                <a:cs typeface="Times New Roman"/>
              </a:rPr>
              <a:t>O</a:t>
            </a:r>
            <a:r>
              <a:rPr sz="2800" spc="-250" dirty="0">
                <a:latin typeface="Times New Roman"/>
                <a:cs typeface="Times New Roman"/>
              </a:rPr>
              <a:t> </a:t>
            </a:r>
            <a:r>
              <a:rPr sz="2800" spc="80" dirty="0">
                <a:latin typeface="Times New Roman"/>
                <a:cs typeface="Times New Roman"/>
              </a:rPr>
              <a:t>O</a:t>
            </a:r>
            <a:r>
              <a:rPr sz="2800" spc="-250" dirty="0">
                <a:latin typeface="Times New Roman"/>
                <a:cs typeface="Times New Roman"/>
              </a:rPr>
              <a:t> </a:t>
            </a:r>
            <a:r>
              <a:rPr sz="2800" spc="-30" dirty="0">
                <a:latin typeface="Times New Roman"/>
                <a:cs typeface="Times New Roman"/>
              </a:rPr>
              <a:t>K</a:t>
            </a:r>
            <a:r>
              <a:rPr sz="2800" spc="-250" dirty="0">
                <a:latin typeface="Times New Roman"/>
                <a:cs typeface="Times New Roman"/>
              </a:rPr>
              <a:t> </a:t>
            </a:r>
            <a:r>
              <a:rPr sz="2800" spc="-65" dirty="0">
                <a:latin typeface="Times New Roman"/>
                <a:cs typeface="Times New Roman"/>
              </a:rPr>
              <a:t>I</a:t>
            </a:r>
            <a:r>
              <a:rPr sz="2800" spc="-250" dirty="0">
                <a:latin typeface="Times New Roman"/>
                <a:cs typeface="Times New Roman"/>
              </a:rPr>
              <a:t> </a:t>
            </a:r>
            <a:r>
              <a:rPr sz="2800" spc="180" dirty="0">
                <a:latin typeface="Times New Roman"/>
                <a:cs typeface="Times New Roman"/>
              </a:rPr>
              <a:t>N</a:t>
            </a:r>
            <a:r>
              <a:rPr sz="2800" spc="-250" dirty="0">
                <a:latin typeface="Times New Roman"/>
                <a:cs typeface="Times New Roman"/>
              </a:rPr>
              <a:t> </a:t>
            </a:r>
            <a:r>
              <a:rPr sz="2800" spc="-50" dirty="0">
                <a:latin typeface="Times New Roman"/>
                <a:cs typeface="Times New Roman"/>
              </a:rPr>
              <a:t>G</a:t>
            </a:r>
            <a:r>
              <a:rPr sz="2800" dirty="0">
                <a:latin typeface="Times New Roman"/>
                <a:cs typeface="Times New Roman"/>
              </a:rPr>
              <a:t>	</a:t>
            </a:r>
            <a:r>
              <a:rPr sz="2800" spc="120" dirty="0">
                <a:latin typeface="Times New Roman"/>
                <a:cs typeface="Times New Roman"/>
              </a:rPr>
              <a:t>A</a:t>
            </a:r>
            <a:r>
              <a:rPr sz="2800" spc="-250" dirty="0">
                <a:latin typeface="Times New Roman"/>
                <a:cs typeface="Times New Roman"/>
              </a:rPr>
              <a:t> </a:t>
            </a:r>
            <a:r>
              <a:rPr sz="2800" dirty="0">
                <a:latin typeface="Times New Roman"/>
                <a:cs typeface="Times New Roman"/>
              </a:rPr>
              <a:t>T</a:t>
            </a:r>
            <a:r>
              <a:rPr sz="2800" spc="-245" dirty="0">
                <a:latin typeface="Times New Roman"/>
                <a:cs typeface="Times New Roman"/>
              </a:rPr>
              <a:t> </a:t>
            </a:r>
            <a:r>
              <a:rPr sz="2800" spc="-50" dirty="0">
                <a:latin typeface="Times New Roman"/>
                <a:cs typeface="Times New Roman"/>
              </a:rPr>
              <a:t>?</a:t>
            </a:r>
            <a:endParaRPr sz="2800">
              <a:latin typeface="Times New Roman"/>
              <a:cs typeface="Times New Roman"/>
            </a:endParaRPr>
          </a:p>
          <a:p>
            <a:pPr marL="488315" marR="5080" algn="just">
              <a:lnSpc>
                <a:spcPct val="125000"/>
              </a:lnSpc>
              <a:spcBef>
                <a:spcPts val="75"/>
              </a:spcBef>
            </a:pPr>
            <a:r>
              <a:rPr sz="2100" spc="80" dirty="0">
                <a:latin typeface="Times New Roman"/>
                <a:cs typeface="Times New Roman"/>
              </a:rPr>
              <a:t>This</a:t>
            </a:r>
            <a:r>
              <a:rPr sz="2100" spc="85" dirty="0">
                <a:latin typeface="Times New Roman"/>
                <a:cs typeface="Times New Roman"/>
              </a:rPr>
              <a:t> </a:t>
            </a:r>
            <a:r>
              <a:rPr sz="2100" spc="135" dirty="0">
                <a:latin typeface="Times New Roman"/>
                <a:cs typeface="Times New Roman"/>
              </a:rPr>
              <a:t>report</a:t>
            </a:r>
            <a:r>
              <a:rPr sz="2100" spc="85" dirty="0">
                <a:latin typeface="Times New Roman"/>
                <a:cs typeface="Times New Roman"/>
              </a:rPr>
              <a:t> </a:t>
            </a:r>
            <a:r>
              <a:rPr sz="2100" spc="60" dirty="0">
                <a:latin typeface="Times New Roman"/>
                <a:cs typeface="Times New Roman"/>
              </a:rPr>
              <a:t>looks</a:t>
            </a:r>
            <a:r>
              <a:rPr sz="2100" spc="90" dirty="0">
                <a:latin typeface="Times New Roman"/>
                <a:cs typeface="Times New Roman"/>
              </a:rPr>
              <a:t> </a:t>
            </a:r>
            <a:r>
              <a:rPr sz="2100" spc="150" dirty="0">
                <a:latin typeface="Times New Roman"/>
                <a:cs typeface="Times New Roman"/>
              </a:rPr>
              <a:t>at</a:t>
            </a:r>
            <a:r>
              <a:rPr sz="2100" spc="85" dirty="0">
                <a:latin typeface="Times New Roman"/>
                <a:cs typeface="Times New Roman"/>
              </a:rPr>
              <a:t> </a:t>
            </a:r>
            <a:r>
              <a:rPr sz="2100" spc="100" dirty="0">
                <a:latin typeface="Times New Roman"/>
                <a:cs typeface="Times New Roman"/>
              </a:rPr>
              <a:t>individuals</a:t>
            </a:r>
            <a:r>
              <a:rPr sz="2100" spc="85" dirty="0">
                <a:latin typeface="Times New Roman"/>
                <a:cs typeface="Times New Roman"/>
              </a:rPr>
              <a:t> </a:t>
            </a:r>
            <a:r>
              <a:rPr sz="2100" spc="180" dirty="0">
                <a:latin typeface="Times New Roman"/>
                <a:cs typeface="Times New Roman"/>
              </a:rPr>
              <a:t>who</a:t>
            </a:r>
            <a:r>
              <a:rPr sz="2100" spc="85" dirty="0">
                <a:latin typeface="Times New Roman"/>
                <a:cs typeface="Times New Roman"/>
              </a:rPr>
              <a:t> </a:t>
            </a:r>
            <a:r>
              <a:rPr sz="2100" spc="130" dirty="0">
                <a:latin typeface="Times New Roman"/>
                <a:cs typeface="Times New Roman"/>
              </a:rPr>
              <a:t>reported</a:t>
            </a:r>
            <a:r>
              <a:rPr sz="2100" spc="90" dirty="0">
                <a:latin typeface="Times New Roman"/>
                <a:cs typeface="Times New Roman"/>
              </a:rPr>
              <a:t> </a:t>
            </a:r>
            <a:r>
              <a:rPr sz="2100" spc="135" dirty="0">
                <a:latin typeface="Times New Roman"/>
                <a:cs typeface="Times New Roman"/>
              </a:rPr>
              <a:t>a</a:t>
            </a:r>
            <a:r>
              <a:rPr sz="2100" spc="85" dirty="0">
                <a:latin typeface="Times New Roman"/>
                <a:cs typeface="Times New Roman"/>
              </a:rPr>
              <a:t> </a:t>
            </a:r>
            <a:r>
              <a:rPr sz="2100" spc="140" dirty="0">
                <a:latin typeface="Times New Roman"/>
                <a:cs typeface="Times New Roman"/>
              </a:rPr>
              <a:t>gender</a:t>
            </a:r>
            <a:r>
              <a:rPr sz="2100" spc="85" dirty="0">
                <a:latin typeface="Times New Roman"/>
                <a:cs typeface="Times New Roman"/>
              </a:rPr>
              <a:t> </a:t>
            </a:r>
            <a:r>
              <a:rPr sz="2100" spc="120" dirty="0">
                <a:latin typeface="Times New Roman"/>
                <a:cs typeface="Times New Roman"/>
              </a:rPr>
              <a:t>identity</a:t>
            </a:r>
            <a:r>
              <a:rPr sz="2100" spc="90" dirty="0">
                <a:latin typeface="Times New Roman"/>
                <a:cs typeface="Times New Roman"/>
              </a:rPr>
              <a:t> </a:t>
            </a:r>
            <a:r>
              <a:rPr sz="2100" spc="125" dirty="0">
                <a:latin typeface="Times New Roman"/>
                <a:cs typeface="Times New Roman"/>
              </a:rPr>
              <a:t>different</a:t>
            </a:r>
            <a:r>
              <a:rPr sz="2100" spc="85" dirty="0">
                <a:latin typeface="Times New Roman"/>
                <a:cs typeface="Times New Roman"/>
              </a:rPr>
              <a:t> </a:t>
            </a:r>
            <a:r>
              <a:rPr sz="2100" spc="140" dirty="0">
                <a:latin typeface="Times New Roman"/>
                <a:cs typeface="Times New Roman"/>
              </a:rPr>
              <a:t>from</a:t>
            </a:r>
            <a:r>
              <a:rPr sz="2100" spc="85" dirty="0">
                <a:latin typeface="Times New Roman"/>
                <a:cs typeface="Times New Roman"/>
              </a:rPr>
              <a:t> </a:t>
            </a:r>
            <a:r>
              <a:rPr sz="2100" spc="170" dirty="0">
                <a:latin typeface="Times New Roman"/>
                <a:cs typeface="Times New Roman"/>
              </a:rPr>
              <a:t>the</a:t>
            </a:r>
            <a:r>
              <a:rPr sz="2100" spc="90" dirty="0">
                <a:latin typeface="Times New Roman"/>
                <a:cs typeface="Times New Roman"/>
              </a:rPr>
              <a:t> </a:t>
            </a:r>
            <a:r>
              <a:rPr sz="2100" spc="100" dirty="0">
                <a:latin typeface="Times New Roman"/>
                <a:cs typeface="Times New Roman"/>
              </a:rPr>
              <a:t>sex</a:t>
            </a:r>
            <a:r>
              <a:rPr sz="2100" spc="85" dirty="0">
                <a:latin typeface="Times New Roman"/>
                <a:cs typeface="Times New Roman"/>
              </a:rPr>
              <a:t> </a:t>
            </a:r>
            <a:r>
              <a:rPr sz="2100" spc="170" dirty="0">
                <a:latin typeface="Times New Roman"/>
                <a:cs typeface="Times New Roman"/>
              </a:rPr>
              <a:t>they</a:t>
            </a:r>
            <a:r>
              <a:rPr sz="2100" spc="85" dirty="0">
                <a:latin typeface="Times New Roman"/>
                <a:cs typeface="Times New Roman"/>
              </a:rPr>
              <a:t> </a:t>
            </a:r>
            <a:r>
              <a:rPr sz="2100" spc="160" dirty="0">
                <a:latin typeface="Times New Roman"/>
                <a:cs typeface="Times New Roman"/>
              </a:rPr>
              <a:t>were</a:t>
            </a:r>
            <a:r>
              <a:rPr sz="2100" spc="90" dirty="0">
                <a:latin typeface="Times New Roman"/>
                <a:cs typeface="Times New Roman"/>
              </a:rPr>
              <a:t> </a:t>
            </a:r>
            <a:r>
              <a:rPr sz="2100" spc="95" dirty="0">
                <a:latin typeface="Times New Roman"/>
                <a:cs typeface="Times New Roman"/>
              </a:rPr>
              <a:t>assigned</a:t>
            </a:r>
            <a:r>
              <a:rPr sz="2100" spc="85" dirty="0">
                <a:latin typeface="Times New Roman"/>
                <a:cs typeface="Times New Roman"/>
              </a:rPr>
              <a:t> </a:t>
            </a:r>
            <a:r>
              <a:rPr sz="2100" spc="150" dirty="0">
                <a:latin typeface="Times New Roman"/>
                <a:cs typeface="Times New Roman"/>
              </a:rPr>
              <a:t>at</a:t>
            </a:r>
            <a:r>
              <a:rPr sz="2100" spc="85" dirty="0">
                <a:latin typeface="Times New Roman"/>
                <a:cs typeface="Times New Roman"/>
              </a:rPr>
              <a:t> </a:t>
            </a:r>
            <a:r>
              <a:rPr sz="2100" spc="110" dirty="0">
                <a:latin typeface="Times New Roman"/>
                <a:cs typeface="Times New Roman"/>
              </a:rPr>
              <a:t>birth,</a:t>
            </a:r>
            <a:r>
              <a:rPr sz="2100" spc="90" dirty="0">
                <a:latin typeface="Times New Roman"/>
                <a:cs typeface="Times New Roman"/>
              </a:rPr>
              <a:t> </a:t>
            </a:r>
            <a:r>
              <a:rPr sz="2100" spc="135" dirty="0">
                <a:latin typeface="Times New Roman"/>
                <a:cs typeface="Times New Roman"/>
              </a:rPr>
              <a:t>a</a:t>
            </a:r>
            <a:r>
              <a:rPr sz="2100" spc="85" dirty="0">
                <a:latin typeface="Times New Roman"/>
                <a:cs typeface="Times New Roman"/>
              </a:rPr>
              <a:t> </a:t>
            </a:r>
            <a:r>
              <a:rPr sz="2100" spc="140" dirty="0">
                <a:latin typeface="Times New Roman"/>
                <a:cs typeface="Times New Roman"/>
              </a:rPr>
              <a:t>gender</a:t>
            </a:r>
            <a:r>
              <a:rPr sz="2100" spc="85" dirty="0">
                <a:latin typeface="Times New Roman"/>
                <a:cs typeface="Times New Roman"/>
              </a:rPr>
              <a:t> </a:t>
            </a:r>
            <a:r>
              <a:rPr sz="2100" spc="120" dirty="0">
                <a:latin typeface="Times New Roman"/>
                <a:cs typeface="Times New Roman"/>
              </a:rPr>
              <a:t>identity</a:t>
            </a:r>
            <a:r>
              <a:rPr sz="2100" spc="90" dirty="0">
                <a:latin typeface="Times New Roman"/>
                <a:cs typeface="Times New Roman"/>
              </a:rPr>
              <a:t> </a:t>
            </a:r>
            <a:r>
              <a:rPr sz="2100" spc="145" dirty="0">
                <a:latin typeface="Times New Roman"/>
                <a:cs typeface="Times New Roman"/>
              </a:rPr>
              <a:t>other </a:t>
            </a:r>
            <a:r>
              <a:rPr sz="2100" spc="204" dirty="0">
                <a:latin typeface="Times New Roman"/>
                <a:cs typeface="Times New Roman"/>
              </a:rPr>
              <a:t>than</a:t>
            </a:r>
            <a:r>
              <a:rPr sz="2100" spc="60" dirty="0">
                <a:latin typeface="Times New Roman"/>
                <a:cs typeface="Times New Roman"/>
              </a:rPr>
              <a:t> </a:t>
            </a:r>
            <a:r>
              <a:rPr sz="2100" spc="170" dirty="0">
                <a:latin typeface="Times New Roman"/>
                <a:cs typeface="Times New Roman"/>
              </a:rPr>
              <a:t>man/woman,</a:t>
            </a:r>
            <a:r>
              <a:rPr sz="2100" spc="60" dirty="0">
                <a:latin typeface="Times New Roman"/>
                <a:cs typeface="Times New Roman"/>
              </a:rPr>
              <a:t> </a:t>
            </a:r>
            <a:r>
              <a:rPr sz="2100" spc="100" dirty="0">
                <a:latin typeface="Times New Roman"/>
                <a:cs typeface="Times New Roman"/>
              </a:rPr>
              <a:t>indicated</a:t>
            </a:r>
            <a:r>
              <a:rPr sz="2100" spc="65" dirty="0">
                <a:latin typeface="Times New Roman"/>
                <a:cs typeface="Times New Roman"/>
              </a:rPr>
              <a:t> </a:t>
            </a:r>
            <a:r>
              <a:rPr sz="2100" spc="135" dirty="0">
                <a:latin typeface="Times New Roman"/>
                <a:cs typeface="Times New Roman"/>
              </a:rPr>
              <a:t>a</a:t>
            </a:r>
            <a:r>
              <a:rPr sz="2100" spc="60" dirty="0">
                <a:latin typeface="Times New Roman"/>
                <a:cs typeface="Times New Roman"/>
              </a:rPr>
              <a:t> </a:t>
            </a:r>
            <a:r>
              <a:rPr sz="2100" spc="105" dirty="0">
                <a:latin typeface="Times New Roman"/>
                <a:cs typeface="Times New Roman"/>
              </a:rPr>
              <a:t>sexual</a:t>
            </a:r>
            <a:r>
              <a:rPr sz="2100" spc="60" dirty="0">
                <a:latin typeface="Times New Roman"/>
                <a:cs typeface="Times New Roman"/>
              </a:rPr>
              <a:t> </a:t>
            </a:r>
            <a:r>
              <a:rPr sz="2100" spc="130" dirty="0">
                <a:latin typeface="Times New Roman"/>
                <a:cs typeface="Times New Roman"/>
              </a:rPr>
              <a:t>orientation</a:t>
            </a:r>
            <a:r>
              <a:rPr sz="2100" spc="65" dirty="0">
                <a:latin typeface="Times New Roman"/>
                <a:cs typeface="Times New Roman"/>
              </a:rPr>
              <a:t> </a:t>
            </a:r>
            <a:r>
              <a:rPr sz="2100" spc="155" dirty="0">
                <a:latin typeface="Times New Roman"/>
                <a:cs typeface="Times New Roman"/>
              </a:rPr>
              <a:t>other</a:t>
            </a:r>
            <a:r>
              <a:rPr sz="2100" spc="60" dirty="0">
                <a:latin typeface="Times New Roman"/>
                <a:cs typeface="Times New Roman"/>
              </a:rPr>
              <a:t> </a:t>
            </a:r>
            <a:r>
              <a:rPr sz="2100" spc="204" dirty="0">
                <a:latin typeface="Times New Roman"/>
                <a:cs typeface="Times New Roman"/>
              </a:rPr>
              <a:t>than</a:t>
            </a:r>
            <a:r>
              <a:rPr sz="2100" spc="65" dirty="0">
                <a:latin typeface="Times New Roman"/>
                <a:cs typeface="Times New Roman"/>
              </a:rPr>
              <a:t> </a:t>
            </a:r>
            <a:r>
              <a:rPr sz="2100" spc="105" dirty="0">
                <a:latin typeface="Times New Roman"/>
                <a:cs typeface="Times New Roman"/>
              </a:rPr>
              <a:t>straight,</a:t>
            </a:r>
            <a:r>
              <a:rPr sz="2100" spc="60" dirty="0">
                <a:latin typeface="Times New Roman"/>
                <a:cs typeface="Times New Roman"/>
              </a:rPr>
              <a:t> </a:t>
            </a:r>
            <a:r>
              <a:rPr sz="2100" spc="130" dirty="0">
                <a:latin typeface="Times New Roman"/>
                <a:cs typeface="Times New Roman"/>
              </a:rPr>
              <a:t>or</a:t>
            </a:r>
            <a:r>
              <a:rPr sz="2100" spc="60" dirty="0">
                <a:latin typeface="Times New Roman"/>
                <a:cs typeface="Times New Roman"/>
              </a:rPr>
              <a:t> </a:t>
            </a:r>
            <a:r>
              <a:rPr sz="2100" spc="100" dirty="0">
                <a:latin typeface="Times New Roman"/>
                <a:cs typeface="Times New Roman"/>
              </a:rPr>
              <a:t>indicated</a:t>
            </a:r>
            <a:r>
              <a:rPr sz="2100" spc="65" dirty="0">
                <a:latin typeface="Times New Roman"/>
                <a:cs typeface="Times New Roman"/>
              </a:rPr>
              <a:t> </a:t>
            </a:r>
            <a:r>
              <a:rPr sz="2100" spc="170" dirty="0">
                <a:latin typeface="Times New Roman"/>
                <a:cs typeface="Times New Roman"/>
              </a:rPr>
              <a:t>they</a:t>
            </a:r>
            <a:r>
              <a:rPr sz="2100" spc="60" dirty="0">
                <a:latin typeface="Times New Roman"/>
                <a:cs typeface="Times New Roman"/>
              </a:rPr>
              <a:t> </a:t>
            </a:r>
            <a:r>
              <a:rPr sz="2100" spc="160" dirty="0">
                <a:latin typeface="Times New Roman"/>
                <a:cs typeface="Times New Roman"/>
              </a:rPr>
              <a:t>were</a:t>
            </a:r>
            <a:r>
              <a:rPr sz="2100" spc="60" dirty="0">
                <a:latin typeface="Times New Roman"/>
                <a:cs typeface="Times New Roman"/>
              </a:rPr>
              <a:t> </a:t>
            </a:r>
            <a:r>
              <a:rPr sz="2100" spc="130" dirty="0">
                <a:latin typeface="Times New Roman"/>
                <a:cs typeface="Times New Roman"/>
              </a:rPr>
              <a:t>intersex</a:t>
            </a:r>
            <a:r>
              <a:rPr sz="2100" spc="65" dirty="0">
                <a:latin typeface="Times New Roman"/>
                <a:cs typeface="Times New Roman"/>
              </a:rPr>
              <a:t> </a:t>
            </a:r>
            <a:r>
              <a:rPr sz="2100" spc="135" dirty="0">
                <a:latin typeface="Times New Roman"/>
                <a:cs typeface="Times New Roman"/>
              </a:rPr>
              <a:t>during</a:t>
            </a:r>
            <a:r>
              <a:rPr sz="2100" spc="60" dirty="0">
                <a:latin typeface="Times New Roman"/>
                <a:cs typeface="Times New Roman"/>
              </a:rPr>
              <a:t> </a:t>
            </a:r>
            <a:r>
              <a:rPr sz="2100" spc="170" dirty="0">
                <a:latin typeface="Times New Roman"/>
                <a:cs typeface="Times New Roman"/>
              </a:rPr>
              <a:t>the</a:t>
            </a:r>
            <a:r>
              <a:rPr sz="2100" spc="65" dirty="0">
                <a:latin typeface="Times New Roman"/>
                <a:cs typeface="Times New Roman"/>
              </a:rPr>
              <a:t> </a:t>
            </a:r>
            <a:r>
              <a:rPr sz="2100" spc="125" dirty="0">
                <a:latin typeface="Times New Roman"/>
                <a:cs typeface="Times New Roman"/>
              </a:rPr>
              <a:t>2022</a:t>
            </a:r>
            <a:r>
              <a:rPr sz="2100" spc="60" dirty="0">
                <a:latin typeface="Times New Roman"/>
                <a:cs typeface="Times New Roman"/>
              </a:rPr>
              <a:t> </a:t>
            </a:r>
            <a:r>
              <a:rPr sz="2100" spc="70" dirty="0">
                <a:latin typeface="Times New Roman"/>
                <a:cs typeface="Times New Roman"/>
              </a:rPr>
              <a:t>O‘ahu</a:t>
            </a:r>
            <a:r>
              <a:rPr sz="2100" spc="60" dirty="0">
                <a:latin typeface="Times New Roman"/>
                <a:cs typeface="Times New Roman"/>
              </a:rPr>
              <a:t> </a:t>
            </a:r>
            <a:r>
              <a:rPr sz="2100" spc="114" dirty="0">
                <a:latin typeface="Times New Roman"/>
                <a:cs typeface="Times New Roman"/>
              </a:rPr>
              <a:t>Point</a:t>
            </a:r>
            <a:r>
              <a:rPr sz="2100" spc="65" dirty="0">
                <a:latin typeface="Times New Roman"/>
                <a:cs typeface="Times New Roman"/>
              </a:rPr>
              <a:t> </a:t>
            </a:r>
            <a:r>
              <a:rPr sz="2100" spc="135" dirty="0">
                <a:latin typeface="Times New Roman"/>
                <a:cs typeface="Times New Roman"/>
              </a:rPr>
              <a:t>in</a:t>
            </a:r>
            <a:r>
              <a:rPr sz="2100" spc="60" dirty="0">
                <a:latin typeface="Times New Roman"/>
                <a:cs typeface="Times New Roman"/>
              </a:rPr>
              <a:t> </a:t>
            </a:r>
            <a:r>
              <a:rPr sz="2100" spc="65" dirty="0">
                <a:latin typeface="Times New Roman"/>
                <a:cs typeface="Times New Roman"/>
              </a:rPr>
              <a:t>Time </a:t>
            </a:r>
            <a:r>
              <a:rPr sz="2100" spc="-60" dirty="0">
                <a:latin typeface="Times New Roman"/>
                <a:cs typeface="Times New Roman"/>
              </a:rPr>
              <a:t>(PIT)</a:t>
            </a:r>
            <a:r>
              <a:rPr sz="2100" spc="-40" dirty="0">
                <a:latin typeface="Times New Roman"/>
                <a:cs typeface="Times New Roman"/>
              </a:rPr>
              <a:t> </a:t>
            </a:r>
            <a:r>
              <a:rPr sz="2100" spc="80" dirty="0">
                <a:latin typeface="Times New Roman"/>
                <a:cs typeface="Times New Roman"/>
              </a:rPr>
              <a:t>Count.</a:t>
            </a:r>
            <a:endParaRPr sz="2100">
              <a:latin typeface="Times New Roman"/>
              <a:cs typeface="Times New Roman"/>
            </a:endParaRPr>
          </a:p>
        </p:txBody>
      </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6282" y="455540"/>
            <a:ext cx="7616190" cy="673100"/>
          </a:xfrm>
          <a:prstGeom prst="rect">
            <a:avLst/>
          </a:prstGeom>
        </p:spPr>
        <p:txBody>
          <a:bodyPr vert="horz" wrap="square" lIns="0" tIns="12065" rIns="0" bIns="0" rtlCol="0">
            <a:spAutoFit/>
          </a:bodyPr>
          <a:lstStyle/>
          <a:p>
            <a:pPr marL="12700">
              <a:lnSpc>
                <a:spcPct val="100000"/>
              </a:lnSpc>
              <a:spcBef>
                <a:spcPts val="95"/>
              </a:spcBef>
              <a:tabLst>
                <a:tab pos="1869439" algn="l"/>
              </a:tabLst>
            </a:pPr>
            <a:r>
              <a:rPr spc="-195" dirty="0"/>
              <a:t>S</a:t>
            </a:r>
            <a:r>
              <a:rPr spc="-380" dirty="0"/>
              <a:t> </a:t>
            </a:r>
            <a:r>
              <a:rPr spc="-130" dirty="0"/>
              <a:t>G</a:t>
            </a:r>
            <a:r>
              <a:rPr spc="-380" dirty="0"/>
              <a:t> </a:t>
            </a:r>
            <a:r>
              <a:rPr spc="300" dirty="0"/>
              <a:t>M</a:t>
            </a:r>
            <a:r>
              <a:rPr spc="-385" dirty="0"/>
              <a:t> </a:t>
            </a:r>
            <a:r>
              <a:rPr spc="-50" dirty="0"/>
              <a:t>:</a:t>
            </a:r>
            <a:r>
              <a:rPr dirty="0"/>
              <a:t>	R</a:t>
            </a:r>
            <a:r>
              <a:rPr spc="-375" dirty="0"/>
              <a:t> </a:t>
            </a:r>
            <a:r>
              <a:rPr spc="180" dirty="0"/>
              <a:t>A</a:t>
            </a:r>
            <a:r>
              <a:rPr spc="-370" dirty="0"/>
              <a:t> </a:t>
            </a:r>
            <a:r>
              <a:rPr spc="-120" dirty="0"/>
              <a:t>C</a:t>
            </a:r>
            <a:r>
              <a:rPr spc="-375" dirty="0"/>
              <a:t> </a:t>
            </a:r>
            <a:r>
              <a:rPr dirty="0"/>
              <a:t>E</a:t>
            </a:r>
            <a:r>
              <a:rPr spc="-370" dirty="0"/>
              <a:t> </a:t>
            </a:r>
            <a:r>
              <a:rPr spc="565" dirty="0"/>
              <a:t>/</a:t>
            </a:r>
            <a:r>
              <a:rPr spc="-375" dirty="0"/>
              <a:t> </a:t>
            </a:r>
            <a:r>
              <a:rPr dirty="0"/>
              <a:t>E</a:t>
            </a:r>
            <a:r>
              <a:rPr spc="-370" dirty="0"/>
              <a:t> </a:t>
            </a:r>
            <a:r>
              <a:rPr dirty="0"/>
              <a:t>T</a:t>
            </a:r>
            <a:r>
              <a:rPr spc="-375" dirty="0"/>
              <a:t> </a:t>
            </a:r>
            <a:r>
              <a:rPr spc="365" dirty="0"/>
              <a:t>H</a:t>
            </a:r>
            <a:r>
              <a:rPr spc="-370" dirty="0"/>
              <a:t> </a:t>
            </a:r>
            <a:r>
              <a:rPr spc="275" dirty="0"/>
              <a:t>N</a:t>
            </a:r>
            <a:r>
              <a:rPr spc="-370" dirty="0"/>
              <a:t> </a:t>
            </a:r>
            <a:r>
              <a:rPr spc="-90" dirty="0"/>
              <a:t>I</a:t>
            </a:r>
            <a:r>
              <a:rPr spc="-375" dirty="0"/>
              <a:t> </a:t>
            </a:r>
            <a:r>
              <a:rPr spc="-120" dirty="0"/>
              <a:t>C</a:t>
            </a:r>
            <a:r>
              <a:rPr spc="-370" dirty="0"/>
              <a:t> </a:t>
            </a:r>
            <a:r>
              <a:rPr spc="-90" dirty="0"/>
              <a:t>I</a:t>
            </a:r>
            <a:r>
              <a:rPr spc="-375" dirty="0"/>
              <a:t> </a:t>
            </a:r>
            <a:r>
              <a:rPr dirty="0"/>
              <a:t>T</a:t>
            </a:r>
            <a:r>
              <a:rPr spc="-370" dirty="0"/>
              <a:t> </a:t>
            </a:r>
            <a:r>
              <a:rPr spc="-50" dirty="0"/>
              <a:t>Y</a:t>
            </a: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9"/>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6"/>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sp>
        <p:nvSpPr>
          <p:cNvPr id="6" name="object 6"/>
          <p:cNvSpPr/>
          <p:nvPr/>
        </p:nvSpPr>
        <p:spPr>
          <a:xfrm>
            <a:off x="0" y="1654965"/>
            <a:ext cx="6187440" cy="723900"/>
          </a:xfrm>
          <a:custGeom>
            <a:avLst/>
            <a:gdLst/>
            <a:ahLst/>
            <a:cxnLst/>
            <a:rect l="l" t="t" r="r" b="b"/>
            <a:pathLst>
              <a:path w="6187440" h="723900">
                <a:moveTo>
                  <a:pt x="6086828" y="723899"/>
                </a:moveTo>
                <a:lnTo>
                  <a:pt x="0" y="723899"/>
                </a:lnTo>
                <a:lnTo>
                  <a:pt x="0" y="0"/>
                </a:lnTo>
                <a:lnTo>
                  <a:pt x="6086828" y="0"/>
                </a:lnTo>
                <a:lnTo>
                  <a:pt x="6125818" y="7921"/>
                </a:lnTo>
                <a:lnTo>
                  <a:pt x="6157708" y="29505"/>
                </a:lnTo>
                <a:lnTo>
                  <a:pt x="6179235" y="61479"/>
                </a:lnTo>
                <a:lnTo>
                  <a:pt x="6187135" y="100573"/>
                </a:lnTo>
                <a:lnTo>
                  <a:pt x="6187135" y="623326"/>
                </a:lnTo>
                <a:lnTo>
                  <a:pt x="6179235" y="662420"/>
                </a:lnTo>
                <a:lnTo>
                  <a:pt x="6157708" y="694394"/>
                </a:lnTo>
                <a:lnTo>
                  <a:pt x="6125818" y="715978"/>
                </a:lnTo>
                <a:lnTo>
                  <a:pt x="6086828" y="723899"/>
                </a:lnTo>
                <a:close/>
              </a:path>
            </a:pathLst>
          </a:custGeom>
          <a:solidFill>
            <a:srgbClr val="3C7B5E">
              <a:alpha val="29798"/>
            </a:srgbClr>
          </a:solidFill>
        </p:spPr>
        <p:txBody>
          <a:bodyPr wrap="square" lIns="0" tIns="0" rIns="0" bIns="0" rtlCol="0"/>
          <a:lstStyle/>
          <a:p>
            <a:endParaRPr/>
          </a:p>
        </p:txBody>
      </p:sp>
      <p:sp>
        <p:nvSpPr>
          <p:cNvPr id="7" name="object 7"/>
          <p:cNvSpPr/>
          <p:nvPr/>
        </p:nvSpPr>
        <p:spPr>
          <a:xfrm>
            <a:off x="578334" y="8663085"/>
            <a:ext cx="17127220" cy="952500"/>
          </a:xfrm>
          <a:custGeom>
            <a:avLst/>
            <a:gdLst/>
            <a:ahLst/>
            <a:cxnLst/>
            <a:rect l="l" t="t" r="r" b="b"/>
            <a:pathLst>
              <a:path w="17127220" h="952500">
                <a:moveTo>
                  <a:pt x="16991804" y="952499"/>
                </a:moveTo>
                <a:lnTo>
                  <a:pt x="135131" y="952499"/>
                </a:lnTo>
                <a:lnTo>
                  <a:pt x="92485" y="945603"/>
                </a:lnTo>
                <a:lnTo>
                  <a:pt x="55398" y="926412"/>
                </a:lnTo>
                <a:lnTo>
                  <a:pt x="26121" y="897175"/>
                </a:lnTo>
                <a:lnTo>
                  <a:pt x="6905" y="860137"/>
                </a:lnTo>
                <a:lnTo>
                  <a:pt x="0" y="817547"/>
                </a:lnTo>
                <a:lnTo>
                  <a:pt x="0" y="134951"/>
                </a:lnTo>
                <a:lnTo>
                  <a:pt x="6905" y="92362"/>
                </a:lnTo>
                <a:lnTo>
                  <a:pt x="26121" y="55324"/>
                </a:lnTo>
                <a:lnTo>
                  <a:pt x="55398" y="26087"/>
                </a:lnTo>
                <a:lnTo>
                  <a:pt x="92485" y="6896"/>
                </a:lnTo>
                <a:lnTo>
                  <a:pt x="135131" y="0"/>
                </a:lnTo>
                <a:lnTo>
                  <a:pt x="16991804" y="0"/>
                </a:lnTo>
                <a:lnTo>
                  <a:pt x="17034451" y="6896"/>
                </a:lnTo>
                <a:lnTo>
                  <a:pt x="17071538" y="26087"/>
                </a:lnTo>
                <a:lnTo>
                  <a:pt x="17100815" y="55324"/>
                </a:lnTo>
                <a:lnTo>
                  <a:pt x="17120031" y="92362"/>
                </a:lnTo>
                <a:lnTo>
                  <a:pt x="17126937" y="134951"/>
                </a:lnTo>
                <a:lnTo>
                  <a:pt x="17126937" y="817547"/>
                </a:lnTo>
                <a:lnTo>
                  <a:pt x="17120031" y="860137"/>
                </a:lnTo>
                <a:lnTo>
                  <a:pt x="17100815" y="897175"/>
                </a:lnTo>
                <a:lnTo>
                  <a:pt x="17071538" y="926412"/>
                </a:lnTo>
                <a:lnTo>
                  <a:pt x="17034451" y="945603"/>
                </a:lnTo>
                <a:lnTo>
                  <a:pt x="16991804" y="952499"/>
                </a:lnTo>
                <a:close/>
              </a:path>
            </a:pathLst>
          </a:custGeom>
          <a:solidFill>
            <a:srgbClr val="3C7B5E">
              <a:alpha val="16859"/>
            </a:srgbClr>
          </a:solidFill>
        </p:spPr>
        <p:txBody>
          <a:bodyPr wrap="square" lIns="0" tIns="0" rIns="0" bIns="0" rtlCol="0"/>
          <a:lstStyle/>
          <a:p>
            <a:endParaRPr/>
          </a:p>
        </p:txBody>
      </p:sp>
      <p:sp>
        <p:nvSpPr>
          <p:cNvPr id="8" name="object 8"/>
          <p:cNvSpPr txBox="1"/>
          <p:nvPr/>
        </p:nvSpPr>
        <p:spPr>
          <a:xfrm>
            <a:off x="707738" y="8687060"/>
            <a:ext cx="16774794" cy="854075"/>
          </a:xfrm>
          <a:prstGeom prst="rect">
            <a:avLst/>
          </a:prstGeom>
        </p:spPr>
        <p:txBody>
          <a:bodyPr vert="horz" wrap="square" lIns="0" tIns="12700" rIns="0" bIns="0" rtlCol="0">
            <a:spAutoFit/>
          </a:bodyPr>
          <a:lstStyle/>
          <a:p>
            <a:pPr marL="12700" marR="5080">
              <a:lnSpc>
                <a:spcPct val="113300"/>
              </a:lnSpc>
              <a:spcBef>
                <a:spcPts val="100"/>
              </a:spcBef>
            </a:pPr>
            <a:r>
              <a:rPr sz="1600" spc="180" dirty="0">
                <a:latin typeface="Times New Roman"/>
                <a:cs typeface="Times New Roman"/>
              </a:rPr>
              <a:t>American</a:t>
            </a:r>
            <a:r>
              <a:rPr sz="1600" spc="185" dirty="0">
                <a:latin typeface="Times New Roman"/>
                <a:cs typeface="Times New Roman"/>
              </a:rPr>
              <a:t> </a:t>
            </a:r>
            <a:r>
              <a:rPr sz="1600" spc="155" dirty="0">
                <a:latin typeface="Times New Roman"/>
                <a:cs typeface="Times New Roman"/>
              </a:rPr>
              <a:t>Indian,</a:t>
            </a:r>
            <a:r>
              <a:rPr sz="1600" spc="185" dirty="0">
                <a:latin typeface="Times New Roman"/>
                <a:cs typeface="Times New Roman"/>
              </a:rPr>
              <a:t> </a:t>
            </a:r>
            <a:r>
              <a:rPr sz="1600" spc="150" dirty="0">
                <a:latin typeface="Times New Roman"/>
                <a:cs typeface="Times New Roman"/>
              </a:rPr>
              <a:t>Alaska</a:t>
            </a:r>
            <a:r>
              <a:rPr sz="1600" spc="185" dirty="0">
                <a:latin typeface="Times New Roman"/>
                <a:cs typeface="Times New Roman"/>
              </a:rPr>
              <a:t> </a:t>
            </a:r>
            <a:r>
              <a:rPr sz="1600" spc="150" dirty="0">
                <a:latin typeface="Times New Roman"/>
                <a:cs typeface="Times New Roman"/>
              </a:rPr>
              <a:t>Native,</a:t>
            </a:r>
            <a:r>
              <a:rPr sz="1600" spc="185" dirty="0">
                <a:latin typeface="Times New Roman"/>
                <a:cs typeface="Times New Roman"/>
              </a:rPr>
              <a:t> </a:t>
            </a:r>
            <a:r>
              <a:rPr sz="1600" spc="145" dirty="0">
                <a:latin typeface="Times New Roman"/>
                <a:cs typeface="Times New Roman"/>
              </a:rPr>
              <a:t>or</a:t>
            </a:r>
            <a:r>
              <a:rPr sz="1600" spc="190" dirty="0">
                <a:latin typeface="Times New Roman"/>
                <a:cs typeface="Times New Roman"/>
              </a:rPr>
              <a:t> </a:t>
            </a:r>
            <a:r>
              <a:rPr sz="1600" spc="165" dirty="0">
                <a:latin typeface="Times New Roman"/>
                <a:cs typeface="Times New Roman"/>
              </a:rPr>
              <a:t>Indigenous</a:t>
            </a:r>
            <a:r>
              <a:rPr sz="1600" spc="185" dirty="0">
                <a:latin typeface="Times New Roman"/>
                <a:cs typeface="Times New Roman"/>
              </a:rPr>
              <a:t> </a:t>
            </a:r>
            <a:r>
              <a:rPr sz="1600" spc="60" dirty="0">
                <a:latin typeface="Times New Roman"/>
                <a:cs typeface="Times New Roman"/>
              </a:rPr>
              <a:t>(AIANI):</a:t>
            </a:r>
            <a:r>
              <a:rPr sz="1600" spc="185" dirty="0">
                <a:latin typeface="Times New Roman"/>
                <a:cs typeface="Times New Roman"/>
              </a:rPr>
              <a:t> </a:t>
            </a:r>
            <a:r>
              <a:rPr sz="1600" spc="175" dirty="0">
                <a:latin typeface="Times New Roman"/>
                <a:cs typeface="Times New Roman"/>
              </a:rPr>
              <a:t>Person</a:t>
            </a:r>
            <a:r>
              <a:rPr sz="1600" spc="185" dirty="0">
                <a:latin typeface="Times New Roman"/>
                <a:cs typeface="Times New Roman"/>
              </a:rPr>
              <a:t> having </a:t>
            </a:r>
            <a:r>
              <a:rPr sz="1600" spc="150" dirty="0">
                <a:latin typeface="Times New Roman"/>
                <a:cs typeface="Times New Roman"/>
              </a:rPr>
              <a:t>origins</a:t>
            </a:r>
            <a:r>
              <a:rPr sz="1600" spc="190" dirty="0">
                <a:latin typeface="Times New Roman"/>
                <a:cs typeface="Times New Roman"/>
              </a:rPr>
              <a:t> </a:t>
            </a:r>
            <a:r>
              <a:rPr sz="1600" spc="145" dirty="0">
                <a:latin typeface="Times New Roman"/>
                <a:cs typeface="Times New Roman"/>
              </a:rPr>
              <a:t>in</a:t>
            </a:r>
            <a:r>
              <a:rPr sz="1600" spc="185" dirty="0">
                <a:latin typeface="Times New Roman"/>
                <a:cs typeface="Times New Roman"/>
              </a:rPr>
              <a:t> </a:t>
            </a:r>
            <a:r>
              <a:rPr sz="1600" spc="204" dirty="0">
                <a:latin typeface="Times New Roman"/>
                <a:cs typeface="Times New Roman"/>
              </a:rPr>
              <a:t>any</a:t>
            </a:r>
            <a:r>
              <a:rPr sz="1600" spc="185" dirty="0">
                <a:latin typeface="Times New Roman"/>
                <a:cs typeface="Times New Roman"/>
              </a:rPr>
              <a:t> </a:t>
            </a:r>
            <a:r>
              <a:rPr sz="1600" spc="100" dirty="0">
                <a:latin typeface="Times New Roman"/>
                <a:cs typeface="Times New Roman"/>
              </a:rPr>
              <a:t>of</a:t>
            </a:r>
            <a:r>
              <a:rPr sz="1600" spc="185" dirty="0">
                <a:latin typeface="Times New Roman"/>
                <a:cs typeface="Times New Roman"/>
              </a:rPr>
              <a:t> </a:t>
            </a:r>
            <a:r>
              <a:rPr sz="1600" spc="190" dirty="0">
                <a:latin typeface="Times New Roman"/>
                <a:cs typeface="Times New Roman"/>
              </a:rPr>
              <a:t>the </a:t>
            </a:r>
            <a:r>
              <a:rPr sz="1600" spc="150" dirty="0">
                <a:latin typeface="Times New Roman"/>
                <a:cs typeface="Times New Roman"/>
              </a:rPr>
              <a:t>original</a:t>
            </a:r>
            <a:r>
              <a:rPr sz="1600" spc="185" dirty="0">
                <a:latin typeface="Times New Roman"/>
                <a:cs typeface="Times New Roman"/>
              </a:rPr>
              <a:t> </a:t>
            </a:r>
            <a:r>
              <a:rPr sz="1600" spc="135" dirty="0">
                <a:latin typeface="Times New Roman"/>
                <a:cs typeface="Times New Roman"/>
              </a:rPr>
              <a:t>peoples</a:t>
            </a:r>
            <a:r>
              <a:rPr sz="1600" spc="185" dirty="0">
                <a:latin typeface="Times New Roman"/>
                <a:cs typeface="Times New Roman"/>
              </a:rPr>
              <a:t> </a:t>
            </a:r>
            <a:r>
              <a:rPr sz="1600" spc="100" dirty="0">
                <a:latin typeface="Times New Roman"/>
                <a:cs typeface="Times New Roman"/>
              </a:rPr>
              <a:t>of</a:t>
            </a:r>
            <a:r>
              <a:rPr sz="1600" spc="185" dirty="0">
                <a:latin typeface="Times New Roman"/>
                <a:cs typeface="Times New Roman"/>
              </a:rPr>
              <a:t> </a:t>
            </a:r>
            <a:r>
              <a:rPr sz="1600" spc="175" dirty="0">
                <a:latin typeface="Times New Roman"/>
                <a:cs typeface="Times New Roman"/>
              </a:rPr>
              <a:t>North,</a:t>
            </a:r>
            <a:r>
              <a:rPr sz="1600" spc="185" dirty="0">
                <a:latin typeface="Times New Roman"/>
                <a:cs typeface="Times New Roman"/>
              </a:rPr>
              <a:t> </a:t>
            </a:r>
            <a:r>
              <a:rPr sz="1600" spc="145" dirty="0">
                <a:latin typeface="Times New Roman"/>
                <a:cs typeface="Times New Roman"/>
              </a:rPr>
              <a:t>South,</a:t>
            </a:r>
            <a:r>
              <a:rPr sz="1600" spc="190" dirty="0">
                <a:latin typeface="Times New Roman"/>
                <a:cs typeface="Times New Roman"/>
              </a:rPr>
              <a:t> and</a:t>
            </a:r>
            <a:r>
              <a:rPr sz="1600" spc="185" dirty="0">
                <a:latin typeface="Times New Roman"/>
                <a:cs typeface="Times New Roman"/>
              </a:rPr>
              <a:t> </a:t>
            </a:r>
            <a:r>
              <a:rPr sz="1600" spc="170" dirty="0">
                <a:latin typeface="Times New Roman"/>
                <a:cs typeface="Times New Roman"/>
              </a:rPr>
              <a:t>Central</a:t>
            </a:r>
            <a:r>
              <a:rPr sz="1600" spc="185" dirty="0">
                <a:latin typeface="Times New Roman"/>
                <a:cs typeface="Times New Roman"/>
              </a:rPr>
              <a:t> </a:t>
            </a:r>
            <a:r>
              <a:rPr sz="1600" spc="150" dirty="0">
                <a:latin typeface="Times New Roman"/>
                <a:cs typeface="Times New Roman"/>
              </a:rPr>
              <a:t>America,</a:t>
            </a:r>
            <a:r>
              <a:rPr sz="1600" spc="185" dirty="0">
                <a:latin typeface="Times New Roman"/>
                <a:cs typeface="Times New Roman"/>
              </a:rPr>
              <a:t> </a:t>
            </a:r>
            <a:r>
              <a:rPr sz="1600" spc="125" dirty="0">
                <a:latin typeface="Times New Roman"/>
                <a:cs typeface="Times New Roman"/>
              </a:rPr>
              <a:t>Cuba,</a:t>
            </a:r>
            <a:r>
              <a:rPr sz="1600" spc="190" dirty="0">
                <a:latin typeface="Times New Roman"/>
                <a:cs typeface="Times New Roman"/>
              </a:rPr>
              <a:t> </a:t>
            </a:r>
            <a:r>
              <a:rPr sz="1600" spc="145" dirty="0">
                <a:latin typeface="Times New Roman"/>
                <a:cs typeface="Times New Roman"/>
              </a:rPr>
              <a:t>or</a:t>
            </a:r>
            <a:r>
              <a:rPr sz="1600" spc="185" dirty="0">
                <a:latin typeface="Times New Roman"/>
                <a:cs typeface="Times New Roman"/>
              </a:rPr>
              <a:t> </a:t>
            </a:r>
            <a:r>
              <a:rPr sz="1600" spc="165" dirty="0">
                <a:latin typeface="Times New Roman"/>
                <a:cs typeface="Times New Roman"/>
              </a:rPr>
              <a:t>Puerto </a:t>
            </a:r>
            <a:r>
              <a:rPr sz="1600" spc="80" dirty="0">
                <a:latin typeface="Times New Roman"/>
                <a:cs typeface="Times New Roman"/>
              </a:rPr>
              <a:t>Rico.</a:t>
            </a:r>
            <a:r>
              <a:rPr sz="1600" spc="185" dirty="0">
                <a:latin typeface="Times New Roman"/>
                <a:cs typeface="Times New Roman"/>
              </a:rPr>
              <a:t> </a:t>
            </a:r>
            <a:r>
              <a:rPr sz="1600" spc="165" dirty="0">
                <a:latin typeface="Times New Roman"/>
                <a:cs typeface="Times New Roman"/>
              </a:rPr>
              <a:t>Native</a:t>
            </a:r>
            <a:r>
              <a:rPr sz="1600" spc="190" dirty="0">
                <a:latin typeface="Times New Roman"/>
                <a:cs typeface="Times New Roman"/>
              </a:rPr>
              <a:t> </a:t>
            </a:r>
            <a:r>
              <a:rPr sz="1600" spc="185" dirty="0">
                <a:latin typeface="Times New Roman"/>
                <a:cs typeface="Times New Roman"/>
              </a:rPr>
              <a:t>Hawaiian</a:t>
            </a:r>
            <a:r>
              <a:rPr sz="1600" spc="190" dirty="0">
                <a:latin typeface="Times New Roman"/>
                <a:cs typeface="Times New Roman"/>
              </a:rPr>
              <a:t> and </a:t>
            </a:r>
            <a:r>
              <a:rPr sz="1600" spc="120" dirty="0">
                <a:latin typeface="Times New Roman"/>
                <a:cs typeface="Times New Roman"/>
              </a:rPr>
              <a:t>Pacific</a:t>
            </a:r>
            <a:r>
              <a:rPr sz="1600" spc="190" dirty="0">
                <a:latin typeface="Times New Roman"/>
                <a:cs typeface="Times New Roman"/>
              </a:rPr>
              <a:t> </a:t>
            </a:r>
            <a:r>
              <a:rPr sz="1600" spc="165" dirty="0">
                <a:latin typeface="Times New Roman"/>
                <a:cs typeface="Times New Roman"/>
              </a:rPr>
              <a:t>Islander</a:t>
            </a:r>
            <a:r>
              <a:rPr sz="1600" spc="185" dirty="0">
                <a:latin typeface="Times New Roman"/>
                <a:cs typeface="Times New Roman"/>
              </a:rPr>
              <a:t> </a:t>
            </a:r>
            <a:r>
              <a:rPr sz="1600" spc="65" dirty="0">
                <a:latin typeface="Times New Roman"/>
                <a:cs typeface="Times New Roman"/>
              </a:rPr>
              <a:t>(NHPI):</a:t>
            </a:r>
            <a:r>
              <a:rPr sz="1600" spc="190" dirty="0">
                <a:latin typeface="Times New Roman"/>
                <a:cs typeface="Times New Roman"/>
              </a:rPr>
              <a:t> </a:t>
            </a:r>
            <a:r>
              <a:rPr sz="1600" spc="175" dirty="0">
                <a:latin typeface="Times New Roman"/>
                <a:cs typeface="Times New Roman"/>
              </a:rPr>
              <a:t>Person</a:t>
            </a:r>
            <a:r>
              <a:rPr sz="1600" spc="190" dirty="0">
                <a:latin typeface="Times New Roman"/>
                <a:cs typeface="Times New Roman"/>
              </a:rPr>
              <a:t> </a:t>
            </a:r>
            <a:r>
              <a:rPr sz="1600" spc="185" dirty="0">
                <a:latin typeface="Times New Roman"/>
                <a:cs typeface="Times New Roman"/>
              </a:rPr>
              <a:t>having</a:t>
            </a:r>
            <a:r>
              <a:rPr sz="1600" spc="190" dirty="0">
                <a:latin typeface="Times New Roman"/>
                <a:cs typeface="Times New Roman"/>
              </a:rPr>
              <a:t> </a:t>
            </a:r>
            <a:r>
              <a:rPr sz="1600" spc="150" dirty="0">
                <a:latin typeface="Times New Roman"/>
                <a:cs typeface="Times New Roman"/>
              </a:rPr>
              <a:t>origins</a:t>
            </a:r>
            <a:r>
              <a:rPr sz="1600" spc="190" dirty="0">
                <a:latin typeface="Times New Roman"/>
                <a:cs typeface="Times New Roman"/>
              </a:rPr>
              <a:t> </a:t>
            </a:r>
            <a:r>
              <a:rPr sz="1600" spc="145" dirty="0">
                <a:latin typeface="Times New Roman"/>
                <a:cs typeface="Times New Roman"/>
              </a:rPr>
              <a:t>in</a:t>
            </a:r>
            <a:r>
              <a:rPr sz="1600" spc="190" dirty="0">
                <a:latin typeface="Times New Roman"/>
                <a:cs typeface="Times New Roman"/>
              </a:rPr>
              <a:t> </a:t>
            </a:r>
            <a:r>
              <a:rPr sz="1600" spc="204" dirty="0">
                <a:latin typeface="Times New Roman"/>
                <a:cs typeface="Times New Roman"/>
              </a:rPr>
              <a:t>any</a:t>
            </a:r>
            <a:r>
              <a:rPr sz="1600" spc="185" dirty="0">
                <a:latin typeface="Times New Roman"/>
                <a:cs typeface="Times New Roman"/>
              </a:rPr>
              <a:t> </a:t>
            </a:r>
            <a:r>
              <a:rPr sz="1600" spc="100" dirty="0">
                <a:latin typeface="Times New Roman"/>
                <a:cs typeface="Times New Roman"/>
              </a:rPr>
              <a:t>of</a:t>
            </a:r>
            <a:r>
              <a:rPr sz="1600" spc="190" dirty="0">
                <a:latin typeface="Times New Roman"/>
                <a:cs typeface="Times New Roman"/>
              </a:rPr>
              <a:t> the </a:t>
            </a:r>
            <a:r>
              <a:rPr sz="1600" spc="150" dirty="0">
                <a:latin typeface="Times New Roman"/>
                <a:cs typeface="Times New Roman"/>
              </a:rPr>
              <a:t>original</a:t>
            </a:r>
            <a:r>
              <a:rPr sz="1600" spc="190" dirty="0">
                <a:latin typeface="Times New Roman"/>
                <a:cs typeface="Times New Roman"/>
              </a:rPr>
              <a:t> </a:t>
            </a:r>
            <a:r>
              <a:rPr sz="1600" spc="135" dirty="0">
                <a:latin typeface="Times New Roman"/>
                <a:cs typeface="Times New Roman"/>
              </a:rPr>
              <a:t>peoples</a:t>
            </a:r>
            <a:r>
              <a:rPr sz="1600" spc="190" dirty="0">
                <a:latin typeface="Times New Roman"/>
                <a:cs typeface="Times New Roman"/>
              </a:rPr>
              <a:t> </a:t>
            </a:r>
            <a:r>
              <a:rPr sz="1600" spc="100" dirty="0">
                <a:latin typeface="Times New Roman"/>
                <a:cs typeface="Times New Roman"/>
              </a:rPr>
              <a:t>of</a:t>
            </a:r>
            <a:r>
              <a:rPr sz="1600" spc="190" dirty="0">
                <a:latin typeface="Times New Roman"/>
                <a:cs typeface="Times New Roman"/>
              </a:rPr>
              <a:t> </a:t>
            </a:r>
            <a:r>
              <a:rPr sz="1600" spc="120" dirty="0">
                <a:latin typeface="Times New Roman"/>
                <a:cs typeface="Times New Roman"/>
              </a:rPr>
              <a:t>Hawai‘i,</a:t>
            </a:r>
            <a:r>
              <a:rPr sz="1600" spc="185" dirty="0">
                <a:latin typeface="Times New Roman"/>
                <a:cs typeface="Times New Roman"/>
              </a:rPr>
              <a:t> </a:t>
            </a:r>
            <a:r>
              <a:rPr sz="1600" spc="140" dirty="0">
                <a:latin typeface="Times New Roman"/>
                <a:cs typeface="Times New Roman"/>
              </a:rPr>
              <a:t>Guam,</a:t>
            </a:r>
            <a:r>
              <a:rPr sz="1600" spc="190" dirty="0">
                <a:latin typeface="Times New Roman"/>
                <a:cs typeface="Times New Roman"/>
              </a:rPr>
              <a:t> </a:t>
            </a:r>
            <a:r>
              <a:rPr sz="1600" spc="130" dirty="0">
                <a:latin typeface="Times New Roman"/>
                <a:cs typeface="Times New Roman"/>
              </a:rPr>
              <a:t>Samoa,</a:t>
            </a:r>
            <a:r>
              <a:rPr sz="1600" spc="190" dirty="0">
                <a:latin typeface="Times New Roman"/>
                <a:cs typeface="Times New Roman"/>
              </a:rPr>
              <a:t> </a:t>
            </a:r>
            <a:r>
              <a:rPr sz="1600" spc="135" dirty="0">
                <a:latin typeface="Times New Roman"/>
                <a:cs typeface="Times New Roman"/>
              </a:rPr>
              <a:t>Tonga,</a:t>
            </a:r>
            <a:r>
              <a:rPr sz="1600" spc="190" dirty="0">
                <a:latin typeface="Times New Roman"/>
                <a:cs typeface="Times New Roman"/>
              </a:rPr>
              <a:t> </a:t>
            </a:r>
            <a:r>
              <a:rPr sz="1600" spc="150" dirty="0">
                <a:latin typeface="Times New Roman"/>
                <a:cs typeface="Times New Roman"/>
              </a:rPr>
              <a:t>Micronesia,</a:t>
            </a:r>
            <a:r>
              <a:rPr sz="1600" spc="190" dirty="0">
                <a:latin typeface="Times New Roman"/>
                <a:cs typeface="Times New Roman"/>
              </a:rPr>
              <a:t> </a:t>
            </a:r>
            <a:r>
              <a:rPr sz="1600" spc="145" dirty="0">
                <a:latin typeface="Times New Roman"/>
                <a:cs typeface="Times New Roman"/>
              </a:rPr>
              <a:t>or</a:t>
            </a:r>
            <a:r>
              <a:rPr sz="1600" spc="185" dirty="0">
                <a:latin typeface="Times New Roman"/>
                <a:cs typeface="Times New Roman"/>
              </a:rPr>
              <a:t> </a:t>
            </a:r>
            <a:r>
              <a:rPr sz="1600" spc="180" dirty="0">
                <a:latin typeface="Times New Roman"/>
                <a:cs typeface="Times New Roman"/>
              </a:rPr>
              <a:t>other</a:t>
            </a:r>
            <a:endParaRPr sz="1600">
              <a:latin typeface="Times New Roman"/>
              <a:cs typeface="Times New Roman"/>
            </a:endParaRPr>
          </a:p>
          <a:p>
            <a:pPr marL="12700">
              <a:lnSpc>
                <a:spcPct val="100000"/>
              </a:lnSpc>
              <a:spcBef>
                <a:spcPts val="254"/>
              </a:spcBef>
            </a:pPr>
            <a:r>
              <a:rPr sz="1600" spc="120" dirty="0">
                <a:latin typeface="Times New Roman"/>
                <a:cs typeface="Times New Roman"/>
              </a:rPr>
              <a:t>Pacific</a:t>
            </a:r>
            <a:r>
              <a:rPr sz="1600" spc="190" dirty="0">
                <a:latin typeface="Times New Roman"/>
                <a:cs typeface="Times New Roman"/>
              </a:rPr>
              <a:t> </a:t>
            </a:r>
            <a:r>
              <a:rPr sz="1600" spc="125" dirty="0">
                <a:latin typeface="Times New Roman"/>
                <a:cs typeface="Times New Roman"/>
              </a:rPr>
              <a:t>Islands.</a:t>
            </a:r>
            <a:endParaRPr sz="1600">
              <a:latin typeface="Times New Roman"/>
              <a:cs typeface="Times New Roman"/>
            </a:endParaRPr>
          </a:p>
        </p:txBody>
      </p:sp>
      <p:grpSp>
        <p:nvGrpSpPr>
          <p:cNvPr id="9" name="object 9"/>
          <p:cNvGrpSpPr/>
          <p:nvPr/>
        </p:nvGrpSpPr>
        <p:grpSpPr>
          <a:xfrm>
            <a:off x="806185" y="3618032"/>
            <a:ext cx="16874490" cy="3623310"/>
            <a:chOff x="806185" y="3618032"/>
            <a:chExt cx="16874490" cy="3623310"/>
          </a:xfrm>
        </p:grpSpPr>
        <p:sp>
          <p:nvSpPr>
            <p:cNvPr id="10" name="object 10"/>
            <p:cNvSpPr/>
            <p:nvPr/>
          </p:nvSpPr>
          <p:spPr>
            <a:xfrm>
              <a:off x="806185" y="7069596"/>
              <a:ext cx="859155" cy="172085"/>
            </a:xfrm>
            <a:custGeom>
              <a:avLst/>
              <a:gdLst/>
              <a:ahLst/>
              <a:cxnLst/>
              <a:rect l="l" t="t" r="r" b="b"/>
              <a:pathLst>
                <a:path w="859155" h="172084">
                  <a:moveTo>
                    <a:pt x="858790" y="171522"/>
                  </a:moveTo>
                  <a:lnTo>
                    <a:pt x="0" y="171522"/>
                  </a:lnTo>
                  <a:lnTo>
                    <a:pt x="0" y="68750"/>
                  </a:lnTo>
                  <a:lnTo>
                    <a:pt x="5399" y="41989"/>
                  </a:lnTo>
                  <a:lnTo>
                    <a:pt x="20122" y="20136"/>
                  </a:lnTo>
                  <a:lnTo>
                    <a:pt x="41960" y="5402"/>
                  </a:lnTo>
                  <a:lnTo>
                    <a:pt x="68703" y="0"/>
                  </a:lnTo>
                  <a:lnTo>
                    <a:pt x="790087" y="0"/>
                  </a:lnTo>
                  <a:lnTo>
                    <a:pt x="816830" y="5402"/>
                  </a:lnTo>
                  <a:lnTo>
                    <a:pt x="838668" y="20136"/>
                  </a:lnTo>
                  <a:lnTo>
                    <a:pt x="853391" y="41989"/>
                  </a:lnTo>
                  <a:lnTo>
                    <a:pt x="858790" y="68750"/>
                  </a:lnTo>
                  <a:lnTo>
                    <a:pt x="858790" y="171522"/>
                  </a:lnTo>
                  <a:close/>
                </a:path>
              </a:pathLst>
            </a:custGeom>
            <a:solidFill>
              <a:srgbClr val="3C7B5E"/>
            </a:solidFill>
          </p:spPr>
          <p:txBody>
            <a:bodyPr wrap="square" lIns="0" tIns="0" rIns="0" bIns="0" rtlCol="0"/>
            <a:lstStyle/>
            <a:p>
              <a:endParaRPr/>
            </a:p>
          </p:txBody>
        </p:sp>
        <p:sp>
          <p:nvSpPr>
            <p:cNvPr id="11" name="object 11"/>
            <p:cNvSpPr/>
            <p:nvPr/>
          </p:nvSpPr>
          <p:spPr>
            <a:xfrm>
              <a:off x="1677580" y="7215390"/>
              <a:ext cx="859155" cy="26034"/>
            </a:xfrm>
            <a:custGeom>
              <a:avLst/>
              <a:gdLst/>
              <a:ahLst/>
              <a:cxnLst/>
              <a:rect l="l" t="t" r="r" b="b"/>
              <a:pathLst>
                <a:path w="859155" h="26034">
                  <a:moveTo>
                    <a:pt x="858790" y="25728"/>
                  </a:moveTo>
                  <a:lnTo>
                    <a:pt x="0" y="25728"/>
                  </a:lnTo>
                  <a:lnTo>
                    <a:pt x="316" y="19138"/>
                  </a:lnTo>
                  <a:lnTo>
                    <a:pt x="1259" y="12623"/>
                  </a:lnTo>
                  <a:lnTo>
                    <a:pt x="2821" y="6229"/>
                  </a:lnTo>
                  <a:lnTo>
                    <a:pt x="4992" y="0"/>
                  </a:lnTo>
                  <a:lnTo>
                    <a:pt x="853798" y="0"/>
                  </a:lnTo>
                  <a:lnTo>
                    <a:pt x="855969" y="6229"/>
                  </a:lnTo>
                  <a:lnTo>
                    <a:pt x="857531" y="12623"/>
                  </a:lnTo>
                  <a:lnTo>
                    <a:pt x="858474" y="19138"/>
                  </a:lnTo>
                  <a:lnTo>
                    <a:pt x="858790" y="25728"/>
                  </a:lnTo>
                  <a:close/>
                </a:path>
              </a:pathLst>
            </a:custGeom>
            <a:solidFill>
              <a:srgbClr val="B1BAC7"/>
            </a:solidFill>
          </p:spPr>
          <p:txBody>
            <a:bodyPr wrap="square" lIns="0" tIns="0" rIns="0" bIns="0" rtlCol="0"/>
            <a:lstStyle/>
            <a:p>
              <a:endParaRPr/>
            </a:p>
          </p:txBody>
        </p:sp>
        <p:sp>
          <p:nvSpPr>
            <p:cNvPr id="12" name="object 12"/>
            <p:cNvSpPr/>
            <p:nvPr/>
          </p:nvSpPr>
          <p:spPr>
            <a:xfrm>
              <a:off x="3094087" y="6482798"/>
              <a:ext cx="859155" cy="758825"/>
            </a:xfrm>
            <a:custGeom>
              <a:avLst/>
              <a:gdLst/>
              <a:ahLst/>
              <a:cxnLst/>
              <a:rect l="l" t="t" r="r" b="b"/>
              <a:pathLst>
                <a:path w="859154" h="758825">
                  <a:moveTo>
                    <a:pt x="858791" y="758320"/>
                  </a:moveTo>
                  <a:lnTo>
                    <a:pt x="0" y="758320"/>
                  </a:lnTo>
                  <a:lnTo>
                    <a:pt x="0" y="68750"/>
                  </a:lnTo>
                  <a:lnTo>
                    <a:pt x="5399" y="41989"/>
                  </a:lnTo>
                  <a:lnTo>
                    <a:pt x="20122" y="20136"/>
                  </a:lnTo>
                  <a:lnTo>
                    <a:pt x="41960" y="5402"/>
                  </a:lnTo>
                  <a:lnTo>
                    <a:pt x="68703" y="0"/>
                  </a:lnTo>
                  <a:lnTo>
                    <a:pt x="790087" y="0"/>
                  </a:lnTo>
                  <a:lnTo>
                    <a:pt x="816830" y="5402"/>
                  </a:lnTo>
                  <a:lnTo>
                    <a:pt x="838668" y="20136"/>
                  </a:lnTo>
                  <a:lnTo>
                    <a:pt x="853391" y="41989"/>
                  </a:lnTo>
                  <a:lnTo>
                    <a:pt x="858791" y="68750"/>
                  </a:lnTo>
                  <a:lnTo>
                    <a:pt x="858791" y="758320"/>
                  </a:lnTo>
                  <a:close/>
                </a:path>
              </a:pathLst>
            </a:custGeom>
            <a:solidFill>
              <a:srgbClr val="3C7B5E"/>
            </a:solidFill>
          </p:spPr>
          <p:txBody>
            <a:bodyPr wrap="square" lIns="0" tIns="0" rIns="0" bIns="0" rtlCol="0"/>
            <a:lstStyle/>
            <a:p>
              <a:endParaRPr/>
            </a:p>
          </p:txBody>
        </p:sp>
        <p:sp>
          <p:nvSpPr>
            <p:cNvPr id="13" name="object 13"/>
            <p:cNvSpPr/>
            <p:nvPr/>
          </p:nvSpPr>
          <p:spPr>
            <a:xfrm>
              <a:off x="3965482" y="3618032"/>
              <a:ext cx="859155" cy="3623310"/>
            </a:xfrm>
            <a:custGeom>
              <a:avLst/>
              <a:gdLst/>
              <a:ahLst/>
              <a:cxnLst/>
              <a:rect l="l" t="t" r="r" b="b"/>
              <a:pathLst>
                <a:path w="859154" h="3623309">
                  <a:moveTo>
                    <a:pt x="858791" y="3623086"/>
                  </a:moveTo>
                  <a:lnTo>
                    <a:pt x="0" y="3623086"/>
                  </a:lnTo>
                  <a:lnTo>
                    <a:pt x="0" y="68750"/>
                  </a:lnTo>
                  <a:lnTo>
                    <a:pt x="5399" y="41989"/>
                  </a:lnTo>
                  <a:lnTo>
                    <a:pt x="20122" y="20136"/>
                  </a:lnTo>
                  <a:lnTo>
                    <a:pt x="41960" y="5402"/>
                  </a:lnTo>
                  <a:lnTo>
                    <a:pt x="68703" y="0"/>
                  </a:lnTo>
                  <a:lnTo>
                    <a:pt x="790087" y="0"/>
                  </a:lnTo>
                  <a:lnTo>
                    <a:pt x="816830" y="5402"/>
                  </a:lnTo>
                  <a:lnTo>
                    <a:pt x="838668" y="20136"/>
                  </a:lnTo>
                  <a:lnTo>
                    <a:pt x="853392" y="41989"/>
                  </a:lnTo>
                  <a:lnTo>
                    <a:pt x="858791" y="68750"/>
                  </a:lnTo>
                  <a:lnTo>
                    <a:pt x="858791" y="3623086"/>
                  </a:lnTo>
                  <a:close/>
                </a:path>
              </a:pathLst>
            </a:custGeom>
            <a:solidFill>
              <a:srgbClr val="B1BAC7"/>
            </a:solidFill>
          </p:spPr>
          <p:txBody>
            <a:bodyPr wrap="square" lIns="0" tIns="0" rIns="0" bIns="0" rtlCol="0"/>
            <a:lstStyle/>
            <a:p>
              <a:endParaRPr/>
            </a:p>
          </p:txBody>
        </p:sp>
        <p:sp>
          <p:nvSpPr>
            <p:cNvPr id="14" name="object 14"/>
            <p:cNvSpPr/>
            <p:nvPr/>
          </p:nvSpPr>
          <p:spPr>
            <a:xfrm>
              <a:off x="5381988" y="6901227"/>
              <a:ext cx="859155" cy="340360"/>
            </a:xfrm>
            <a:custGeom>
              <a:avLst/>
              <a:gdLst/>
              <a:ahLst/>
              <a:cxnLst/>
              <a:rect l="l" t="t" r="r" b="b"/>
              <a:pathLst>
                <a:path w="859154" h="340359">
                  <a:moveTo>
                    <a:pt x="858791" y="339891"/>
                  </a:moveTo>
                  <a:lnTo>
                    <a:pt x="0" y="339891"/>
                  </a:lnTo>
                  <a:lnTo>
                    <a:pt x="0" y="68750"/>
                  </a:lnTo>
                  <a:lnTo>
                    <a:pt x="5399" y="41989"/>
                  </a:lnTo>
                  <a:lnTo>
                    <a:pt x="20122" y="20136"/>
                  </a:lnTo>
                  <a:lnTo>
                    <a:pt x="41960" y="5402"/>
                  </a:lnTo>
                  <a:lnTo>
                    <a:pt x="68703" y="0"/>
                  </a:lnTo>
                  <a:lnTo>
                    <a:pt x="790087" y="0"/>
                  </a:lnTo>
                  <a:lnTo>
                    <a:pt x="816830" y="5402"/>
                  </a:lnTo>
                  <a:lnTo>
                    <a:pt x="838668" y="20136"/>
                  </a:lnTo>
                  <a:lnTo>
                    <a:pt x="853392" y="41989"/>
                  </a:lnTo>
                  <a:lnTo>
                    <a:pt x="858791" y="68750"/>
                  </a:lnTo>
                  <a:lnTo>
                    <a:pt x="858791" y="339891"/>
                  </a:lnTo>
                  <a:close/>
                </a:path>
              </a:pathLst>
            </a:custGeom>
            <a:solidFill>
              <a:srgbClr val="3C7B5E"/>
            </a:solidFill>
          </p:spPr>
          <p:txBody>
            <a:bodyPr wrap="square" lIns="0" tIns="0" rIns="0" bIns="0" rtlCol="0"/>
            <a:lstStyle/>
            <a:p>
              <a:endParaRPr/>
            </a:p>
          </p:txBody>
        </p:sp>
        <p:sp>
          <p:nvSpPr>
            <p:cNvPr id="15" name="object 15"/>
            <p:cNvSpPr/>
            <p:nvPr/>
          </p:nvSpPr>
          <p:spPr>
            <a:xfrm>
              <a:off x="6253383" y="6986200"/>
              <a:ext cx="859155" cy="255270"/>
            </a:xfrm>
            <a:custGeom>
              <a:avLst/>
              <a:gdLst/>
              <a:ahLst/>
              <a:cxnLst/>
              <a:rect l="l" t="t" r="r" b="b"/>
              <a:pathLst>
                <a:path w="859154" h="255270">
                  <a:moveTo>
                    <a:pt x="858790" y="254918"/>
                  </a:moveTo>
                  <a:lnTo>
                    <a:pt x="0" y="254918"/>
                  </a:lnTo>
                  <a:lnTo>
                    <a:pt x="0" y="68750"/>
                  </a:lnTo>
                  <a:lnTo>
                    <a:pt x="5399" y="41989"/>
                  </a:lnTo>
                  <a:lnTo>
                    <a:pt x="20122" y="20136"/>
                  </a:lnTo>
                  <a:lnTo>
                    <a:pt x="41960" y="5402"/>
                  </a:lnTo>
                  <a:lnTo>
                    <a:pt x="68702" y="0"/>
                  </a:lnTo>
                  <a:lnTo>
                    <a:pt x="790087" y="0"/>
                  </a:lnTo>
                  <a:lnTo>
                    <a:pt x="816829" y="5402"/>
                  </a:lnTo>
                  <a:lnTo>
                    <a:pt x="838668" y="20136"/>
                  </a:lnTo>
                  <a:lnTo>
                    <a:pt x="853391" y="41989"/>
                  </a:lnTo>
                  <a:lnTo>
                    <a:pt x="858790" y="68750"/>
                  </a:lnTo>
                  <a:lnTo>
                    <a:pt x="858790" y="254918"/>
                  </a:lnTo>
                  <a:close/>
                </a:path>
              </a:pathLst>
            </a:custGeom>
            <a:solidFill>
              <a:srgbClr val="B1BAC7"/>
            </a:solidFill>
          </p:spPr>
          <p:txBody>
            <a:bodyPr wrap="square" lIns="0" tIns="0" rIns="0" bIns="0" rtlCol="0"/>
            <a:lstStyle/>
            <a:p>
              <a:endParaRPr/>
            </a:p>
          </p:txBody>
        </p:sp>
        <p:sp>
          <p:nvSpPr>
            <p:cNvPr id="16" name="object 16"/>
            <p:cNvSpPr/>
            <p:nvPr/>
          </p:nvSpPr>
          <p:spPr>
            <a:xfrm>
              <a:off x="7669890" y="4628246"/>
              <a:ext cx="859155" cy="2613025"/>
            </a:xfrm>
            <a:custGeom>
              <a:avLst/>
              <a:gdLst/>
              <a:ahLst/>
              <a:cxnLst/>
              <a:rect l="l" t="t" r="r" b="b"/>
              <a:pathLst>
                <a:path w="859154" h="2613025">
                  <a:moveTo>
                    <a:pt x="858790" y="2612872"/>
                  </a:moveTo>
                  <a:lnTo>
                    <a:pt x="0" y="2612872"/>
                  </a:lnTo>
                  <a:lnTo>
                    <a:pt x="0" y="68750"/>
                  </a:lnTo>
                  <a:lnTo>
                    <a:pt x="5399" y="41989"/>
                  </a:lnTo>
                  <a:lnTo>
                    <a:pt x="20122" y="20136"/>
                  </a:lnTo>
                  <a:lnTo>
                    <a:pt x="41961" y="5402"/>
                  </a:lnTo>
                  <a:lnTo>
                    <a:pt x="68703" y="0"/>
                  </a:lnTo>
                  <a:lnTo>
                    <a:pt x="790087" y="0"/>
                  </a:lnTo>
                  <a:lnTo>
                    <a:pt x="816830" y="5402"/>
                  </a:lnTo>
                  <a:lnTo>
                    <a:pt x="838668" y="20136"/>
                  </a:lnTo>
                  <a:lnTo>
                    <a:pt x="853391" y="41989"/>
                  </a:lnTo>
                  <a:lnTo>
                    <a:pt x="858790" y="68750"/>
                  </a:lnTo>
                  <a:lnTo>
                    <a:pt x="858790" y="2612872"/>
                  </a:lnTo>
                  <a:close/>
                </a:path>
              </a:pathLst>
            </a:custGeom>
            <a:solidFill>
              <a:srgbClr val="3C7B5E"/>
            </a:solidFill>
          </p:spPr>
          <p:txBody>
            <a:bodyPr wrap="square" lIns="0" tIns="0" rIns="0" bIns="0" rtlCol="0"/>
            <a:lstStyle/>
            <a:p>
              <a:endParaRPr/>
            </a:p>
          </p:txBody>
        </p:sp>
        <p:sp>
          <p:nvSpPr>
            <p:cNvPr id="17" name="object 17"/>
            <p:cNvSpPr/>
            <p:nvPr/>
          </p:nvSpPr>
          <p:spPr>
            <a:xfrm>
              <a:off x="8541284" y="6398256"/>
              <a:ext cx="859155" cy="843280"/>
            </a:xfrm>
            <a:custGeom>
              <a:avLst/>
              <a:gdLst/>
              <a:ahLst/>
              <a:cxnLst/>
              <a:rect l="l" t="t" r="r" b="b"/>
              <a:pathLst>
                <a:path w="859154" h="843279">
                  <a:moveTo>
                    <a:pt x="858790" y="842862"/>
                  </a:moveTo>
                  <a:lnTo>
                    <a:pt x="0" y="842862"/>
                  </a:lnTo>
                  <a:lnTo>
                    <a:pt x="0" y="68750"/>
                  </a:lnTo>
                  <a:lnTo>
                    <a:pt x="5399" y="41989"/>
                  </a:lnTo>
                  <a:lnTo>
                    <a:pt x="20122" y="20136"/>
                  </a:lnTo>
                  <a:lnTo>
                    <a:pt x="41961" y="5402"/>
                  </a:lnTo>
                  <a:lnTo>
                    <a:pt x="68703" y="0"/>
                  </a:lnTo>
                  <a:lnTo>
                    <a:pt x="790087" y="0"/>
                  </a:lnTo>
                  <a:lnTo>
                    <a:pt x="816830" y="5402"/>
                  </a:lnTo>
                  <a:lnTo>
                    <a:pt x="838668" y="20136"/>
                  </a:lnTo>
                  <a:lnTo>
                    <a:pt x="853391" y="41989"/>
                  </a:lnTo>
                  <a:lnTo>
                    <a:pt x="858790" y="68750"/>
                  </a:lnTo>
                  <a:lnTo>
                    <a:pt x="858790" y="842862"/>
                  </a:lnTo>
                  <a:close/>
                </a:path>
              </a:pathLst>
            </a:custGeom>
            <a:solidFill>
              <a:srgbClr val="B1BAC7"/>
            </a:solidFill>
          </p:spPr>
          <p:txBody>
            <a:bodyPr wrap="square" lIns="0" tIns="0" rIns="0" bIns="0" rtlCol="0"/>
            <a:lstStyle/>
            <a:p>
              <a:endParaRPr/>
            </a:p>
          </p:txBody>
        </p:sp>
        <p:sp>
          <p:nvSpPr>
            <p:cNvPr id="18" name="object 18"/>
            <p:cNvSpPr/>
            <p:nvPr/>
          </p:nvSpPr>
          <p:spPr>
            <a:xfrm>
              <a:off x="9957791" y="5807545"/>
              <a:ext cx="859155" cy="1433830"/>
            </a:xfrm>
            <a:custGeom>
              <a:avLst/>
              <a:gdLst/>
              <a:ahLst/>
              <a:cxnLst/>
              <a:rect l="l" t="t" r="r" b="b"/>
              <a:pathLst>
                <a:path w="859154" h="1433829">
                  <a:moveTo>
                    <a:pt x="858790" y="1433572"/>
                  </a:moveTo>
                  <a:lnTo>
                    <a:pt x="0" y="1433572"/>
                  </a:lnTo>
                  <a:lnTo>
                    <a:pt x="0" y="68750"/>
                  </a:lnTo>
                  <a:lnTo>
                    <a:pt x="5399" y="41989"/>
                  </a:lnTo>
                  <a:lnTo>
                    <a:pt x="20122" y="20136"/>
                  </a:lnTo>
                  <a:lnTo>
                    <a:pt x="41961" y="5402"/>
                  </a:lnTo>
                  <a:lnTo>
                    <a:pt x="68703" y="0"/>
                  </a:lnTo>
                  <a:lnTo>
                    <a:pt x="790087" y="0"/>
                  </a:lnTo>
                  <a:lnTo>
                    <a:pt x="816830" y="5402"/>
                  </a:lnTo>
                  <a:lnTo>
                    <a:pt x="838668" y="20136"/>
                  </a:lnTo>
                  <a:lnTo>
                    <a:pt x="853391" y="41989"/>
                  </a:lnTo>
                  <a:lnTo>
                    <a:pt x="858790" y="68750"/>
                  </a:lnTo>
                  <a:lnTo>
                    <a:pt x="858790" y="1433572"/>
                  </a:lnTo>
                  <a:close/>
                </a:path>
              </a:pathLst>
            </a:custGeom>
            <a:solidFill>
              <a:srgbClr val="3C7B5E"/>
            </a:solidFill>
          </p:spPr>
          <p:txBody>
            <a:bodyPr wrap="square" lIns="0" tIns="0" rIns="0" bIns="0" rtlCol="0"/>
            <a:lstStyle/>
            <a:p>
              <a:endParaRPr/>
            </a:p>
          </p:txBody>
        </p:sp>
        <p:sp>
          <p:nvSpPr>
            <p:cNvPr id="19" name="object 19"/>
            <p:cNvSpPr/>
            <p:nvPr/>
          </p:nvSpPr>
          <p:spPr>
            <a:xfrm>
              <a:off x="10829185" y="5385906"/>
              <a:ext cx="859155" cy="1855470"/>
            </a:xfrm>
            <a:custGeom>
              <a:avLst/>
              <a:gdLst/>
              <a:ahLst/>
              <a:cxnLst/>
              <a:rect l="l" t="t" r="r" b="b"/>
              <a:pathLst>
                <a:path w="859154" h="1855470">
                  <a:moveTo>
                    <a:pt x="858791" y="1855212"/>
                  </a:moveTo>
                  <a:lnTo>
                    <a:pt x="0" y="1855212"/>
                  </a:lnTo>
                  <a:lnTo>
                    <a:pt x="0" y="68750"/>
                  </a:lnTo>
                  <a:lnTo>
                    <a:pt x="5399" y="41989"/>
                  </a:lnTo>
                  <a:lnTo>
                    <a:pt x="20122" y="20136"/>
                  </a:lnTo>
                  <a:lnTo>
                    <a:pt x="41961" y="5402"/>
                  </a:lnTo>
                  <a:lnTo>
                    <a:pt x="68703" y="0"/>
                  </a:lnTo>
                  <a:lnTo>
                    <a:pt x="790087" y="0"/>
                  </a:lnTo>
                  <a:lnTo>
                    <a:pt x="816830" y="5402"/>
                  </a:lnTo>
                  <a:lnTo>
                    <a:pt x="838668" y="20136"/>
                  </a:lnTo>
                  <a:lnTo>
                    <a:pt x="853392" y="41989"/>
                  </a:lnTo>
                  <a:lnTo>
                    <a:pt x="858791" y="68750"/>
                  </a:lnTo>
                  <a:lnTo>
                    <a:pt x="858791" y="1855212"/>
                  </a:lnTo>
                  <a:close/>
                </a:path>
              </a:pathLst>
            </a:custGeom>
            <a:solidFill>
              <a:srgbClr val="B1BAC7"/>
            </a:solidFill>
          </p:spPr>
          <p:txBody>
            <a:bodyPr wrap="square" lIns="0" tIns="0" rIns="0" bIns="0" rtlCol="0"/>
            <a:lstStyle/>
            <a:p>
              <a:endParaRPr/>
            </a:p>
          </p:txBody>
        </p:sp>
        <p:sp>
          <p:nvSpPr>
            <p:cNvPr id="20" name="object 20"/>
            <p:cNvSpPr/>
            <p:nvPr/>
          </p:nvSpPr>
          <p:spPr>
            <a:xfrm>
              <a:off x="12245692" y="4459877"/>
              <a:ext cx="859155" cy="2781300"/>
            </a:xfrm>
            <a:custGeom>
              <a:avLst/>
              <a:gdLst/>
              <a:ahLst/>
              <a:cxnLst/>
              <a:rect l="l" t="t" r="r" b="b"/>
              <a:pathLst>
                <a:path w="859155" h="2781300">
                  <a:moveTo>
                    <a:pt x="858790" y="2781241"/>
                  </a:moveTo>
                  <a:lnTo>
                    <a:pt x="0" y="2781241"/>
                  </a:lnTo>
                  <a:lnTo>
                    <a:pt x="0" y="68750"/>
                  </a:lnTo>
                  <a:lnTo>
                    <a:pt x="5399" y="41989"/>
                  </a:lnTo>
                  <a:lnTo>
                    <a:pt x="20122" y="20136"/>
                  </a:lnTo>
                  <a:lnTo>
                    <a:pt x="41961" y="5402"/>
                  </a:lnTo>
                  <a:lnTo>
                    <a:pt x="68703" y="0"/>
                  </a:lnTo>
                  <a:lnTo>
                    <a:pt x="790088" y="0"/>
                  </a:lnTo>
                  <a:lnTo>
                    <a:pt x="816830" y="5402"/>
                  </a:lnTo>
                  <a:lnTo>
                    <a:pt x="838668" y="20136"/>
                  </a:lnTo>
                  <a:lnTo>
                    <a:pt x="853391" y="41989"/>
                  </a:lnTo>
                  <a:lnTo>
                    <a:pt x="858790" y="68750"/>
                  </a:lnTo>
                  <a:lnTo>
                    <a:pt x="858790" y="2781241"/>
                  </a:lnTo>
                  <a:close/>
                </a:path>
              </a:pathLst>
            </a:custGeom>
            <a:solidFill>
              <a:srgbClr val="3C7B5E"/>
            </a:solidFill>
          </p:spPr>
          <p:txBody>
            <a:bodyPr wrap="square" lIns="0" tIns="0" rIns="0" bIns="0" rtlCol="0"/>
            <a:lstStyle/>
            <a:p>
              <a:endParaRPr/>
            </a:p>
          </p:txBody>
        </p:sp>
        <p:sp>
          <p:nvSpPr>
            <p:cNvPr id="21" name="object 21"/>
            <p:cNvSpPr/>
            <p:nvPr/>
          </p:nvSpPr>
          <p:spPr>
            <a:xfrm>
              <a:off x="13117087" y="5302677"/>
              <a:ext cx="859155" cy="1938655"/>
            </a:xfrm>
            <a:custGeom>
              <a:avLst/>
              <a:gdLst/>
              <a:ahLst/>
              <a:cxnLst/>
              <a:rect l="l" t="t" r="r" b="b"/>
              <a:pathLst>
                <a:path w="859155" h="1938654">
                  <a:moveTo>
                    <a:pt x="858792" y="1938441"/>
                  </a:moveTo>
                  <a:lnTo>
                    <a:pt x="0" y="1938441"/>
                  </a:lnTo>
                  <a:lnTo>
                    <a:pt x="0" y="68750"/>
                  </a:lnTo>
                  <a:lnTo>
                    <a:pt x="5399" y="41989"/>
                  </a:lnTo>
                  <a:lnTo>
                    <a:pt x="20122" y="20136"/>
                  </a:lnTo>
                  <a:lnTo>
                    <a:pt x="41961" y="5402"/>
                  </a:lnTo>
                  <a:lnTo>
                    <a:pt x="68703" y="0"/>
                  </a:lnTo>
                  <a:lnTo>
                    <a:pt x="790088" y="0"/>
                  </a:lnTo>
                  <a:lnTo>
                    <a:pt x="816830" y="5402"/>
                  </a:lnTo>
                  <a:lnTo>
                    <a:pt x="838669" y="20136"/>
                  </a:lnTo>
                  <a:lnTo>
                    <a:pt x="853392" y="41989"/>
                  </a:lnTo>
                  <a:lnTo>
                    <a:pt x="858792" y="68750"/>
                  </a:lnTo>
                  <a:lnTo>
                    <a:pt x="858792" y="1938441"/>
                  </a:lnTo>
                  <a:close/>
                </a:path>
              </a:pathLst>
            </a:custGeom>
            <a:solidFill>
              <a:srgbClr val="B1BAC7"/>
            </a:solidFill>
          </p:spPr>
          <p:txBody>
            <a:bodyPr wrap="square" lIns="0" tIns="0" rIns="0" bIns="0" rtlCol="0"/>
            <a:lstStyle/>
            <a:p>
              <a:endParaRPr/>
            </a:p>
          </p:txBody>
        </p:sp>
        <p:sp>
          <p:nvSpPr>
            <p:cNvPr id="22" name="object 22"/>
            <p:cNvSpPr/>
            <p:nvPr/>
          </p:nvSpPr>
          <p:spPr>
            <a:xfrm>
              <a:off x="14533588" y="6982268"/>
              <a:ext cx="3147060" cy="259079"/>
            </a:xfrm>
            <a:custGeom>
              <a:avLst/>
              <a:gdLst/>
              <a:ahLst/>
              <a:cxnLst/>
              <a:rect l="l" t="t" r="r" b="b"/>
              <a:pathLst>
                <a:path w="3147059" h="259079">
                  <a:moveTo>
                    <a:pt x="858786" y="237121"/>
                  </a:moveTo>
                  <a:lnTo>
                    <a:pt x="853389" y="210350"/>
                  </a:lnTo>
                  <a:lnTo>
                    <a:pt x="838669" y="188506"/>
                  </a:lnTo>
                  <a:lnTo>
                    <a:pt x="816825" y="173774"/>
                  </a:lnTo>
                  <a:lnTo>
                    <a:pt x="790092" y="168363"/>
                  </a:lnTo>
                  <a:lnTo>
                    <a:pt x="68707" y="168363"/>
                  </a:lnTo>
                  <a:lnTo>
                    <a:pt x="41960" y="173774"/>
                  </a:lnTo>
                  <a:lnTo>
                    <a:pt x="20116" y="188506"/>
                  </a:lnTo>
                  <a:lnTo>
                    <a:pt x="5397" y="210350"/>
                  </a:lnTo>
                  <a:lnTo>
                    <a:pt x="0" y="237121"/>
                  </a:lnTo>
                  <a:lnTo>
                    <a:pt x="0" y="258851"/>
                  </a:lnTo>
                  <a:lnTo>
                    <a:pt x="858786" y="258851"/>
                  </a:lnTo>
                  <a:lnTo>
                    <a:pt x="858786" y="237121"/>
                  </a:lnTo>
                  <a:close/>
                </a:path>
                <a:path w="3147059" h="259079">
                  <a:moveTo>
                    <a:pt x="3146691" y="68745"/>
                  </a:moveTo>
                  <a:lnTo>
                    <a:pt x="3141294" y="41986"/>
                  </a:lnTo>
                  <a:lnTo>
                    <a:pt x="3126575" y="20129"/>
                  </a:lnTo>
                  <a:lnTo>
                    <a:pt x="3104731" y="5397"/>
                  </a:lnTo>
                  <a:lnTo>
                    <a:pt x="3077984" y="0"/>
                  </a:lnTo>
                  <a:lnTo>
                    <a:pt x="2356599" y="0"/>
                  </a:lnTo>
                  <a:lnTo>
                    <a:pt x="2329865" y="5397"/>
                  </a:lnTo>
                  <a:lnTo>
                    <a:pt x="2308021" y="20129"/>
                  </a:lnTo>
                  <a:lnTo>
                    <a:pt x="2293302" y="41986"/>
                  </a:lnTo>
                  <a:lnTo>
                    <a:pt x="2287905" y="68745"/>
                  </a:lnTo>
                  <a:lnTo>
                    <a:pt x="2287905" y="258851"/>
                  </a:lnTo>
                  <a:lnTo>
                    <a:pt x="3146691" y="258851"/>
                  </a:lnTo>
                  <a:lnTo>
                    <a:pt x="3146691" y="68745"/>
                  </a:lnTo>
                  <a:close/>
                </a:path>
              </a:pathLst>
            </a:custGeom>
            <a:solidFill>
              <a:srgbClr val="3C7B5E"/>
            </a:solidFill>
          </p:spPr>
          <p:txBody>
            <a:bodyPr wrap="square" lIns="0" tIns="0" rIns="0" bIns="0" rtlCol="0"/>
            <a:lstStyle/>
            <a:p>
              <a:endParaRPr/>
            </a:p>
          </p:txBody>
        </p:sp>
      </p:grpSp>
      <p:sp>
        <p:nvSpPr>
          <p:cNvPr id="23" name="object 23"/>
          <p:cNvSpPr txBox="1"/>
          <p:nvPr/>
        </p:nvSpPr>
        <p:spPr>
          <a:xfrm>
            <a:off x="7601756" y="7235581"/>
            <a:ext cx="1873885" cy="577850"/>
          </a:xfrm>
          <a:prstGeom prst="rect">
            <a:avLst/>
          </a:prstGeom>
        </p:spPr>
        <p:txBody>
          <a:bodyPr vert="horz" wrap="square" lIns="0" tIns="11430" rIns="0" bIns="0" rtlCol="0">
            <a:spAutoFit/>
          </a:bodyPr>
          <a:lstStyle/>
          <a:p>
            <a:pPr marL="12700" marR="5080" indent="66675">
              <a:lnSpc>
                <a:spcPct val="113300"/>
              </a:lnSpc>
              <a:spcBef>
                <a:spcPts val="90"/>
              </a:spcBef>
            </a:pPr>
            <a:r>
              <a:rPr sz="1600" b="1" spc="95" dirty="0">
                <a:solidFill>
                  <a:srgbClr val="3C7B5E"/>
                </a:solidFill>
                <a:latin typeface="Arial"/>
                <a:cs typeface="Arial"/>
              </a:rPr>
              <a:t>Native</a:t>
            </a:r>
            <a:r>
              <a:rPr sz="1600" b="1" spc="-20" dirty="0">
                <a:solidFill>
                  <a:srgbClr val="3C7B5E"/>
                </a:solidFill>
                <a:latin typeface="Arial"/>
                <a:cs typeface="Arial"/>
              </a:rPr>
              <a:t> </a:t>
            </a:r>
            <a:r>
              <a:rPr sz="1600" b="1" spc="75" dirty="0">
                <a:solidFill>
                  <a:srgbClr val="3C7B5E"/>
                </a:solidFill>
                <a:latin typeface="Arial"/>
                <a:cs typeface="Arial"/>
              </a:rPr>
              <a:t>Hawaiian </a:t>
            </a:r>
            <a:r>
              <a:rPr sz="1600" b="1" spc="70" dirty="0">
                <a:solidFill>
                  <a:srgbClr val="3C7B5E"/>
                </a:solidFill>
                <a:latin typeface="Arial"/>
                <a:cs typeface="Arial"/>
              </a:rPr>
              <a:t>or</a:t>
            </a:r>
            <a:r>
              <a:rPr sz="1600" b="1" spc="25" dirty="0">
                <a:solidFill>
                  <a:srgbClr val="3C7B5E"/>
                </a:solidFill>
                <a:latin typeface="Arial"/>
                <a:cs typeface="Arial"/>
              </a:rPr>
              <a:t> </a:t>
            </a:r>
            <a:r>
              <a:rPr sz="1600" b="1" dirty="0">
                <a:solidFill>
                  <a:srgbClr val="3C7B5E"/>
                </a:solidFill>
                <a:latin typeface="Arial"/>
                <a:cs typeface="Arial"/>
              </a:rPr>
              <a:t>Pacific</a:t>
            </a:r>
            <a:r>
              <a:rPr sz="1600" b="1" spc="30" dirty="0">
                <a:solidFill>
                  <a:srgbClr val="3C7B5E"/>
                </a:solidFill>
                <a:latin typeface="Arial"/>
                <a:cs typeface="Arial"/>
              </a:rPr>
              <a:t> </a:t>
            </a:r>
            <a:r>
              <a:rPr sz="1600" b="1" spc="50" dirty="0">
                <a:solidFill>
                  <a:srgbClr val="3C7B5E"/>
                </a:solidFill>
                <a:latin typeface="Arial"/>
                <a:cs typeface="Arial"/>
              </a:rPr>
              <a:t>Islander</a:t>
            </a:r>
            <a:endParaRPr sz="1600">
              <a:latin typeface="Arial"/>
              <a:cs typeface="Arial"/>
            </a:endParaRPr>
          </a:p>
        </p:txBody>
      </p:sp>
      <p:sp>
        <p:nvSpPr>
          <p:cNvPr id="24" name="object 24"/>
          <p:cNvSpPr txBox="1"/>
          <p:nvPr/>
        </p:nvSpPr>
        <p:spPr>
          <a:xfrm>
            <a:off x="5207263" y="7235581"/>
            <a:ext cx="2097405" cy="577850"/>
          </a:xfrm>
          <a:prstGeom prst="rect">
            <a:avLst/>
          </a:prstGeom>
        </p:spPr>
        <p:txBody>
          <a:bodyPr vert="horz" wrap="square" lIns="0" tIns="11430" rIns="0" bIns="0" rtlCol="0">
            <a:spAutoFit/>
          </a:bodyPr>
          <a:lstStyle/>
          <a:p>
            <a:pPr marL="12700" marR="5080" indent="323215">
              <a:lnSpc>
                <a:spcPct val="113300"/>
              </a:lnSpc>
              <a:spcBef>
                <a:spcPts val="90"/>
              </a:spcBef>
            </a:pPr>
            <a:r>
              <a:rPr sz="1600" b="1" dirty="0">
                <a:solidFill>
                  <a:srgbClr val="3C7B5E"/>
                </a:solidFill>
                <a:latin typeface="Arial"/>
                <a:cs typeface="Arial"/>
              </a:rPr>
              <a:t>Black,</a:t>
            </a:r>
            <a:r>
              <a:rPr sz="1600" b="1" spc="114" dirty="0">
                <a:solidFill>
                  <a:srgbClr val="3C7B5E"/>
                </a:solidFill>
                <a:latin typeface="Arial"/>
                <a:cs typeface="Arial"/>
              </a:rPr>
              <a:t> </a:t>
            </a:r>
            <a:r>
              <a:rPr sz="1600" b="1" spc="-10" dirty="0">
                <a:solidFill>
                  <a:srgbClr val="3C7B5E"/>
                </a:solidFill>
                <a:latin typeface="Arial"/>
                <a:cs typeface="Arial"/>
              </a:rPr>
              <a:t>African </a:t>
            </a:r>
            <a:r>
              <a:rPr sz="1600" b="1" spc="60" dirty="0">
                <a:solidFill>
                  <a:srgbClr val="3C7B5E"/>
                </a:solidFill>
                <a:latin typeface="Arial"/>
                <a:cs typeface="Arial"/>
              </a:rPr>
              <a:t>American</a:t>
            </a:r>
            <a:r>
              <a:rPr sz="1600" b="1" spc="-10" dirty="0">
                <a:solidFill>
                  <a:srgbClr val="3C7B5E"/>
                </a:solidFill>
                <a:latin typeface="Arial"/>
                <a:cs typeface="Arial"/>
              </a:rPr>
              <a:t> </a:t>
            </a:r>
            <a:r>
              <a:rPr sz="1600" b="1" spc="70" dirty="0">
                <a:solidFill>
                  <a:srgbClr val="3C7B5E"/>
                </a:solidFill>
                <a:latin typeface="Arial"/>
                <a:cs typeface="Arial"/>
              </a:rPr>
              <a:t>or</a:t>
            </a:r>
            <a:r>
              <a:rPr sz="1600" b="1" spc="-10" dirty="0">
                <a:solidFill>
                  <a:srgbClr val="3C7B5E"/>
                </a:solidFill>
                <a:latin typeface="Arial"/>
                <a:cs typeface="Arial"/>
              </a:rPr>
              <a:t> African</a:t>
            </a:r>
            <a:endParaRPr sz="1600">
              <a:latin typeface="Arial"/>
              <a:cs typeface="Arial"/>
            </a:endParaRPr>
          </a:p>
        </p:txBody>
      </p:sp>
      <p:sp>
        <p:nvSpPr>
          <p:cNvPr id="25" name="object 25"/>
          <p:cNvSpPr txBox="1"/>
          <p:nvPr/>
        </p:nvSpPr>
        <p:spPr>
          <a:xfrm>
            <a:off x="3207787" y="7226922"/>
            <a:ext cx="1496060" cy="577850"/>
          </a:xfrm>
          <a:prstGeom prst="rect">
            <a:avLst/>
          </a:prstGeom>
        </p:spPr>
        <p:txBody>
          <a:bodyPr vert="horz" wrap="square" lIns="0" tIns="11430" rIns="0" bIns="0" rtlCol="0">
            <a:spAutoFit/>
          </a:bodyPr>
          <a:lstStyle/>
          <a:p>
            <a:pPr marL="250825" marR="5080" indent="-238760">
              <a:lnSpc>
                <a:spcPct val="113300"/>
              </a:lnSpc>
              <a:spcBef>
                <a:spcPts val="90"/>
              </a:spcBef>
            </a:pPr>
            <a:r>
              <a:rPr sz="1600" b="1" dirty="0">
                <a:solidFill>
                  <a:srgbClr val="3C7B5E"/>
                </a:solidFill>
                <a:latin typeface="Arial"/>
                <a:cs typeface="Arial"/>
              </a:rPr>
              <a:t>Asian</a:t>
            </a:r>
            <a:r>
              <a:rPr sz="1600" b="1" spc="40" dirty="0">
                <a:solidFill>
                  <a:srgbClr val="3C7B5E"/>
                </a:solidFill>
                <a:latin typeface="Arial"/>
                <a:cs typeface="Arial"/>
              </a:rPr>
              <a:t> </a:t>
            </a:r>
            <a:r>
              <a:rPr sz="1600" b="1" spc="70" dirty="0">
                <a:solidFill>
                  <a:srgbClr val="3C7B5E"/>
                </a:solidFill>
                <a:latin typeface="Arial"/>
                <a:cs typeface="Arial"/>
              </a:rPr>
              <a:t>or</a:t>
            </a:r>
            <a:r>
              <a:rPr sz="1600" b="1" spc="40" dirty="0">
                <a:solidFill>
                  <a:srgbClr val="3C7B5E"/>
                </a:solidFill>
                <a:latin typeface="Arial"/>
                <a:cs typeface="Arial"/>
              </a:rPr>
              <a:t> </a:t>
            </a:r>
            <a:r>
              <a:rPr sz="1600" b="1" spc="-10" dirty="0">
                <a:solidFill>
                  <a:srgbClr val="3C7B5E"/>
                </a:solidFill>
                <a:latin typeface="Arial"/>
                <a:cs typeface="Arial"/>
              </a:rPr>
              <a:t>Asian </a:t>
            </a:r>
            <a:r>
              <a:rPr sz="1600" b="1" spc="50" dirty="0">
                <a:solidFill>
                  <a:srgbClr val="3C7B5E"/>
                </a:solidFill>
                <a:latin typeface="Arial"/>
                <a:cs typeface="Arial"/>
              </a:rPr>
              <a:t>American</a:t>
            </a:r>
            <a:endParaRPr sz="1600">
              <a:latin typeface="Arial"/>
              <a:cs typeface="Arial"/>
            </a:endParaRPr>
          </a:p>
        </p:txBody>
      </p:sp>
      <p:sp>
        <p:nvSpPr>
          <p:cNvPr id="26" name="object 26"/>
          <p:cNvSpPr txBox="1"/>
          <p:nvPr/>
        </p:nvSpPr>
        <p:spPr>
          <a:xfrm>
            <a:off x="285146" y="7235581"/>
            <a:ext cx="2534920" cy="577850"/>
          </a:xfrm>
          <a:prstGeom prst="rect">
            <a:avLst/>
          </a:prstGeom>
        </p:spPr>
        <p:txBody>
          <a:bodyPr vert="horz" wrap="square" lIns="0" tIns="11430" rIns="0" bIns="0" rtlCol="0">
            <a:spAutoFit/>
          </a:bodyPr>
          <a:lstStyle/>
          <a:p>
            <a:pPr marL="157480" marR="5080" indent="-145415">
              <a:lnSpc>
                <a:spcPct val="113300"/>
              </a:lnSpc>
              <a:spcBef>
                <a:spcPts val="90"/>
              </a:spcBef>
            </a:pPr>
            <a:r>
              <a:rPr sz="1600" b="1" spc="60" dirty="0">
                <a:solidFill>
                  <a:srgbClr val="3C7B5E"/>
                </a:solidFill>
                <a:latin typeface="Arial"/>
                <a:cs typeface="Arial"/>
              </a:rPr>
              <a:t>American</a:t>
            </a:r>
            <a:r>
              <a:rPr sz="1600" b="1" dirty="0">
                <a:solidFill>
                  <a:srgbClr val="3C7B5E"/>
                </a:solidFill>
                <a:latin typeface="Arial"/>
                <a:cs typeface="Arial"/>
              </a:rPr>
              <a:t> </a:t>
            </a:r>
            <a:r>
              <a:rPr sz="1600" b="1" spc="70" dirty="0">
                <a:solidFill>
                  <a:srgbClr val="3C7B5E"/>
                </a:solidFill>
                <a:latin typeface="Arial"/>
                <a:cs typeface="Arial"/>
              </a:rPr>
              <a:t>Indian,</a:t>
            </a:r>
            <a:r>
              <a:rPr sz="1600" b="1" spc="5" dirty="0">
                <a:solidFill>
                  <a:srgbClr val="3C7B5E"/>
                </a:solidFill>
                <a:latin typeface="Arial"/>
                <a:cs typeface="Arial"/>
              </a:rPr>
              <a:t> </a:t>
            </a:r>
            <a:r>
              <a:rPr sz="1600" b="1" spc="-10" dirty="0">
                <a:solidFill>
                  <a:srgbClr val="3C7B5E"/>
                </a:solidFill>
                <a:latin typeface="Arial"/>
                <a:cs typeface="Arial"/>
              </a:rPr>
              <a:t>Alaska </a:t>
            </a:r>
            <a:r>
              <a:rPr sz="1600" b="1" spc="85" dirty="0">
                <a:solidFill>
                  <a:srgbClr val="3C7B5E"/>
                </a:solidFill>
                <a:latin typeface="Arial"/>
                <a:cs typeface="Arial"/>
              </a:rPr>
              <a:t>Native,</a:t>
            </a:r>
            <a:r>
              <a:rPr sz="1600" b="1" spc="-10" dirty="0">
                <a:solidFill>
                  <a:srgbClr val="3C7B5E"/>
                </a:solidFill>
                <a:latin typeface="Arial"/>
                <a:cs typeface="Arial"/>
              </a:rPr>
              <a:t> </a:t>
            </a:r>
            <a:r>
              <a:rPr sz="1600" b="1" spc="70" dirty="0">
                <a:solidFill>
                  <a:srgbClr val="3C7B5E"/>
                </a:solidFill>
                <a:latin typeface="Arial"/>
                <a:cs typeface="Arial"/>
              </a:rPr>
              <a:t>or</a:t>
            </a:r>
            <a:r>
              <a:rPr sz="1600" b="1" spc="-5" dirty="0">
                <a:solidFill>
                  <a:srgbClr val="3C7B5E"/>
                </a:solidFill>
                <a:latin typeface="Arial"/>
                <a:cs typeface="Arial"/>
              </a:rPr>
              <a:t> </a:t>
            </a:r>
            <a:r>
              <a:rPr sz="1600" b="1" spc="-10" dirty="0">
                <a:solidFill>
                  <a:srgbClr val="3C7B5E"/>
                </a:solidFill>
                <a:latin typeface="Arial"/>
                <a:cs typeface="Arial"/>
              </a:rPr>
              <a:t>Indigenous</a:t>
            </a:r>
            <a:endParaRPr sz="1600">
              <a:latin typeface="Arial"/>
              <a:cs typeface="Arial"/>
            </a:endParaRPr>
          </a:p>
        </p:txBody>
      </p:sp>
      <p:sp>
        <p:nvSpPr>
          <p:cNvPr id="27" name="object 27"/>
          <p:cNvSpPr txBox="1"/>
          <p:nvPr/>
        </p:nvSpPr>
        <p:spPr>
          <a:xfrm>
            <a:off x="10396340" y="7490463"/>
            <a:ext cx="637540" cy="274320"/>
          </a:xfrm>
          <a:prstGeom prst="rect">
            <a:avLst/>
          </a:prstGeom>
        </p:spPr>
        <p:txBody>
          <a:bodyPr vert="horz" wrap="square" lIns="0" tIns="16510" rIns="0" bIns="0" rtlCol="0">
            <a:spAutoFit/>
          </a:bodyPr>
          <a:lstStyle/>
          <a:p>
            <a:pPr marL="12700">
              <a:lnSpc>
                <a:spcPct val="100000"/>
              </a:lnSpc>
              <a:spcBef>
                <a:spcPts val="130"/>
              </a:spcBef>
            </a:pPr>
            <a:r>
              <a:rPr sz="1600" b="1" spc="75" dirty="0">
                <a:solidFill>
                  <a:srgbClr val="3C7B5E"/>
                </a:solidFill>
                <a:latin typeface="Arial"/>
                <a:cs typeface="Arial"/>
              </a:rPr>
              <a:t>White</a:t>
            </a:r>
            <a:endParaRPr sz="1600">
              <a:latin typeface="Arial"/>
              <a:cs typeface="Arial"/>
            </a:endParaRPr>
          </a:p>
        </p:txBody>
      </p:sp>
      <p:sp>
        <p:nvSpPr>
          <p:cNvPr id="28" name="object 28"/>
          <p:cNvSpPr txBox="1"/>
          <p:nvPr/>
        </p:nvSpPr>
        <p:spPr>
          <a:xfrm>
            <a:off x="12222454" y="7490463"/>
            <a:ext cx="1537335" cy="274320"/>
          </a:xfrm>
          <a:prstGeom prst="rect">
            <a:avLst/>
          </a:prstGeom>
        </p:spPr>
        <p:txBody>
          <a:bodyPr vert="horz" wrap="square" lIns="0" tIns="16510" rIns="0" bIns="0" rtlCol="0">
            <a:spAutoFit/>
          </a:bodyPr>
          <a:lstStyle/>
          <a:p>
            <a:pPr marL="12700">
              <a:lnSpc>
                <a:spcPct val="100000"/>
              </a:lnSpc>
              <a:spcBef>
                <a:spcPts val="130"/>
              </a:spcBef>
            </a:pPr>
            <a:r>
              <a:rPr sz="1600" b="1" spc="90" dirty="0">
                <a:solidFill>
                  <a:srgbClr val="3C7B5E"/>
                </a:solidFill>
                <a:latin typeface="Arial"/>
                <a:cs typeface="Arial"/>
              </a:rPr>
              <a:t>Multiple</a:t>
            </a:r>
            <a:r>
              <a:rPr sz="1600" b="1" spc="-20" dirty="0">
                <a:solidFill>
                  <a:srgbClr val="3C7B5E"/>
                </a:solidFill>
                <a:latin typeface="Arial"/>
                <a:cs typeface="Arial"/>
              </a:rPr>
              <a:t> </a:t>
            </a:r>
            <a:r>
              <a:rPr sz="1600" b="1" spc="-10" dirty="0">
                <a:solidFill>
                  <a:srgbClr val="3C7B5E"/>
                </a:solidFill>
                <a:latin typeface="Arial"/>
                <a:cs typeface="Arial"/>
              </a:rPr>
              <a:t>Races</a:t>
            </a:r>
            <a:endParaRPr sz="1600">
              <a:latin typeface="Arial"/>
              <a:cs typeface="Arial"/>
            </a:endParaRPr>
          </a:p>
        </p:txBody>
      </p:sp>
      <p:sp>
        <p:nvSpPr>
          <p:cNvPr id="29" name="object 29"/>
          <p:cNvSpPr txBox="1"/>
          <p:nvPr/>
        </p:nvSpPr>
        <p:spPr>
          <a:xfrm>
            <a:off x="14525762" y="7490463"/>
            <a:ext cx="633095" cy="274320"/>
          </a:xfrm>
          <a:prstGeom prst="rect">
            <a:avLst/>
          </a:prstGeom>
        </p:spPr>
        <p:txBody>
          <a:bodyPr vert="horz" wrap="square" lIns="0" tIns="16510" rIns="0" bIns="0" rtlCol="0">
            <a:spAutoFit/>
          </a:bodyPr>
          <a:lstStyle/>
          <a:p>
            <a:pPr marL="12700">
              <a:lnSpc>
                <a:spcPct val="100000"/>
              </a:lnSpc>
              <a:spcBef>
                <a:spcPts val="130"/>
              </a:spcBef>
            </a:pPr>
            <a:r>
              <a:rPr sz="1600" b="1" spc="90" dirty="0">
                <a:solidFill>
                  <a:srgbClr val="3C7B5E"/>
                </a:solidFill>
                <a:latin typeface="Arial"/>
                <a:cs typeface="Arial"/>
              </a:rPr>
              <a:t>Other</a:t>
            </a:r>
            <a:endParaRPr sz="1600">
              <a:latin typeface="Arial"/>
              <a:cs typeface="Arial"/>
            </a:endParaRPr>
          </a:p>
        </p:txBody>
      </p:sp>
      <p:sp>
        <p:nvSpPr>
          <p:cNvPr id="30" name="object 30"/>
          <p:cNvSpPr txBox="1"/>
          <p:nvPr/>
        </p:nvSpPr>
        <p:spPr>
          <a:xfrm>
            <a:off x="16734051" y="7490463"/>
            <a:ext cx="1024890" cy="274320"/>
          </a:xfrm>
          <a:prstGeom prst="rect">
            <a:avLst/>
          </a:prstGeom>
        </p:spPr>
        <p:txBody>
          <a:bodyPr vert="horz" wrap="square" lIns="0" tIns="16510" rIns="0" bIns="0" rtlCol="0">
            <a:spAutoFit/>
          </a:bodyPr>
          <a:lstStyle/>
          <a:p>
            <a:pPr marL="12700">
              <a:lnSpc>
                <a:spcPct val="100000"/>
              </a:lnSpc>
              <a:spcBef>
                <a:spcPts val="130"/>
              </a:spcBef>
            </a:pPr>
            <a:r>
              <a:rPr sz="1600" b="1" spc="80" dirty="0">
                <a:solidFill>
                  <a:srgbClr val="3C7B5E"/>
                </a:solidFill>
                <a:latin typeface="Arial"/>
                <a:cs typeface="Arial"/>
              </a:rPr>
              <a:t>Unknown</a:t>
            </a:r>
            <a:endParaRPr sz="1600">
              <a:latin typeface="Arial"/>
              <a:cs typeface="Arial"/>
            </a:endParaRPr>
          </a:p>
        </p:txBody>
      </p:sp>
      <p:sp>
        <p:nvSpPr>
          <p:cNvPr id="31" name="object 31"/>
          <p:cNvSpPr txBox="1"/>
          <p:nvPr/>
        </p:nvSpPr>
        <p:spPr>
          <a:xfrm>
            <a:off x="10103955" y="5487358"/>
            <a:ext cx="554355" cy="336550"/>
          </a:xfrm>
          <a:prstGeom prst="rect">
            <a:avLst/>
          </a:prstGeom>
        </p:spPr>
        <p:txBody>
          <a:bodyPr vert="horz" wrap="square" lIns="0" tIns="17145" rIns="0" bIns="0" rtlCol="0">
            <a:spAutoFit/>
          </a:bodyPr>
          <a:lstStyle/>
          <a:p>
            <a:pPr marL="12700">
              <a:lnSpc>
                <a:spcPct val="100000"/>
              </a:lnSpc>
              <a:spcBef>
                <a:spcPts val="135"/>
              </a:spcBef>
            </a:pPr>
            <a:r>
              <a:rPr sz="2000" b="1" spc="-25" dirty="0">
                <a:solidFill>
                  <a:srgbClr val="3C7B5E"/>
                </a:solidFill>
                <a:latin typeface="Arial"/>
                <a:cs typeface="Arial"/>
              </a:rPr>
              <a:t>17%</a:t>
            </a:r>
            <a:endParaRPr sz="2000">
              <a:latin typeface="Arial"/>
              <a:cs typeface="Arial"/>
            </a:endParaRPr>
          </a:p>
        </p:txBody>
      </p:sp>
      <p:sp>
        <p:nvSpPr>
          <p:cNvPr id="32" name="object 32"/>
          <p:cNvSpPr txBox="1"/>
          <p:nvPr/>
        </p:nvSpPr>
        <p:spPr>
          <a:xfrm>
            <a:off x="12396271" y="4130153"/>
            <a:ext cx="554355" cy="336550"/>
          </a:xfrm>
          <a:prstGeom prst="rect">
            <a:avLst/>
          </a:prstGeom>
        </p:spPr>
        <p:txBody>
          <a:bodyPr vert="horz" wrap="square" lIns="0" tIns="17145" rIns="0" bIns="0" rtlCol="0">
            <a:spAutoFit/>
          </a:bodyPr>
          <a:lstStyle/>
          <a:p>
            <a:pPr marL="12700">
              <a:lnSpc>
                <a:spcPct val="100000"/>
              </a:lnSpc>
              <a:spcBef>
                <a:spcPts val="135"/>
              </a:spcBef>
            </a:pPr>
            <a:r>
              <a:rPr sz="2000" b="1" spc="-25" dirty="0">
                <a:solidFill>
                  <a:srgbClr val="3C7B5E"/>
                </a:solidFill>
                <a:latin typeface="Arial"/>
                <a:cs typeface="Arial"/>
              </a:rPr>
              <a:t>33%</a:t>
            </a:r>
            <a:endParaRPr sz="2000">
              <a:latin typeface="Arial"/>
              <a:cs typeface="Arial"/>
            </a:endParaRPr>
          </a:p>
        </p:txBody>
      </p:sp>
      <p:sp>
        <p:nvSpPr>
          <p:cNvPr id="33" name="object 33"/>
          <p:cNvSpPr txBox="1"/>
          <p:nvPr/>
        </p:nvSpPr>
        <p:spPr>
          <a:xfrm>
            <a:off x="14760540" y="6826746"/>
            <a:ext cx="406400" cy="336550"/>
          </a:xfrm>
          <a:prstGeom prst="rect">
            <a:avLst/>
          </a:prstGeom>
        </p:spPr>
        <p:txBody>
          <a:bodyPr vert="horz" wrap="square" lIns="0" tIns="17145" rIns="0" bIns="0" rtlCol="0">
            <a:spAutoFit/>
          </a:bodyPr>
          <a:lstStyle/>
          <a:p>
            <a:pPr marL="12700">
              <a:lnSpc>
                <a:spcPct val="100000"/>
              </a:lnSpc>
              <a:spcBef>
                <a:spcPts val="135"/>
              </a:spcBef>
            </a:pPr>
            <a:r>
              <a:rPr sz="2000" b="1" spc="-25" dirty="0">
                <a:solidFill>
                  <a:srgbClr val="3C7B5E"/>
                </a:solidFill>
                <a:latin typeface="Arial"/>
                <a:cs typeface="Arial"/>
              </a:rPr>
              <a:t>1%</a:t>
            </a:r>
            <a:endParaRPr sz="2000">
              <a:latin typeface="Arial"/>
              <a:cs typeface="Arial"/>
            </a:endParaRPr>
          </a:p>
        </p:txBody>
      </p:sp>
      <p:sp>
        <p:nvSpPr>
          <p:cNvPr id="34" name="object 34"/>
          <p:cNvSpPr txBox="1"/>
          <p:nvPr/>
        </p:nvSpPr>
        <p:spPr>
          <a:xfrm>
            <a:off x="17042899" y="6656230"/>
            <a:ext cx="406400" cy="336550"/>
          </a:xfrm>
          <a:prstGeom prst="rect">
            <a:avLst/>
          </a:prstGeom>
        </p:spPr>
        <p:txBody>
          <a:bodyPr vert="horz" wrap="square" lIns="0" tIns="17145" rIns="0" bIns="0" rtlCol="0">
            <a:spAutoFit/>
          </a:bodyPr>
          <a:lstStyle/>
          <a:p>
            <a:pPr marL="12700">
              <a:lnSpc>
                <a:spcPct val="100000"/>
              </a:lnSpc>
              <a:spcBef>
                <a:spcPts val="135"/>
              </a:spcBef>
            </a:pPr>
            <a:r>
              <a:rPr sz="2000" b="1" spc="-25" dirty="0">
                <a:solidFill>
                  <a:srgbClr val="3C7B5E"/>
                </a:solidFill>
                <a:latin typeface="Arial"/>
                <a:cs typeface="Arial"/>
              </a:rPr>
              <a:t>3%</a:t>
            </a:r>
            <a:endParaRPr sz="2000">
              <a:latin typeface="Arial"/>
              <a:cs typeface="Arial"/>
            </a:endParaRPr>
          </a:p>
        </p:txBody>
      </p:sp>
      <p:sp>
        <p:nvSpPr>
          <p:cNvPr id="35" name="object 35"/>
          <p:cNvSpPr txBox="1"/>
          <p:nvPr/>
        </p:nvSpPr>
        <p:spPr>
          <a:xfrm>
            <a:off x="7816465" y="4299195"/>
            <a:ext cx="554355" cy="336550"/>
          </a:xfrm>
          <a:prstGeom prst="rect">
            <a:avLst/>
          </a:prstGeom>
        </p:spPr>
        <p:txBody>
          <a:bodyPr vert="horz" wrap="square" lIns="0" tIns="17145" rIns="0" bIns="0" rtlCol="0">
            <a:spAutoFit/>
          </a:bodyPr>
          <a:lstStyle/>
          <a:p>
            <a:pPr marL="12700">
              <a:lnSpc>
                <a:spcPct val="100000"/>
              </a:lnSpc>
              <a:spcBef>
                <a:spcPts val="135"/>
              </a:spcBef>
            </a:pPr>
            <a:r>
              <a:rPr sz="2000" b="1" spc="-25" dirty="0">
                <a:solidFill>
                  <a:srgbClr val="3C7B5E"/>
                </a:solidFill>
                <a:latin typeface="Arial"/>
                <a:cs typeface="Arial"/>
              </a:rPr>
              <a:t>31%</a:t>
            </a:r>
            <a:endParaRPr sz="2000">
              <a:latin typeface="Arial"/>
              <a:cs typeface="Arial"/>
            </a:endParaRPr>
          </a:p>
        </p:txBody>
      </p:sp>
      <p:sp>
        <p:nvSpPr>
          <p:cNvPr id="36" name="object 36"/>
          <p:cNvSpPr txBox="1"/>
          <p:nvPr/>
        </p:nvSpPr>
        <p:spPr>
          <a:xfrm>
            <a:off x="5607395" y="6573199"/>
            <a:ext cx="406400" cy="336550"/>
          </a:xfrm>
          <a:prstGeom prst="rect">
            <a:avLst/>
          </a:prstGeom>
        </p:spPr>
        <p:txBody>
          <a:bodyPr vert="horz" wrap="square" lIns="0" tIns="17145" rIns="0" bIns="0" rtlCol="0">
            <a:spAutoFit/>
          </a:bodyPr>
          <a:lstStyle/>
          <a:p>
            <a:pPr marL="12700">
              <a:lnSpc>
                <a:spcPct val="100000"/>
              </a:lnSpc>
              <a:spcBef>
                <a:spcPts val="135"/>
              </a:spcBef>
            </a:pPr>
            <a:r>
              <a:rPr sz="2000" b="1" spc="-25" dirty="0">
                <a:solidFill>
                  <a:srgbClr val="3C7B5E"/>
                </a:solidFill>
                <a:latin typeface="Arial"/>
                <a:cs typeface="Arial"/>
              </a:rPr>
              <a:t>4%</a:t>
            </a:r>
            <a:endParaRPr sz="2000">
              <a:latin typeface="Arial"/>
              <a:cs typeface="Arial"/>
            </a:endParaRPr>
          </a:p>
        </p:txBody>
      </p:sp>
      <p:sp>
        <p:nvSpPr>
          <p:cNvPr id="37" name="object 37"/>
          <p:cNvSpPr txBox="1"/>
          <p:nvPr/>
        </p:nvSpPr>
        <p:spPr>
          <a:xfrm>
            <a:off x="3314280" y="6154001"/>
            <a:ext cx="406400" cy="336550"/>
          </a:xfrm>
          <a:prstGeom prst="rect">
            <a:avLst/>
          </a:prstGeom>
        </p:spPr>
        <p:txBody>
          <a:bodyPr vert="horz" wrap="square" lIns="0" tIns="17145" rIns="0" bIns="0" rtlCol="0">
            <a:spAutoFit/>
          </a:bodyPr>
          <a:lstStyle/>
          <a:p>
            <a:pPr marL="12700">
              <a:lnSpc>
                <a:spcPct val="100000"/>
              </a:lnSpc>
              <a:spcBef>
                <a:spcPts val="135"/>
              </a:spcBef>
            </a:pPr>
            <a:r>
              <a:rPr sz="2000" b="1" spc="-25" dirty="0">
                <a:solidFill>
                  <a:srgbClr val="3C7B5E"/>
                </a:solidFill>
                <a:latin typeface="Arial"/>
                <a:cs typeface="Arial"/>
              </a:rPr>
              <a:t>9%</a:t>
            </a:r>
            <a:endParaRPr sz="2000">
              <a:latin typeface="Arial"/>
              <a:cs typeface="Arial"/>
            </a:endParaRPr>
          </a:p>
        </p:txBody>
      </p:sp>
      <p:sp>
        <p:nvSpPr>
          <p:cNvPr id="38" name="object 38"/>
          <p:cNvSpPr txBox="1"/>
          <p:nvPr/>
        </p:nvSpPr>
        <p:spPr>
          <a:xfrm>
            <a:off x="1032242" y="6743708"/>
            <a:ext cx="406400" cy="336550"/>
          </a:xfrm>
          <a:prstGeom prst="rect">
            <a:avLst/>
          </a:prstGeom>
        </p:spPr>
        <p:txBody>
          <a:bodyPr vert="horz" wrap="square" lIns="0" tIns="17145" rIns="0" bIns="0" rtlCol="0">
            <a:spAutoFit/>
          </a:bodyPr>
          <a:lstStyle/>
          <a:p>
            <a:pPr marL="12700">
              <a:lnSpc>
                <a:spcPct val="100000"/>
              </a:lnSpc>
              <a:spcBef>
                <a:spcPts val="135"/>
              </a:spcBef>
            </a:pPr>
            <a:r>
              <a:rPr sz="2000" b="1" spc="-25" dirty="0">
                <a:solidFill>
                  <a:srgbClr val="3C7B5E"/>
                </a:solidFill>
                <a:latin typeface="Arial"/>
                <a:cs typeface="Arial"/>
              </a:rPr>
              <a:t>2%</a:t>
            </a:r>
            <a:endParaRPr sz="2000">
              <a:latin typeface="Arial"/>
              <a:cs typeface="Arial"/>
            </a:endParaRPr>
          </a:p>
        </p:txBody>
      </p:sp>
      <p:sp>
        <p:nvSpPr>
          <p:cNvPr id="39" name="object 39"/>
          <p:cNvSpPr txBox="1"/>
          <p:nvPr/>
        </p:nvSpPr>
        <p:spPr>
          <a:xfrm>
            <a:off x="1830803" y="6892578"/>
            <a:ext cx="554355" cy="336550"/>
          </a:xfrm>
          <a:prstGeom prst="rect">
            <a:avLst/>
          </a:prstGeom>
        </p:spPr>
        <p:txBody>
          <a:bodyPr vert="horz" wrap="square" lIns="0" tIns="17145" rIns="0" bIns="0" rtlCol="0">
            <a:spAutoFit/>
          </a:bodyPr>
          <a:lstStyle/>
          <a:p>
            <a:pPr marL="12700">
              <a:lnSpc>
                <a:spcPct val="100000"/>
              </a:lnSpc>
              <a:spcBef>
                <a:spcPts val="135"/>
              </a:spcBef>
            </a:pPr>
            <a:r>
              <a:rPr sz="2000" b="1" spc="-25" dirty="0">
                <a:solidFill>
                  <a:srgbClr val="A6A6A6"/>
                </a:solidFill>
                <a:latin typeface="Arial"/>
                <a:cs typeface="Arial"/>
              </a:rPr>
              <a:t>&lt;1%</a:t>
            </a:r>
            <a:endParaRPr sz="2000">
              <a:latin typeface="Arial"/>
              <a:cs typeface="Arial"/>
            </a:endParaRPr>
          </a:p>
        </p:txBody>
      </p:sp>
      <p:sp>
        <p:nvSpPr>
          <p:cNvPr id="40" name="object 40"/>
          <p:cNvSpPr/>
          <p:nvPr/>
        </p:nvSpPr>
        <p:spPr>
          <a:xfrm>
            <a:off x="618861" y="7237320"/>
            <a:ext cx="17249775" cy="34925"/>
          </a:xfrm>
          <a:custGeom>
            <a:avLst/>
            <a:gdLst/>
            <a:ahLst/>
            <a:cxnLst/>
            <a:rect l="l" t="t" r="r" b="b"/>
            <a:pathLst>
              <a:path w="17249775" h="34925">
                <a:moveTo>
                  <a:pt x="0" y="0"/>
                </a:moveTo>
                <a:lnTo>
                  <a:pt x="17249273" y="0"/>
                </a:lnTo>
                <a:lnTo>
                  <a:pt x="17249273" y="34925"/>
                </a:lnTo>
                <a:lnTo>
                  <a:pt x="146238" y="34925"/>
                </a:lnTo>
                <a:lnTo>
                  <a:pt x="0" y="34925"/>
                </a:lnTo>
                <a:lnTo>
                  <a:pt x="0" y="0"/>
                </a:lnTo>
                <a:close/>
              </a:path>
            </a:pathLst>
          </a:custGeom>
          <a:solidFill>
            <a:srgbClr val="3C7B5E"/>
          </a:solidFill>
        </p:spPr>
        <p:txBody>
          <a:bodyPr wrap="square" lIns="0" tIns="0" rIns="0" bIns="0" rtlCol="0"/>
          <a:lstStyle/>
          <a:p>
            <a:endParaRPr/>
          </a:p>
        </p:txBody>
      </p:sp>
      <p:sp>
        <p:nvSpPr>
          <p:cNvPr id="41" name="object 41"/>
          <p:cNvSpPr txBox="1"/>
          <p:nvPr/>
        </p:nvSpPr>
        <p:spPr>
          <a:xfrm>
            <a:off x="6480870" y="6656230"/>
            <a:ext cx="406400" cy="336550"/>
          </a:xfrm>
          <a:prstGeom prst="rect">
            <a:avLst/>
          </a:prstGeom>
        </p:spPr>
        <p:txBody>
          <a:bodyPr vert="horz" wrap="square" lIns="0" tIns="17145" rIns="0" bIns="0" rtlCol="0">
            <a:spAutoFit/>
          </a:bodyPr>
          <a:lstStyle/>
          <a:p>
            <a:pPr marL="12700">
              <a:lnSpc>
                <a:spcPct val="100000"/>
              </a:lnSpc>
              <a:spcBef>
                <a:spcPts val="135"/>
              </a:spcBef>
            </a:pPr>
            <a:r>
              <a:rPr sz="2000" b="1" spc="-25" dirty="0">
                <a:solidFill>
                  <a:srgbClr val="A6A5A5"/>
                </a:solidFill>
                <a:latin typeface="Arial"/>
                <a:cs typeface="Arial"/>
              </a:rPr>
              <a:t>3%</a:t>
            </a:r>
            <a:endParaRPr sz="2000">
              <a:latin typeface="Arial"/>
              <a:cs typeface="Arial"/>
            </a:endParaRPr>
          </a:p>
        </p:txBody>
      </p:sp>
      <p:sp>
        <p:nvSpPr>
          <p:cNvPr id="42" name="object 42"/>
          <p:cNvSpPr txBox="1"/>
          <p:nvPr/>
        </p:nvSpPr>
        <p:spPr>
          <a:xfrm>
            <a:off x="8695128" y="6070053"/>
            <a:ext cx="554355" cy="336550"/>
          </a:xfrm>
          <a:prstGeom prst="rect">
            <a:avLst/>
          </a:prstGeom>
        </p:spPr>
        <p:txBody>
          <a:bodyPr vert="horz" wrap="square" lIns="0" tIns="17145" rIns="0" bIns="0" rtlCol="0">
            <a:spAutoFit/>
          </a:bodyPr>
          <a:lstStyle/>
          <a:p>
            <a:pPr marL="12700">
              <a:lnSpc>
                <a:spcPct val="100000"/>
              </a:lnSpc>
              <a:spcBef>
                <a:spcPts val="135"/>
              </a:spcBef>
            </a:pPr>
            <a:r>
              <a:rPr sz="2000" b="1" spc="-25" dirty="0">
                <a:solidFill>
                  <a:srgbClr val="A6A5A5"/>
                </a:solidFill>
                <a:latin typeface="Arial"/>
                <a:cs typeface="Arial"/>
              </a:rPr>
              <a:t>10%</a:t>
            </a:r>
            <a:endParaRPr sz="2000">
              <a:latin typeface="Arial"/>
              <a:cs typeface="Arial"/>
            </a:endParaRPr>
          </a:p>
        </p:txBody>
      </p:sp>
      <p:sp>
        <p:nvSpPr>
          <p:cNvPr id="43" name="object 43"/>
          <p:cNvSpPr txBox="1"/>
          <p:nvPr/>
        </p:nvSpPr>
        <p:spPr>
          <a:xfrm>
            <a:off x="10974820" y="5066314"/>
            <a:ext cx="554355" cy="336550"/>
          </a:xfrm>
          <a:prstGeom prst="rect">
            <a:avLst/>
          </a:prstGeom>
        </p:spPr>
        <p:txBody>
          <a:bodyPr vert="horz" wrap="square" lIns="0" tIns="17145" rIns="0" bIns="0" rtlCol="0">
            <a:spAutoFit/>
          </a:bodyPr>
          <a:lstStyle/>
          <a:p>
            <a:pPr marL="12700">
              <a:lnSpc>
                <a:spcPct val="100000"/>
              </a:lnSpc>
              <a:spcBef>
                <a:spcPts val="135"/>
              </a:spcBef>
            </a:pPr>
            <a:r>
              <a:rPr sz="2000" b="1" spc="-25" dirty="0">
                <a:solidFill>
                  <a:srgbClr val="A6A5A5"/>
                </a:solidFill>
                <a:latin typeface="Arial"/>
                <a:cs typeface="Arial"/>
              </a:rPr>
              <a:t>22%</a:t>
            </a:r>
            <a:endParaRPr sz="2000">
              <a:latin typeface="Arial"/>
              <a:cs typeface="Arial"/>
            </a:endParaRPr>
          </a:p>
        </p:txBody>
      </p:sp>
      <p:sp>
        <p:nvSpPr>
          <p:cNvPr id="44" name="object 44"/>
          <p:cNvSpPr txBox="1"/>
          <p:nvPr/>
        </p:nvSpPr>
        <p:spPr>
          <a:xfrm>
            <a:off x="13278105" y="4973984"/>
            <a:ext cx="554355" cy="336550"/>
          </a:xfrm>
          <a:prstGeom prst="rect">
            <a:avLst/>
          </a:prstGeom>
        </p:spPr>
        <p:txBody>
          <a:bodyPr vert="horz" wrap="square" lIns="0" tIns="17145" rIns="0" bIns="0" rtlCol="0">
            <a:spAutoFit/>
          </a:bodyPr>
          <a:lstStyle/>
          <a:p>
            <a:pPr marL="12700">
              <a:lnSpc>
                <a:spcPct val="100000"/>
              </a:lnSpc>
              <a:spcBef>
                <a:spcPts val="135"/>
              </a:spcBef>
            </a:pPr>
            <a:r>
              <a:rPr sz="2000" b="1" spc="-25" dirty="0">
                <a:solidFill>
                  <a:srgbClr val="A6A5A5"/>
                </a:solidFill>
                <a:latin typeface="Arial"/>
                <a:cs typeface="Arial"/>
              </a:rPr>
              <a:t>23%</a:t>
            </a:r>
            <a:endParaRPr sz="2000">
              <a:latin typeface="Arial"/>
              <a:cs typeface="Arial"/>
            </a:endParaRPr>
          </a:p>
        </p:txBody>
      </p:sp>
      <p:grpSp>
        <p:nvGrpSpPr>
          <p:cNvPr id="45" name="object 45"/>
          <p:cNvGrpSpPr/>
          <p:nvPr/>
        </p:nvGrpSpPr>
        <p:grpSpPr>
          <a:xfrm>
            <a:off x="1029966" y="2483164"/>
            <a:ext cx="6864350" cy="395605"/>
            <a:chOff x="1029966" y="2483164"/>
            <a:chExt cx="6864350" cy="395605"/>
          </a:xfrm>
        </p:grpSpPr>
        <p:sp>
          <p:nvSpPr>
            <p:cNvPr id="46" name="object 46"/>
            <p:cNvSpPr/>
            <p:nvPr/>
          </p:nvSpPr>
          <p:spPr>
            <a:xfrm>
              <a:off x="1029966" y="2483164"/>
              <a:ext cx="6864350" cy="395605"/>
            </a:xfrm>
            <a:custGeom>
              <a:avLst/>
              <a:gdLst/>
              <a:ahLst/>
              <a:cxnLst/>
              <a:rect l="l" t="t" r="r" b="b"/>
              <a:pathLst>
                <a:path w="6864350" h="395605">
                  <a:moveTo>
                    <a:pt x="6799700" y="395453"/>
                  </a:moveTo>
                  <a:lnTo>
                    <a:pt x="64274" y="395453"/>
                  </a:lnTo>
                  <a:lnTo>
                    <a:pt x="39290" y="390429"/>
                  </a:lnTo>
                  <a:lnTo>
                    <a:pt x="18855" y="376741"/>
                  </a:lnTo>
                  <a:lnTo>
                    <a:pt x="5062" y="356463"/>
                  </a:lnTo>
                  <a:lnTo>
                    <a:pt x="0" y="331670"/>
                  </a:lnTo>
                  <a:lnTo>
                    <a:pt x="0" y="63783"/>
                  </a:lnTo>
                  <a:lnTo>
                    <a:pt x="5062" y="38989"/>
                  </a:lnTo>
                  <a:lnTo>
                    <a:pt x="18855" y="18711"/>
                  </a:lnTo>
                  <a:lnTo>
                    <a:pt x="39290" y="5023"/>
                  </a:lnTo>
                  <a:lnTo>
                    <a:pt x="64274" y="0"/>
                  </a:lnTo>
                  <a:lnTo>
                    <a:pt x="6799700" y="0"/>
                  </a:lnTo>
                  <a:lnTo>
                    <a:pt x="6824684" y="5023"/>
                  </a:lnTo>
                  <a:lnTo>
                    <a:pt x="6845118" y="18711"/>
                  </a:lnTo>
                  <a:lnTo>
                    <a:pt x="6853198" y="30589"/>
                  </a:lnTo>
                  <a:lnTo>
                    <a:pt x="64274" y="30589"/>
                  </a:lnTo>
                  <a:lnTo>
                    <a:pt x="51300" y="33213"/>
                  </a:lnTo>
                  <a:lnTo>
                    <a:pt x="40663" y="40352"/>
                  </a:lnTo>
                  <a:lnTo>
                    <a:pt x="33469" y="50908"/>
                  </a:lnTo>
                  <a:lnTo>
                    <a:pt x="30825" y="63783"/>
                  </a:lnTo>
                  <a:lnTo>
                    <a:pt x="30825" y="331670"/>
                  </a:lnTo>
                  <a:lnTo>
                    <a:pt x="33469" y="344544"/>
                  </a:lnTo>
                  <a:lnTo>
                    <a:pt x="40663" y="355100"/>
                  </a:lnTo>
                  <a:lnTo>
                    <a:pt x="51300" y="362239"/>
                  </a:lnTo>
                  <a:lnTo>
                    <a:pt x="64274" y="364863"/>
                  </a:lnTo>
                  <a:lnTo>
                    <a:pt x="6853198" y="364863"/>
                  </a:lnTo>
                  <a:lnTo>
                    <a:pt x="6845118" y="376741"/>
                  </a:lnTo>
                  <a:lnTo>
                    <a:pt x="6824684" y="390429"/>
                  </a:lnTo>
                  <a:lnTo>
                    <a:pt x="6799700" y="395453"/>
                  </a:lnTo>
                  <a:close/>
                </a:path>
                <a:path w="6864350" h="395605">
                  <a:moveTo>
                    <a:pt x="6853198" y="364863"/>
                  </a:moveTo>
                  <a:lnTo>
                    <a:pt x="6799700" y="364863"/>
                  </a:lnTo>
                  <a:lnTo>
                    <a:pt x="6812674" y="362239"/>
                  </a:lnTo>
                  <a:lnTo>
                    <a:pt x="6823311" y="355100"/>
                  </a:lnTo>
                  <a:lnTo>
                    <a:pt x="6830505" y="344544"/>
                  </a:lnTo>
                  <a:lnTo>
                    <a:pt x="6833149" y="331670"/>
                  </a:lnTo>
                  <a:lnTo>
                    <a:pt x="6833149" y="63783"/>
                  </a:lnTo>
                  <a:lnTo>
                    <a:pt x="6830505" y="50908"/>
                  </a:lnTo>
                  <a:lnTo>
                    <a:pt x="6823311" y="40352"/>
                  </a:lnTo>
                  <a:lnTo>
                    <a:pt x="6812674" y="33213"/>
                  </a:lnTo>
                  <a:lnTo>
                    <a:pt x="6799700" y="30589"/>
                  </a:lnTo>
                  <a:lnTo>
                    <a:pt x="6853198" y="30589"/>
                  </a:lnTo>
                  <a:lnTo>
                    <a:pt x="6858912" y="38989"/>
                  </a:lnTo>
                  <a:lnTo>
                    <a:pt x="6863974" y="63783"/>
                  </a:lnTo>
                  <a:lnTo>
                    <a:pt x="6863974" y="331670"/>
                  </a:lnTo>
                  <a:lnTo>
                    <a:pt x="6858912" y="356463"/>
                  </a:lnTo>
                  <a:lnTo>
                    <a:pt x="6853198" y="364863"/>
                  </a:lnTo>
                  <a:close/>
                </a:path>
              </a:pathLst>
            </a:custGeom>
            <a:solidFill>
              <a:srgbClr val="3C7B5E"/>
            </a:solidFill>
          </p:spPr>
          <p:txBody>
            <a:bodyPr wrap="square" lIns="0" tIns="0" rIns="0" bIns="0" rtlCol="0"/>
            <a:lstStyle/>
            <a:p>
              <a:endParaRPr/>
            </a:p>
          </p:txBody>
        </p:sp>
        <p:sp>
          <p:nvSpPr>
            <p:cNvPr id="47" name="object 47"/>
            <p:cNvSpPr/>
            <p:nvPr/>
          </p:nvSpPr>
          <p:spPr>
            <a:xfrm>
              <a:off x="5329645" y="2602128"/>
              <a:ext cx="467359" cy="180340"/>
            </a:xfrm>
            <a:custGeom>
              <a:avLst/>
              <a:gdLst/>
              <a:ahLst/>
              <a:cxnLst/>
              <a:rect l="l" t="t" r="r" b="b"/>
              <a:pathLst>
                <a:path w="467360" h="180339">
                  <a:moveTo>
                    <a:pt x="460086" y="179751"/>
                  </a:moveTo>
                  <a:lnTo>
                    <a:pt x="451557" y="179751"/>
                  </a:lnTo>
                  <a:lnTo>
                    <a:pt x="6949" y="179751"/>
                  </a:lnTo>
                  <a:lnTo>
                    <a:pt x="0" y="172784"/>
                  </a:lnTo>
                  <a:lnTo>
                    <a:pt x="0" y="6966"/>
                  </a:lnTo>
                  <a:lnTo>
                    <a:pt x="6949" y="0"/>
                  </a:lnTo>
                  <a:lnTo>
                    <a:pt x="460086" y="0"/>
                  </a:lnTo>
                  <a:lnTo>
                    <a:pt x="467036" y="6966"/>
                  </a:lnTo>
                  <a:lnTo>
                    <a:pt x="467036" y="172784"/>
                  </a:lnTo>
                  <a:lnTo>
                    <a:pt x="460086" y="179751"/>
                  </a:lnTo>
                  <a:close/>
                </a:path>
              </a:pathLst>
            </a:custGeom>
            <a:solidFill>
              <a:srgbClr val="B1BAC7"/>
            </a:solidFill>
          </p:spPr>
          <p:txBody>
            <a:bodyPr wrap="square" lIns="0" tIns="0" rIns="0" bIns="0" rtlCol="0"/>
            <a:lstStyle/>
            <a:p>
              <a:endParaRPr/>
            </a:p>
          </p:txBody>
        </p:sp>
        <p:sp>
          <p:nvSpPr>
            <p:cNvPr id="48" name="object 48"/>
            <p:cNvSpPr/>
            <p:nvPr/>
          </p:nvSpPr>
          <p:spPr>
            <a:xfrm>
              <a:off x="1157274" y="2558198"/>
              <a:ext cx="1499235" cy="269875"/>
            </a:xfrm>
            <a:custGeom>
              <a:avLst/>
              <a:gdLst/>
              <a:ahLst/>
              <a:cxnLst/>
              <a:rect l="l" t="t" r="r" b="b"/>
              <a:pathLst>
                <a:path w="1499235" h="269875">
                  <a:moveTo>
                    <a:pt x="772414" y="39560"/>
                  </a:moveTo>
                  <a:lnTo>
                    <a:pt x="769315" y="24180"/>
                  </a:lnTo>
                  <a:lnTo>
                    <a:pt x="760857" y="11607"/>
                  </a:lnTo>
                  <a:lnTo>
                    <a:pt x="748334" y="3124"/>
                  </a:lnTo>
                  <a:lnTo>
                    <a:pt x="733031" y="0"/>
                  </a:lnTo>
                  <a:lnTo>
                    <a:pt x="39382" y="0"/>
                  </a:lnTo>
                  <a:lnTo>
                    <a:pt x="24066" y="3124"/>
                  </a:lnTo>
                  <a:lnTo>
                    <a:pt x="11544" y="11607"/>
                  </a:lnTo>
                  <a:lnTo>
                    <a:pt x="3098" y="24180"/>
                  </a:lnTo>
                  <a:lnTo>
                    <a:pt x="0" y="39560"/>
                  </a:lnTo>
                  <a:lnTo>
                    <a:pt x="0" y="230073"/>
                  </a:lnTo>
                  <a:lnTo>
                    <a:pt x="3098" y="245452"/>
                  </a:lnTo>
                  <a:lnTo>
                    <a:pt x="11544" y="258025"/>
                  </a:lnTo>
                  <a:lnTo>
                    <a:pt x="24066" y="266509"/>
                  </a:lnTo>
                  <a:lnTo>
                    <a:pt x="39382" y="269633"/>
                  </a:lnTo>
                  <a:lnTo>
                    <a:pt x="733031" y="269633"/>
                  </a:lnTo>
                  <a:lnTo>
                    <a:pt x="748334" y="266509"/>
                  </a:lnTo>
                  <a:lnTo>
                    <a:pt x="760857" y="258025"/>
                  </a:lnTo>
                  <a:lnTo>
                    <a:pt x="769315" y="245452"/>
                  </a:lnTo>
                  <a:lnTo>
                    <a:pt x="772414" y="230073"/>
                  </a:lnTo>
                  <a:lnTo>
                    <a:pt x="772414" y="39560"/>
                  </a:lnTo>
                  <a:close/>
                </a:path>
                <a:path w="1499235" h="269875">
                  <a:moveTo>
                    <a:pt x="1498701" y="50901"/>
                  </a:moveTo>
                  <a:lnTo>
                    <a:pt x="1491742" y="43942"/>
                  </a:lnTo>
                  <a:lnTo>
                    <a:pt x="1038606" y="43942"/>
                  </a:lnTo>
                  <a:lnTo>
                    <a:pt x="1031659" y="50901"/>
                  </a:lnTo>
                  <a:lnTo>
                    <a:pt x="1031659" y="216725"/>
                  </a:lnTo>
                  <a:lnTo>
                    <a:pt x="1038606" y="223685"/>
                  </a:lnTo>
                  <a:lnTo>
                    <a:pt x="1483220" y="223685"/>
                  </a:lnTo>
                  <a:lnTo>
                    <a:pt x="1491742" y="223685"/>
                  </a:lnTo>
                  <a:lnTo>
                    <a:pt x="1498701" y="216725"/>
                  </a:lnTo>
                  <a:lnTo>
                    <a:pt x="1498701" y="50901"/>
                  </a:lnTo>
                  <a:close/>
                </a:path>
              </a:pathLst>
            </a:custGeom>
            <a:solidFill>
              <a:srgbClr val="3C7B5E"/>
            </a:solidFill>
          </p:spPr>
          <p:txBody>
            <a:bodyPr wrap="square" lIns="0" tIns="0" rIns="0" bIns="0" rtlCol="0"/>
            <a:lstStyle/>
            <a:p>
              <a:endParaRPr/>
            </a:p>
          </p:txBody>
        </p:sp>
      </p:grpSp>
      <p:sp>
        <p:nvSpPr>
          <p:cNvPr id="49" name="object 49"/>
          <p:cNvSpPr txBox="1"/>
          <p:nvPr/>
        </p:nvSpPr>
        <p:spPr>
          <a:xfrm>
            <a:off x="635960" y="1663229"/>
            <a:ext cx="7014845" cy="1967864"/>
          </a:xfrm>
          <a:prstGeom prst="rect">
            <a:avLst/>
          </a:prstGeom>
        </p:spPr>
        <p:txBody>
          <a:bodyPr vert="horz" wrap="square" lIns="0" tIns="12700" rIns="0" bIns="0" rtlCol="0">
            <a:spAutoFit/>
          </a:bodyPr>
          <a:lstStyle/>
          <a:p>
            <a:pPr marL="12700">
              <a:lnSpc>
                <a:spcPts val="3170"/>
              </a:lnSpc>
              <a:spcBef>
                <a:spcPts val="100"/>
              </a:spcBef>
            </a:pPr>
            <a:r>
              <a:rPr sz="2800" b="0" spc="-60" dirty="0">
                <a:latin typeface="Bookman Old Style"/>
                <a:cs typeface="Bookman Old Style"/>
              </a:rPr>
              <a:t>RACE/ETHNICITY</a:t>
            </a:r>
            <a:endParaRPr sz="2800">
              <a:latin typeface="Bookman Old Style"/>
              <a:cs typeface="Bookman Old Style"/>
            </a:endParaRPr>
          </a:p>
          <a:p>
            <a:pPr marL="127000">
              <a:lnSpc>
                <a:spcPts val="1850"/>
              </a:lnSpc>
            </a:pPr>
            <a:r>
              <a:rPr sz="1700" b="0" spc="-95" dirty="0">
                <a:latin typeface="Bookman Old Style"/>
                <a:cs typeface="Bookman Old Style"/>
              </a:rPr>
              <a:t>Race/Ethnicity</a:t>
            </a:r>
            <a:r>
              <a:rPr sz="1700" b="0" spc="-80" dirty="0">
                <a:latin typeface="Bookman Old Style"/>
                <a:cs typeface="Bookman Old Style"/>
              </a:rPr>
              <a:t> </a:t>
            </a:r>
            <a:r>
              <a:rPr sz="1700" b="0" spc="-20" dirty="0">
                <a:latin typeface="Bookman Old Style"/>
                <a:cs typeface="Bookman Old Style"/>
              </a:rPr>
              <a:t>Alone</a:t>
            </a:r>
            <a:r>
              <a:rPr sz="1700" b="0" spc="-80" dirty="0">
                <a:latin typeface="Bookman Old Style"/>
                <a:cs typeface="Bookman Old Style"/>
              </a:rPr>
              <a:t> </a:t>
            </a:r>
            <a:r>
              <a:rPr sz="1700" b="0" spc="-90" dirty="0">
                <a:latin typeface="Bookman Old Style"/>
                <a:cs typeface="Bookman Old Style"/>
              </a:rPr>
              <a:t>(mutually</a:t>
            </a:r>
            <a:r>
              <a:rPr sz="1700" b="0" spc="-80" dirty="0">
                <a:latin typeface="Bookman Old Style"/>
                <a:cs typeface="Bookman Old Style"/>
              </a:rPr>
              <a:t> </a:t>
            </a:r>
            <a:r>
              <a:rPr sz="1700" b="0" spc="-65" dirty="0">
                <a:latin typeface="Bookman Old Style"/>
                <a:cs typeface="Bookman Old Style"/>
              </a:rPr>
              <a:t>exclusive</a:t>
            </a:r>
            <a:r>
              <a:rPr sz="1700" b="0" spc="-80" dirty="0">
                <a:latin typeface="Bookman Old Style"/>
                <a:cs typeface="Bookman Old Style"/>
              </a:rPr>
              <a:t> </a:t>
            </a:r>
            <a:r>
              <a:rPr sz="1700" b="0" spc="-10" dirty="0">
                <a:latin typeface="Bookman Old Style"/>
                <a:cs typeface="Bookman Old Style"/>
              </a:rPr>
              <a:t>categories)</a:t>
            </a:r>
            <a:endParaRPr sz="1700">
              <a:latin typeface="Bookman Old Style"/>
              <a:cs typeface="Bookman Old Style"/>
            </a:endParaRPr>
          </a:p>
          <a:p>
            <a:pPr>
              <a:lnSpc>
                <a:spcPct val="100000"/>
              </a:lnSpc>
              <a:spcBef>
                <a:spcPts val="45"/>
              </a:spcBef>
            </a:pPr>
            <a:endParaRPr sz="1700">
              <a:latin typeface="Bookman Old Style"/>
              <a:cs typeface="Bookman Old Style"/>
            </a:endParaRPr>
          </a:p>
          <a:p>
            <a:pPr marL="530225" algn="ctr">
              <a:lnSpc>
                <a:spcPct val="100000"/>
              </a:lnSpc>
              <a:tabLst>
                <a:tab pos="2038350" algn="l"/>
                <a:tab pos="5147310" algn="l"/>
              </a:tabLst>
            </a:pPr>
            <a:r>
              <a:rPr sz="1500" b="1" spc="-10" dirty="0">
                <a:solidFill>
                  <a:srgbClr val="FFFFFF"/>
                </a:solidFill>
                <a:latin typeface="Arial"/>
                <a:cs typeface="Arial"/>
              </a:rPr>
              <a:t>Legend</a:t>
            </a:r>
            <a:r>
              <a:rPr sz="1500" b="1" dirty="0">
                <a:solidFill>
                  <a:srgbClr val="FFFFFF"/>
                </a:solidFill>
                <a:latin typeface="Arial"/>
                <a:cs typeface="Arial"/>
              </a:rPr>
              <a:t>	</a:t>
            </a:r>
            <a:r>
              <a:rPr sz="2250" spc="135" baseline="1851" dirty="0">
                <a:latin typeface="Tahoma"/>
                <a:cs typeface="Tahoma"/>
              </a:rPr>
              <a:t>SGM</a:t>
            </a:r>
            <a:r>
              <a:rPr sz="2250" spc="-104" baseline="1851" dirty="0">
                <a:latin typeface="Tahoma"/>
                <a:cs typeface="Tahoma"/>
              </a:rPr>
              <a:t> </a:t>
            </a:r>
            <a:r>
              <a:rPr sz="2250" spc="-60" baseline="1851" dirty="0">
                <a:latin typeface="Tahoma"/>
                <a:cs typeface="Tahoma"/>
              </a:rPr>
              <a:t>PIT</a:t>
            </a:r>
            <a:r>
              <a:rPr sz="2250" spc="-104" baseline="1851" dirty="0">
                <a:latin typeface="Tahoma"/>
                <a:cs typeface="Tahoma"/>
              </a:rPr>
              <a:t> </a:t>
            </a:r>
            <a:r>
              <a:rPr sz="2250" spc="89" baseline="1851" dirty="0">
                <a:latin typeface="Tahoma"/>
                <a:cs typeface="Tahoma"/>
              </a:rPr>
              <a:t>Count</a:t>
            </a:r>
            <a:r>
              <a:rPr sz="2250" spc="-104" baseline="1851" dirty="0">
                <a:latin typeface="Tahoma"/>
                <a:cs typeface="Tahoma"/>
              </a:rPr>
              <a:t> </a:t>
            </a:r>
            <a:r>
              <a:rPr sz="2250" spc="82" baseline="1851" dirty="0">
                <a:latin typeface="Tahoma"/>
                <a:cs typeface="Tahoma"/>
              </a:rPr>
              <a:t>Population</a:t>
            </a:r>
            <a:r>
              <a:rPr sz="2250" baseline="1851" dirty="0">
                <a:latin typeface="Tahoma"/>
                <a:cs typeface="Tahoma"/>
              </a:rPr>
              <a:t>	</a:t>
            </a:r>
            <a:r>
              <a:rPr sz="2250" spc="97" baseline="1851" dirty="0">
                <a:latin typeface="Tahoma"/>
                <a:cs typeface="Tahoma"/>
              </a:rPr>
              <a:t>Population</a:t>
            </a:r>
            <a:r>
              <a:rPr sz="2250" spc="-112" baseline="1851" dirty="0">
                <a:latin typeface="Tahoma"/>
                <a:cs typeface="Tahoma"/>
              </a:rPr>
              <a:t> </a:t>
            </a:r>
            <a:r>
              <a:rPr sz="2250" spc="89" baseline="1851" dirty="0">
                <a:latin typeface="Tahoma"/>
                <a:cs typeface="Tahoma"/>
              </a:rPr>
              <a:t>of</a:t>
            </a:r>
            <a:r>
              <a:rPr sz="2250" spc="-112" baseline="1851" dirty="0">
                <a:latin typeface="Tahoma"/>
                <a:cs typeface="Tahoma"/>
              </a:rPr>
              <a:t> </a:t>
            </a:r>
            <a:r>
              <a:rPr sz="2250" spc="-15" baseline="1851" dirty="0">
                <a:latin typeface="Tahoma"/>
                <a:cs typeface="Tahoma"/>
              </a:rPr>
              <a:t>O‘ahu⁶</a:t>
            </a:r>
            <a:endParaRPr sz="2250" baseline="1851">
              <a:latin typeface="Tahoma"/>
              <a:cs typeface="Tahoma"/>
            </a:endParaRPr>
          </a:p>
          <a:p>
            <a:pPr>
              <a:lnSpc>
                <a:spcPct val="100000"/>
              </a:lnSpc>
            </a:pPr>
            <a:endParaRPr sz="2100">
              <a:latin typeface="Tahoma"/>
              <a:cs typeface="Tahoma"/>
            </a:endParaRPr>
          </a:p>
          <a:p>
            <a:pPr marL="499109" algn="ctr">
              <a:lnSpc>
                <a:spcPct val="100000"/>
              </a:lnSpc>
              <a:spcBef>
                <a:spcPts val="1485"/>
              </a:spcBef>
            </a:pPr>
            <a:r>
              <a:rPr sz="2000" b="1" spc="-25" dirty="0">
                <a:solidFill>
                  <a:srgbClr val="A6A5A5"/>
                </a:solidFill>
                <a:latin typeface="Arial"/>
                <a:cs typeface="Arial"/>
              </a:rPr>
              <a:t>43%</a:t>
            </a:r>
            <a:endParaRPr sz="2000">
              <a:latin typeface="Arial"/>
              <a:cs typeface="Arial"/>
            </a:endParaRPr>
          </a:p>
        </p:txBody>
      </p:sp>
      <p:sp>
        <p:nvSpPr>
          <p:cNvPr id="50" name="object 50"/>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6282" y="455534"/>
            <a:ext cx="7616190" cy="673100"/>
          </a:xfrm>
          <a:prstGeom prst="rect">
            <a:avLst/>
          </a:prstGeom>
        </p:spPr>
        <p:txBody>
          <a:bodyPr vert="horz" wrap="square" lIns="0" tIns="12065" rIns="0" bIns="0" rtlCol="0">
            <a:spAutoFit/>
          </a:bodyPr>
          <a:lstStyle/>
          <a:p>
            <a:pPr marL="12700">
              <a:lnSpc>
                <a:spcPct val="100000"/>
              </a:lnSpc>
              <a:spcBef>
                <a:spcPts val="95"/>
              </a:spcBef>
              <a:tabLst>
                <a:tab pos="1869439" algn="l"/>
              </a:tabLst>
            </a:pPr>
            <a:r>
              <a:rPr spc="-195" dirty="0"/>
              <a:t>S</a:t>
            </a:r>
            <a:r>
              <a:rPr spc="-380" dirty="0"/>
              <a:t> </a:t>
            </a:r>
            <a:r>
              <a:rPr spc="-130" dirty="0"/>
              <a:t>G</a:t>
            </a:r>
            <a:r>
              <a:rPr spc="-380" dirty="0"/>
              <a:t> </a:t>
            </a:r>
            <a:r>
              <a:rPr spc="300" dirty="0"/>
              <a:t>M</a:t>
            </a:r>
            <a:r>
              <a:rPr spc="-385" dirty="0"/>
              <a:t> </a:t>
            </a:r>
            <a:r>
              <a:rPr spc="-50" dirty="0"/>
              <a:t>:</a:t>
            </a:r>
            <a:r>
              <a:rPr dirty="0"/>
              <a:t>	R</a:t>
            </a:r>
            <a:r>
              <a:rPr spc="-375" dirty="0"/>
              <a:t> </a:t>
            </a:r>
            <a:r>
              <a:rPr spc="180" dirty="0"/>
              <a:t>A</a:t>
            </a:r>
            <a:r>
              <a:rPr spc="-370" dirty="0"/>
              <a:t> </a:t>
            </a:r>
            <a:r>
              <a:rPr spc="-120" dirty="0"/>
              <a:t>C</a:t>
            </a:r>
            <a:r>
              <a:rPr spc="-375" dirty="0"/>
              <a:t> </a:t>
            </a:r>
            <a:r>
              <a:rPr dirty="0"/>
              <a:t>E</a:t>
            </a:r>
            <a:r>
              <a:rPr spc="-370" dirty="0"/>
              <a:t> </a:t>
            </a:r>
            <a:r>
              <a:rPr spc="565" dirty="0"/>
              <a:t>/</a:t>
            </a:r>
            <a:r>
              <a:rPr spc="-375" dirty="0"/>
              <a:t> </a:t>
            </a:r>
            <a:r>
              <a:rPr dirty="0"/>
              <a:t>E</a:t>
            </a:r>
            <a:r>
              <a:rPr spc="-370" dirty="0"/>
              <a:t> </a:t>
            </a:r>
            <a:r>
              <a:rPr dirty="0"/>
              <a:t>T</a:t>
            </a:r>
            <a:r>
              <a:rPr spc="-375" dirty="0"/>
              <a:t> </a:t>
            </a:r>
            <a:r>
              <a:rPr spc="365" dirty="0"/>
              <a:t>H</a:t>
            </a:r>
            <a:r>
              <a:rPr spc="-370" dirty="0"/>
              <a:t> </a:t>
            </a:r>
            <a:r>
              <a:rPr spc="275" dirty="0"/>
              <a:t>N</a:t>
            </a:r>
            <a:r>
              <a:rPr spc="-370" dirty="0"/>
              <a:t> </a:t>
            </a:r>
            <a:r>
              <a:rPr spc="-90" dirty="0"/>
              <a:t>I</a:t>
            </a:r>
            <a:r>
              <a:rPr spc="-375" dirty="0"/>
              <a:t> </a:t>
            </a:r>
            <a:r>
              <a:rPr spc="-120" dirty="0"/>
              <a:t>C</a:t>
            </a:r>
            <a:r>
              <a:rPr spc="-370" dirty="0"/>
              <a:t> </a:t>
            </a:r>
            <a:r>
              <a:rPr spc="-90" dirty="0"/>
              <a:t>I</a:t>
            </a:r>
            <a:r>
              <a:rPr spc="-375" dirty="0"/>
              <a:t> </a:t>
            </a:r>
            <a:r>
              <a:rPr dirty="0"/>
              <a:t>T</a:t>
            </a:r>
            <a:r>
              <a:rPr spc="-370" dirty="0"/>
              <a:t> </a:t>
            </a:r>
            <a:r>
              <a:rPr spc="-50" dirty="0"/>
              <a:t>Y</a:t>
            </a:r>
          </a:p>
        </p:txBody>
      </p:sp>
      <p:sp>
        <p:nvSpPr>
          <p:cNvPr id="3" name="object 3"/>
          <p:cNvSpPr/>
          <p:nvPr/>
        </p:nvSpPr>
        <p:spPr>
          <a:xfrm>
            <a:off x="0" y="258581"/>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7"/>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6"/>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sp>
        <p:nvSpPr>
          <p:cNvPr id="6" name="object 6"/>
          <p:cNvSpPr/>
          <p:nvPr/>
        </p:nvSpPr>
        <p:spPr>
          <a:xfrm>
            <a:off x="0" y="1654962"/>
            <a:ext cx="7197090" cy="1057275"/>
          </a:xfrm>
          <a:custGeom>
            <a:avLst/>
            <a:gdLst/>
            <a:ahLst/>
            <a:cxnLst/>
            <a:rect l="l" t="t" r="r" b="b"/>
            <a:pathLst>
              <a:path w="7197090" h="1057275">
                <a:moveTo>
                  <a:pt x="7096731" y="1057274"/>
                </a:moveTo>
                <a:lnTo>
                  <a:pt x="0" y="1057274"/>
                </a:lnTo>
                <a:lnTo>
                  <a:pt x="0" y="0"/>
                </a:lnTo>
                <a:lnTo>
                  <a:pt x="7096727" y="0"/>
                </a:lnTo>
                <a:lnTo>
                  <a:pt x="7135720" y="7922"/>
                </a:lnTo>
                <a:lnTo>
                  <a:pt x="7167613" y="29507"/>
                </a:lnTo>
                <a:lnTo>
                  <a:pt x="7189141" y="61483"/>
                </a:lnTo>
                <a:lnTo>
                  <a:pt x="7197042" y="100580"/>
                </a:lnTo>
                <a:lnTo>
                  <a:pt x="7197042" y="956694"/>
                </a:lnTo>
                <a:lnTo>
                  <a:pt x="7189141" y="995791"/>
                </a:lnTo>
                <a:lnTo>
                  <a:pt x="7167613" y="1027767"/>
                </a:lnTo>
                <a:lnTo>
                  <a:pt x="7135720" y="1049353"/>
                </a:lnTo>
                <a:lnTo>
                  <a:pt x="7096731" y="1057274"/>
                </a:lnTo>
                <a:close/>
              </a:path>
            </a:pathLst>
          </a:custGeom>
          <a:solidFill>
            <a:srgbClr val="3C7B5E">
              <a:alpha val="29798"/>
            </a:srgbClr>
          </a:solidFill>
        </p:spPr>
        <p:txBody>
          <a:bodyPr wrap="square" lIns="0" tIns="0" rIns="0" bIns="0" rtlCol="0"/>
          <a:lstStyle/>
          <a:p>
            <a:endParaRPr/>
          </a:p>
        </p:txBody>
      </p:sp>
      <p:sp>
        <p:nvSpPr>
          <p:cNvPr id="7" name="object 7"/>
          <p:cNvSpPr txBox="1"/>
          <p:nvPr/>
        </p:nvSpPr>
        <p:spPr>
          <a:xfrm>
            <a:off x="635960" y="1663227"/>
            <a:ext cx="6182360" cy="958850"/>
          </a:xfrm>
          <a:prstGeom prst="rect">
            <a:avLst/>
          </a:prstGeom>
        </p:spPr>
        <p:txBody>
          <a:bodyPr vert="horz" wrap="square" lIns="0" tIns="12700" rIns="0" bIns="0" rtlCol="0">
            <a:spAutoFit/>
          </a:bodyPr>
          <a:lstStyle/>
          <a:p>
            <a:pPr marL="12700">
              <a:lnSpc>
                <a:spcPts val="3170"/>
              </a:lnSpc>
              <a:spcBef>
                <a:spcPts val="100"/>
              </a:spcBef>
            </a:pPr>
            <a:r>
              <a:rPr sz="2800" b="0" spc="-60" dirty="0">
                <a:latin typeface="Bookman Old Style"/>
                <a:cs typeface="Bookman Old Style"/>
              </a:rPr>
              <a:t>RACE/ETHNICITY</a:t>
            </a:r>
            <a:endParaRPr sz="2800">
              <a:latin typeface="Bookman Old Style"/>
              <a:cs typeface="Bookman Old Style"/>
            </a:endParaRPr>
          </a:p>
          <a:p>
            <a:pPr marL="127000">
              <a:lnSpc>
                <a:spcPts val="1850"/>
              </a:lnSpc>
            </a:pPr>
            <a:r>
              <a:rPr sz="1700" b="0" spc="-95" dirty="0">
                <a:latin typeface="Bookman Old Style"/>
                <a:cs typeface="Bookman Old Style"/>
              </a:rPr>
              <a:t>Race/Ethnicity</a:t>
            </a:r>
            <a:r>
              <a:rPr sz="1700" b="0" spc="-100" dirty="0">
                <a:latin typeface="Bookman Old Style"/>
                <a:cs typeface="Bookman Old Style"/>
              </a:rPr>
              <a:t> </a:t>
            </a:r>
            <a:r>
              <a:rPr sz="1700" b="0" spc="-20" dirty="0">
                <a:latin typeface="Bookman Old Style"/>
                <a:cs typeface="Bookman Old Style"/>
              </a:rPr>
              <a:t>Alone</a:t>
            </a:r>
            <a:r>
              <a:rPr sz="1700" b="0" spc="-100" dirty="0">
                <a:latin typeface="Bookman Old Style"/>
                <a:cs typeface="Bookman Old Style"/>
              </a:rPr>
              <a:t> </a:t>
            </a:r>
            <a:r>
              <a:rPr sz="1700" b="0" spc="-45" dirty="0">
                <a:latin typeface="Bookman Old Style"/>
                <a:cs typeface="Bookman Old Style"/>
              </a:rPr>
              <a:t>or</a:t>
            </a:r>
            <a:r>
              <a:rPr sz="1700" b="0" spc="-100" dirty="0">
                <a:latin typeface="Bookman Old Style"/>
                <a:cs typeface="Bookman Old Style"/>
              </a:rPr>
              <a:t> </a:t>
            </a:r>
            <a:r>
              <a:rPr sz="1700" b="0" spc="-55" dirty="0">
                <a:latin typeface="Bookman Old Style"/>
                <a:cs typeface="Bookman Old Style"/>
              </a:rPr>
              <a:t>in</a:t>
            </a:r>
            <a:r>
              <a:rPr sz="1700" b="0" spc="-100" dirty="0">
                <a:latin typeface="Bookman Old Style"/>
                <a:cs typeface="Bookman Old Style"/>
              </a:rPr>
              <a:t> </a:t>
            </a:r>
            <a:r>
              <a:rPr sz="1700" b="0" spc="-90" dirty="0">
                <a:latin typeface="Bookman Old Style"/>
                <a:cs typeface="Bookman Old Style"/>
              </a:rPr>
              <a:t>Combination</a:t>
            </a:r>
            <a:r>
              <a:rPr sz="1700" b="0" spc="-100" dirty="0">
                <a:latin typeface="Bookman Old Style"/>
                <a:cs typeface="Bookman Old Style"/>
              </a:rPr>
              <a:t> (an </a:t>
            </a:r>
            <a:r>
              <a:rPr sz="1700" b="0" spc="-70" dirty="0">
                <a:latin typeface="Bookman Old Style"/>
                <a:cs typeface="Bookman Old Style"/>
              </a:rPr>
              <a:t>individual</a:t>
            </a:r>
            <a:r>
              <a:rPr sz="1700" b="0" spc="-100" dirty="0">
                <a:latin typeface="Bookman Old Style"/>
                <a:cs typeface="Bookman Old Style"/>
              </a:rPr>
              <a:t> </a:t>
            </a:r>
            <a:r>
              <a:rPr sz="1700" b="0" spc="-70" dirty="0">
                <a:latin typeface="Bookman Old Style"/>
                <a:cs typeface="Bookman Old Style"/>
              </a:rPr>
              <a:t>may</a:t>
            </a:r>
            <a:r>
              <a:rPr sz="1700" b="0" spc="-100" dirty="0">
                <a:latin typeface="Bookman Old Style"/>
                <a:cs typeface="Bookman Old Style"/>
              </a:rPr>
              <a:t> </a:t>
            </a:r>
            <a:r>
              <a:rPr sz="1700" b="0" spc="-25" dirty="0">
                <a:latin typeface="Bookman Old Style"/>
                <a:cs typeface="Bookman Old Style"/>
              </a:rPr>
              <a:t>be</a:t>
            </a:r>
            <a:endParaRPr sz="1700">
              <a:latin typeface="Bookman Old Style"/>
              <a:cs typeface="Bookman Old Style"/>
            </a:endParaRPr>
          </a:p>
          <a:p>
            <a:pPr marL="127000">
              <a:lnSpc>
                <a:spcPct val="100000"/>
              </a:lnSpc>
              <a:spcBef>
                <a:spcPts val="284"/>
              </a:spcBef>
            </a:pPr>
            <a:r>
              <a:rPr sz="1700" b="0" spc="-90" dirty="0">
                <a:latin typeface="Bookman Old Style"/>
                <a:cs typeface="Bookman Old Style"/>
              </a:rPr>
              <a:t>counted</a:t>
            </a:r>
            <a:r>
              <a:rPr sz="1700" b="0" spc="-100" dirty="0">
                <a:latin typeface="Bookman Old Style"/>
                <a:cs typeface="Bookman Old Style"/>
              </a:rPr>
              <a:t> </a:t>
            </a:r>
            <a:r>
              <a:rPr sz="1700" b="0" spc="-55" dirty="0">
                <a:latin typeface="Bookman Old Style"/>
                <a:cs typeface="Bookman Old Style"/>
              </a:rPr>
              <a:t>in</a:t>
            </a:r>
            <a:r>
              <a:rPr sz="1700" b="0" spc="-95" dirty="0">
                <a:latin typeface="Bookman Old Style"/>
                <a:cs typeface="Bookman Old Style"/>
              </a:rPr>
              <a:t> </a:t>
            </a:r>
            <a:r>
              <a:rPr sz="1700" b="0" spc="-85" dirty="0">
                <a:latin typeface="Bookman Old Style"/>
                <a:cs typeface="Bookman Old Style"/>
              </a:rPr>
              <a:t>multiple</a:t>
            </a:r>
            <a:r>
              <a:rPr sz="1700" b="0" spc="-95" dirty="0">
                <a:latin typeface="Bookman Old Style"/>
                <a:cs typeface="Bookman Old Style"/>
              </a:rPr>
              <a:t> </a:t>
            </a:r>
            <a:r>
              <a:rPr sz="1700" b="0" spc="-80" dirty="0">
                <a:latin typeface="Bookman Old Style"/>
                <a:cs typeface="Bookman Old Style"/>
              </a:rPr>
              <a:t>categories</a:t>
            </a:r>
            <a:r>
              <a:rPr sz="1700" b="0" spc="-95" dirty="0">
                <a:latin typeface="Bookman Old Style"/>
                <a:cs typeface="Bookman Old Style"/>
              </a:rPr>
              <a:t> </a:t>
            </a:r>
            <a:r>
              <a:rPr sz="1700" b="0" spc="-155" dirty="0">
                <a:latin typeface="Bookman Old Style"/>
                <a:cs typeface="Bookman Old Style"/>
              </a:rPr>
              <a:t>as</a:t>
            </a:r>
            <a:r>
              <a:rPr sz="1700" b="0" spc="-100" dirty="0">
                <a:latin typeface="Bookman Old Style"/>
                <a:cs typeface="Bookman Old Style"/>
              </a:rPr>
              <a:t> </a:t>
            </a:r>
            <a:r>
              <a:rPr sz="1700" b="0" spc="-90" dirty="0">
                <a:latin typeface="Bookman Old Style"/>
                <a:cs typeface="Bookman Old Style"/>
              </a:rPr>
              <a:t>part</a:t>
            </a:r>
            <a:r>
              <a:rPr sz="1700" b="0" spc="-95" dirty="0">
                <a:latin typeface="Bookman Old Style"/>
                <a:cs typeface="Bookman Old Style"/>
              </a:rPr>
              <a:t> </a:t>
            </a:r>
            <a:r>
              <a:rPr sz="1700" b="0" dirty="0">
                <a:latin typeface="Bookman Old Style"/>
                <a:cs typeface="Bookman Old Style"/>
              </a:rPr>
              <a:t>of</a:t>
            </a:r>
            <a:r>
              <a:rPr sz="1700" b="0" spc="-95" dirty="0">
                <a:latin typeface="Bookman Old Style"/>
                <a:cs typeface="Bookman Old Style"/>
              </a:rPr>
              <a:t> </a:t>
            </a:r>
            <a:r>
              <a:rPr sz="1700" b="0" spc="-55" dirty="0">
                <a:latin typeface="Bookman Old Style"/>
                <a:cs typeface="Bookman Old Style"/>
              </a:rPr>
              <a:t>Multi-</a:t>
            </a:r>
            <a:r>
              <a:rPr sz="1700" b="0" spc="-95" dirty="0">
                <a:latin typeface="Bookman Old Style"/>
                <a:cs typeface="Bookman Old Style"/>
              </a:rPr>
              <a:t>Racial</a:t>
            </a:r>
            <a:r>
              <a:rPr sz="1700" b="0" spc="-100" dirty="0">
                <a:latin typeface="Bookman Old Style"/>
                <a:cs typeface="Bookman Old Style"/>
              </a:rPr>
              <a:t> </a:t>
            </a:r>
            <a:r>
              <a:rPr sz="1700" b="0" spc="-10" dirty="0">
                <a:latin typeface="Bookman Old Style"/>
                <a:cs typeface="Bookman Old Style"/>
              </a:rPr>
              <a:t>Identity)</a:t>
            </a:r>
            <a:endParaRPr sz="1700">
              <a:latin typeface="Bookman Old Style"/>
              <a:cs typeface="Bookman Old Style"/>
            </a:endParaRPr>
          </a:p>
        </p:txBody>
      </p:sp>
      <p:sp>
        <p:nvSpPr>
          <p:cNvPr id="8" name="object 8"/>
          <p:cNvSpPr/>
          <p:nvPr/>
        </p:nvSpPr>
        <p:spPr>
          <a:xfrm>
            <a:off x="4154623" y="9019051"/>
            <a:ext cx="9980295" cy="476250"/>
          </a:xfrm>
          <a:custGeom>
            <a:avLst/>
            <a:gdLst/>
            <a:ahLst/>
            <a:cxnLst/>
            <a:rect l="l" t="t" r="r" b="b"/>
            <a:pathLst>
              <a:path w="9980294" h="476250">
                <a:moveTo>
                  <a:pt x="9889963" y="476249"/>
                </a:moveTo>
                <a:lnTo>
                  <a:pt x="90183" y="476249"/>
                </a:lnTo>
                <a:lnTo>
                  <a:pt x="55128" y="469180"/>
                </a:lnTo>
                <a:lnTo>
                  <a:pt x="26456" y="449918"/>
                </a:lnTo>
                <a:lnTo>
                  <a:pt x="7103" y="421383"/>
                </a:lnTo>
                <a:lnTo>
                  <a:pt x="0" y="386495"/>
                </a:lnTo>
                <a:lnTo>
                  <a:pt x="0" y="89754"/>
                </a:lnTo>
                <a:lnTo>
                  <a:pt x="7103" y="54866"/>
                </a:lnTo>
                <a:lnTo>
                  <a:pt x="26456" y="26331"/>
                </a:lnTo>
                <a:lnTo>
                  <a:pt x="55128" y="7069"/>
                </a:lnTo>
                <a:lnTo>
                  <a:pt x="90183" y="0"/>
                </a:lnTo>
                <a:lnTo>
                  <a:pt x="9889963" y="0"/>
                </a:lnTo>
                <a:lnTo>
                  <a:pt x="9925019" y="7069"/>
                </a:lnTo>
                <a:lnTo>
                  <a:pt x="9953690" y="26331"/>
                </a:lnTo>
                <a:lnTo>
                  <a:pt x="9973044" y="54866"/>
                </a:lnTo>
                <a:lnTo>
                  <a:pt x="9980147" y="89754"/>
                </a:lnTo>
                <a:lnTo>
                  <a:pt x="9980147" y="386495"/>
                </a:lnTo>
                <a:lnTo>
                  <a:pt x="9973044" y="421383"/>
                </a:lnTo>
                <a:lnTo>
                  <a:pt x="9953690" y="449918"/>
                </a:lnTo>
                <a:lnTo>
                  <a:pt x="9925019" y="469180"/>
                </a:lnTo>
                <a:lnTo>
                  <a:pt x="9889963" y="476249"/>
                </a:lnTo>
                <a:close/>
              </a:path>
            </a:pathLst>
          </a:custGeom>
          <a:solidFill>
            <a:srgbClr val="3C7B5E">
              <a:alpha val="16859"/>
            </a:srgbClr>
          </a:solidFill>
        </p:spPr>
        <p:txBody>
          <a:bodyPr wrap="square" lIns="0" tIns="0" rIns="0" bIns="0" rtlCol="0"/>
          <a:lstStyle/>
          <a:p>
            <a:endParaRPr/>
          </a:p>
        </p:txBody>
      </p:sp>
      <p:sp>
        <p:nvSpPr>
          <p:cNvPr id="9" name="object 9"/>
          <p:cNvSpPr txBox="1"/>
          <p:nvPr/>
        </p:nvSpPr>
        <p:spPr>
          <a:xfrm>
            <a:off x="4408637" y="9113868"/>
            <a:ext cx="9490710" cy="269240"/>
          </a:xfrm>
          <a:prstGeom prst="rect">
            <a:avLst/>
          </a:prstGeom>
        </p:spPr>
        <p:txBody>
          <a:bodyPr vert="horz" wrap="square" lIns="0" tIns="12700" rIns="0" bIns="0" rtlCol="0">
            <a:spAutoFit/>
          </a:bodyPr>
          <a:lstStyle/>
          <a:p>
            <a:pPr marL="12700">
              <a:lnSpc>
                <a:spcPct val="100000"/>
              </a:lnSpc>
              <a:spcBef>
                <a:spcPts val="100"/>
              </a:spcBef>
            </a:pPr>
            <a:r>
              <a:rPr sz="1600" spc="135" dirty="0">
                <a:latin typeface="Times New Roman"/>
                <a:cs typeface="Times New Roman"/>
              </a:rPr>
              <a:t>NHPI</a:t>
            </a:r>
            <a:r>
              <a:rPr sz="1600" spc="185" dirty="0">
                <a:latin typeface="Times New Roman"/>
                <a:cs typeface="Times New Roman"/>
              </a:rPr>
              <a:t> </a:t>
            </a:r>
            <a:r>
              <a:rPr sz="1600" spc="190" dirty="0">
                <a:latin typeface="Times New Roman"/>
                <a:cs typeface="Times New Roman"/>
              </a:rPr>
              <a:t>Unknown: </a:t>
            </a:r>
            <a:r>
              <a:rPr sz="1600" spc="105" dirty="0">
                <a:latin typeface="Times New Roman"/>
                <a:cs typeface="Times New Roman"/>
              </a:rPr>
              <a:t>Specific</a:t>
            </a:r>
            <a:r>
              <a:rPr sz="1600" spc="185" dirty="0">
                <a:latin typeface="Times New Roman"/>
                <a:cs typeface="Times New Roman"/>
              </a:rPr>
              <a:t> </a:t>
            </a:r>
            <a:r>
              <a:rPr sz="1600" spc="180" dirty="0">
                <a:latin typeface="Times New Roman"/>
                <a:cs typeface="Times New Roman"/>
              </a:rPr>
              <a:t>ethnicity</a:t>
            </a:r>
            <a:r>
              <a:rPr sz="1600" spc="190" dirty="0">
                <a:latin typeface="Times New Roman"/>
                <a:cs typeface="Times New Roman"/>
              </a:rPr>
              <a:t> </a:t>
            </a:r>
            <a:r>
              <a:rPr sz="1600" spc="195" dirty="0">
                <a:latin typeface="Times New Roman"/>
                <a:cs typeface="Times New Roman"/>
              </a:rPr>
              <a:t>within</a:t>
            </a:r>
            <a:r>
              <a:rPr sz="1600" spc="190" dirty="0">
                <a:latin typeface="Times New Roman"/>
                <a:cs typeface="Times New Roman"/>
              </a:rPr>
              <a:t> </a:t>
            </a:r>
            <a:r>
              <a:rPr sz="1600" spc="165" dirty="0">
                <a:latin typeface="Times New Roman"/>
                <a:cs typeface="Times New Roman"/>
              </a:rPr>
              <a:t>Native</a:t>
            </a:r>
            <a:r>
              <a:rPr sz="1600" spc="185" dirty="0">
                <a:latin typeface="Times New Roman"/>
                <a:cs typeface="Times New Roman"/>
              </a:rPr>
              <a:t> Hawaiian</a:t>
            </a:r>
            <a:r>
              <a:rPr sz="1600" spc="190" dirty="0">
                <a:latin typeface="Times New Roman"/>
                <a:cs typeface="Times New Roman"/>
              </a:rPr>
              <a:t> </a:t>
            </a:r>
            <a:r>
              <a:rPr sz="1600" spc="145" dirty="0">
                <a:latin typeface="Times New Roman"/>
                <a:cs typeface="Times New Roman"/>
              </a:rPr>
              <a:t>or</a:t>
            </a:r>
            <a:r>
              <a:rPr sz="1600" spc="190" dirty="0">
                <a:latin typeface="Times New Roman"/>
                <a:cs typeface="Times New Roman"/>
              </a:rPr>
              <a:t> </a:t>
            </a:r>
            <a:r>
              <a:rPr sz="1600" spc="120" dirty="0">
                <a:latin typeface="Times New Roman"/>
                <a:cs typeface="Times New Roman"/>
              </a:rPr>
              <a:t>Pacific</a:t>
            </a:r>
            <a:r>
              <a:rPr sz="1600" spc="185" dirty="0">
                <a:latin typeface="Times New Roman"/>
                <a:cs typeface="Times New Roman"/>
              </a:rPr>
              <a:t> </a:t>
            </a:r>
            <a:r>
              <a:rPr sz="1600" spc="165" dirty="0">
                <a:latin typeface="Times New Roman"/>
                <a:cs typeface="Times New Roman"/>
              </a:rPr>
              <a:t>Islander</a:t>
            </a:r>
            <a:r>
              <a:rPr sz="1600" spc="190" dirty="0">
                <a:latin typeface="Times New Roman"/>
                <a:cs typeface="Times New Roman"/>
              </a:rPr>
              <a:t> </a:t>
            </a:r>
            <a:r>
              <a:rPr sz="1600" spc="75" dirty="0">
                <a:latin typeface="Times New Roman"/>
                <a:cs typeface="Times New Roman"/>
              </a:rPr>
              <a:t>is</a:t>
            </a:r>
            <a:r>
              <a:rPr sz="1600" spc="190" dirty="0">
                <a:latin typeface="Times New Roman"/>
                <a:cs typeface="Times New Roman"/>
              </a:rPr>
              <a:t> </a:t>
            </a:r>
            <a:r>
              <a:rPr sz="1600" spc="180" dirty="0">
                <a:latin typeface="Times New Roman"/>
                <a:cs typeface="Times New Roman"/>
              </a:rPr>
              <a:t>not</a:t>
            </a:r>
            <a:r>
              <a:rPr sz="1600" spc="185" dirty="0">
                <a:latin typeface="Times New Roman"/>
                <a:cs typeface="Times New Roman"/>
              </a:rPr>
              <a:t> </a:t>
            </a:r>
            <a:r>
              <a:rPr sz="1600" spc="180" dirty="0">
                <a:latin typeface="Times New Roman"/>
                <a:cs typeface="Times New Roman"/>
              </a:rPr>
              <a:t>known.</a:t>
            </a:r>
            <a:endParaRPr sz="1600">
              <a:latin typeface="Times New Roman"/>
              <a:cs typeface="Times New Roman"/>
            </a:endParaRPr>
          </a:p>
        </p:txBody>
      </p:sp>
      <p:grpSp>
        <p:nvGrpSpPr>
          <p:cNvPr id="10" name="object 10"/>
          <p:cNvGrpSpPr/>
          <p:nvPr/>
        </p:nvGrpSpPr>
        <p:grpSpPr>
          <a:xfrm>
            <a:off x="3205410" y="3860473"/>
            <a:ext cx="10427335" cy="5114290"/>
            <a:chOff x="3205410" y="3860473"/>
            <a:chExt cx="10427335" cy="5114290"/>
          </a:xfrm>
        </p:grpSpPr>
        <p:sp>
          <p:nvSpPr>
            <p:cNvPr id="11" name="object 11"/>
            <p:cNvSpPr/>
            <p:nvPr/>
          </p:nvSpPr>
          <p:spPr>
            <a:xfrm>
              <a:off x="3222053" y="3965549"/>
              <a:ext cx="10410190" cy="4381500"/>
            </a:xfrm>
            <a:custGeom>
              <a:avLst/>
              <a:gdLst/>
              <a:ahLst/>
              <a:cxnLst/>
              <a:rect l="l" t="t" r="r" b="b"/>
              <a:pathLst>
                <a:path w="10410190" h="4381500">
                  <a:moveTo>
                    <a:pt x="263423" y="4145242"/>
                  </a:moveTo>
                  <a:lnTo>
                    <a:pt x="245859" y="4127652"/>
                  </a:lnTo>
                  <a:lnTo>
                    <a:pt x="0" y="4127652"/>
                  </a:lnTo>
                  <a:lnTo>
                    <a:pt x="0" y="4381068"/>
                  </a:lnTo>
                  <a:lnTo>
                    <a:pt x="245859" y="4381068"/>
                  </a:lnTo>
                  <a:lnTo>
                    <a:pt x="263423" y="4363491"/>
                  </a:lnTo>
                  <a:lnTo>
                    <a:pt x="263423" y="4145242"/>
                  </a:lnTo>
                  <a:close/>
                </a:path>
                <a:path w="10410190" h="4381500">
                  <a:moveTo>
                    <a:pt x="393509" y="3870058"/>
                  </a:moveTo>
                  <a:lnTo>
                    <a:pt x="375945" y="3852481"/>
                  </a:lnTo>
                  <a:lnTo>
                    <a:pt x="0" y="3852481"/>
                  </a:lnTo>
                  <a:lnTo>
                    <a:pt x="0" y="4105897"/>
                  </a:lnTo>
                  <a:lnTo>
                    <a:pt x="375945" y="4105897"/>
                  </a:lnTo>
                  <a:lnTo>
                    <a:pt x="393509" y="4088307"/>
                  </a:lnTo>
                  <a:lnTo>
                    <a:pt x="393509" y="3870058"/>
                  </a:lnTo>
                  <a:close/>
                </a:path>
                <a:path w="10410190" h="4381500">
                  <a:moveTo>
                    <a:pt x="393509" y="3594887"/>
                  </a:moveTo>
                  <a:lnTo>
                    <a:pt x="375945" y="3577298"/>
                  </a:lnTo>
                  <a:lnTo>
                    <a:pt x="0" y="3577298"/>
                  </a:lnTo>
                  <a:lnTo>
                    <a:pt x="0" y="3830726"/>
                  </a:lnTo>
                  <a:lnTo>
                    <a:pt x="375945" y="3830726"/>
                  </a:lnTo>
                  <a:lnTo>
                    <a:pt x="393509" y="3813137"/>
                  </a:lnTo>
                  <a:lnTo>
                    <a:pt x="393509" y="3594887"/>
                  </a:lnTo>
                  <a:close/>
                </a:path>
                <a:path w="10410190" h="4381500">
                  <a:moveTo>
                    <a:pt x="653681" y="3319703"/>
                  </a:moveTo>
                  <a:lnTo>
                    <a:pt x="636117" y="3302127"/>
                  </a:lnTo>
                  <a:lnTo>
                    <a:pt x="0" y="3302127"/>
                  </a:lnTo>
                  <a:lnTo>
                    <a:pt x="0" y="3555542"/>
                  </a:lnTo>
                  <a:lnTo>
                    <a:pt x="636117" y="3555542"/>
                  </a:lnTo>
                  <a:lnTo>
                    <a:pt x="653681" y="3537953"/>
                  </a:lnTo>
                  <a:lnTo>
                    <a:pt x="653681" y="3319703"/>
                  </a:lnTo>
                  <a:close/>
                </a:path>
                <a:path w="10410190" h="4381500">
                  <a:moveTo>
                    <a:pt x="783767" y="3044533"/>
                  </a:moveTo>
                  <a:lnTo>
                    <a:pt x="766191" y="3026943"/>
                  </a:lnTo>
                  <a:lnTo>
                    <a:pt x="0" y="3026943"/>
                  </a:lnTo>
                  <a:lnTo>
                    <a:pt x="0" y="3280372"/>
                  </a:lnTo>
                  <a:lnTo>
                    <a:pt x="766191" y="3280372"/>
                  </a:lnTo>
                  <a:lnTo>
                    <a:pt x="783767" y="3262782"/>
                  </a:lnTo>
                  <a:lnTo>
                    <a:pt x="783767" y="3044533"/>
                  </a:lnTo>
                  <a:close/>
                </a:path>
                <a:path w="10410190" h="4381500">
                  <a:moveTo>
                    <a:pt x="1043940" y="2769349"/>
                  </a:moveTo>
                  <a:lnTo>
                    <a:pt x="1026363" y="2751772"/>
                  </a:lnTo>
                  <a:lnTo>
                    <a:pt x="0" y="2751772"/>
                  </a:lnTo>
                  <a:lnTo>
                    <a:pt x="0" y="3005188"/>
                  </a:lnTo>
                  <a:lnTo>
                    <a:pt x="1026363" y="3005188"/>
                  </a:lnTo>
                  <a:lnTo>
                    <a:pt x="1043940" y="2987598"/>
                  </a:lnTo>
                  <a:lnTo>
                    <a:pt x="1043940" y="2769349"/>
                  </a:lnTo>
                  <a:close/>
                </a:path>
                <a:path w="10410190" h="4381500">
                  <a:moveTo>
                    <a:pt x="1174026" y="2494178"/>
                  </a:moveTo>
                  <a:lnTo>
                    <a:pt x="1156449" y="2476589"/>
                  </a:lnTo>
                  <a:lnTo>
                    <a:pt x="0" y="2476589"/>
                  </a:lnTo>
                  <a:lnTo>
                    <a:pt x="0" y="2730017"/>
                  </a:lnTo>
                  <a:lnTo>
                    <a:pt x="1156449" y="2730017"/>
                  </a:lnTo>
                  <a:lnTo>
                    <a:pt x="1174026" y="2712428"/>
                  </a:lnTo>
                  <a:lnTo>
                    <a:pt x="1174026" y="2494178"/>
                  </a:lnTo>
                  <a:close/>
                </a:path>
                <a:path w="10410190" h="4381500">
                  <a:moveTo>
                    <a:pt x="1304112" y="2218994"/>
                  </a:moveTo>
                  <a:lnTo>
                    <a:pt x="1286535" y="2201418"/>
                  </a:lnTo>
                  <a:lnTo>
                    <a:pt x="0" y="2201418"/>
                  </a:lnTo>
                  <a:lnTo>
                    <a:pt x="0" y="2454833"/>
                  </a:lnTo>
                  <a:lnTo>
                    <a:pt x="1286535" y="2454833"/>
                  </a:lnTo>
                  <a:lnTo>
                    <a:pt x="1304112" y="2437244"/>
                  </a:lnTo>
                  <a:lnTo>
                    <a:pt x="1304112" y="2218994"/>
                  </a:lnTo>
                  <a:close/>
                </a:path>
                <a:path w="10410190" h="4381500">
                  <a:moveTo>
                    <a:pt x="1304112" y="1943823"/>
                  </a:moveTo>
                  <a:lnTo>
                    <a:pt x="1286535" y="1926234"/>
                  </a:lnTo>
                  <a:lnTo>
                    <a:pt x="0" y="1926234"/>
                  </a:lnTo>
                  <a:lnTo>
                    <a:pt x="0" y="2179663"/>
                  </a:lnTo>
                  <a:lnTo>
                    <a:pt x="1286535" y="2179663"/>
                  </a:lnTo>
                  <a:lnTo>
                    <a:pt x="1304112" y="2162073"/>
                  </a:lnTo>
                  <a:lnTo>
                    <a:pt x="1304112" y="1943823"/>
                  </a:lnTo>
                  <a:close/>
                </a:path>
                <a:path w="10410190" h="4381500">
                  <a:moveTo>
                    <a:pt x="1564284" y="1668640"/>
                  </a:moveTo>
                  <a:lnTo>
                    <a:pt x="1546707" y="1651063"/>
                  </a:lnTo>
                  <a:lnTo>
                    <a:pt x="0" y="1651063"/>
                  </a:lnTo>
                  <a:lnTo>
                    <a:pt x="0" y="1904479"/>
                  </a:lnTo>
                  <a:lnTo>
                    <a:pt x="1546707" y="1904479"/>
                  </a:lnTo>
                  <a:lnTo>
                    <a:pt x="1564284" y="1886889"/>
                  </a:lnTo>
                  <a:lnTo>
                    <a:pt x="1564284" y="1668640"/>
                  </a:lnTo>
                  <a:close/>
                </a:path>
                <a:path w="10410190" h="4381500">
                  <a:moveTo>
                    <a:pt x="2214715" y="1393469"/>
                  </a:moveTo>
                  <a:lnTo>
                    <a:pt x="2197138" y="1375879"/>
                  </a:lnTo>
                  <a:lnTo>
                    <a:pt x="0" y="1375879"/>
                  </a:lnTo>
                  <a:lnTo>
                    <a:pt x="0" y="1629308"/>
                  </a:lnTo>
                  <a:lnTo>
                    <a:pt x="2197138" y="1629308"/>
                  </a:lnTo>
                  <a:lnTo>
                    <a:pt x="2214715" y="1611718"/>
                  </a:lnTo>
                  <a:lnTo>
                    <a:pt x="2214715" y="1393469"/>
                  </a:lnTo>
                  <a:close/>
                </a:path>
                <a:path w="10410190" h="4381500">
                  <a:moveTo>
                    <a:pt x="3125317" y="1118285"/>
                  </a:moveTo>
                  <a:lnTo>
                    <a:pt x="3107740" y="1100709"/>
                  </a:lnTo>
                  <a:lnTo>
                    <a:pt x="0" y="1100709"/>
                  </a:lnTo>
                  <a:lnTo>
                    <a:pt x="0" y="1354124"/>
                  </a:lnTo>
                  <a:lnTo>
                    <a:pt x="3107740" y="1354124"/>
                  </a:lnTo>
                  <a:lnTo>
                    <a:pt x="3125317" y="1336548"/>
                  </a:lnTo>
                  <a:lnTo>
                    <a:pt x="3125317" y="1118285"/>
                  </a:lnTo>
                  <a:close/>
                </a:path>
                <a:path w="10410190" h="4381500">
                  <a:moveTo>
                    <a:pt x="3905834" y="1061364"/>
                  </a:moveTo>
                  <a:lnTo>
                    <a:pt x="3905821" y="843114"/>
                  </a:lnTo>
                  <a:lnTo>
                    <a:pt x="3888257" y="825525"/>
                  </a:lnTo>
                  <a:lnTo>
                    <a:pt x="0" y="825525"/>
                  </a:lnTo>
                  <a:lnTo>
                    <a:pt x="0" y="1078953"/>
                  </a:lnTo>
                  <a:lnTo>
                    <a:pt x="3888257" y="1078953"/>
                  </a:lnTo>
                  <a:lnTo>
                    <a:pt x="3905834" y="1061364"/>
                  </a:lnTo>
                  <a:close/>
                </a:path>
                <a:path w="10410190" h="4381500">
                  <a:moveTo>
                    <a:pt x="4165993" y="567931"/>
                  </a:moveTo>
                  <a:lnTo>
                    <a:pt x="4148429" y="550354"/>
                  </a:lnTo>
                  <a:lnTo>
                    <a:pt x="0" y="550354"/>
                  </a:lnTo>
                  <a:lnTo>
                    <a:pt x="0" y="803770"/>
                  </a:lnTo>
                  <a:lnTo>
                    <a:pt x="4148429" y="803770"/>
                  </a:lnTo>
                  <a:lnTo>
                    <a:pt x="4165993" y="786193"/>
                  </a:lnTo>
                  <a:lnTo>
                    <a:pt x="4165993" y="567931"/>
                  </a:lnTo>
                  <a:close/>
                </a:path>
                <a:path w="10410190" h="4381500">
                  <a:moveTo>
                    <a:pt x="7288060" y="292760"/>
                  </a:moveTo>
                  <a:lnTo>
                    <a:pt x="7270483" y="275170"/>
                  </a:lnTo>
                  <a:lnTo>
                    <a:pt x="0" y="275170"/>
                  </a:lnTo>
                  <a:lnTo>
                    <a:pt x="0" y="528599"/>
                  </a:lnTo>
                  <a:lnTo>
                    <a:pt x="7270483" y="528599"/>
                  </a:lnTo>
                  <a:lnTo>
                    <a:pt x="7288060" y="511009"/>
                  </a:lnTo>
                  <a:lnTo>
                    <a:pt x="7288060" y="292760"/>
                  </a:lnTo>
                  <a:close/>
                </a:path>
                <a:path w="10410190" h="4381500">
                  <a:moveTo>
                    <a:pt x="10410114" y="17589"/>
                  </a:moveTo>
                  <a:lnTo>
                    <a:pt x="10392537" y="0"/>
                  </a:lnTo>
                  <a:lnTo>
                    <a:pt x="0" y="0"/>
                  </a:lnTo>
                  <a:lnTo>
                    <a:pt x="0" y="253415"/>
                  </a:lnTo>
                  <a:lnTo>
                    <a:pt x="10392537" y="253415"/>
                  </a:lnTo>
                  <a:lnTo>
                    <a:pt x="10410114" y="235839"/>
                  </a:lnTo>
                  <a:lnTo>
                    <a:pt x="10410114" y="17589"/>
                  </a:lnTo>
                  <a:close/>
                </a:path>
              </a:pathLst>
            </a:custGeom>
            <a:solidFill>
              <a:srgbClr val="3C7B5E"/>
            </a:solidFill>
          </p:spPr>
          <p:txBody>
            <a:bodyPr wrap="square" lIns="0" tIns="0" rIns="0" bIns="0" rtlCol="0"/>
            <a:lstStyle/>
            <a:p>
              <a:endParaRPr/>
            </a:p>
          </p:txBody>
        </p:sp>
        <p:pic>
          <p:nvPicPr>
            <p:cNvPr id="12" name="object 12"/>
            <p:cNvPicPr/>
            <p:nvPr/>
          </p:nvPicPr>
          <p:blipFill>
            <a:blip r:embed="rId2" cstate="print"/>
            <a:stretch>
              <a:fillRect/>
            </a:stretch>
          </p:blipFill>
          <p:spPr>
            <a:xfrm>
              <a:off x="3222061" y="8368374"/>
              <a:ext cx="133342" cy="253420"/>
            </a:xfrm>
            <a:prstGeom prst="rect">
              <a:avLst/>
            </a:prstGeom>
          </p:spPr>
        </p:pic>
        <p:pic>
          <p:nvPicPr>
            <p:cNvPr id="13" name="object 13"/>
            <p:cNvPicPr/>
            <p:nvPr/>
          </p:nvPicPr>
          <p:blipFill>
            <a:blip r:embed="rId2" cstate="print"/>
            <a:stretch>
              <a:fillRect/>
            </a:stretch>
          </p:blipFill>
          <p:spPr>
            <a:xfrm>
              <a:off x="3222061" y="8643551"/>
              <a:ext cx="133342" cy="253420"/>
            </a:xfrm>
            <a:prstGeom prst="rect">
              <a:avLst/>
            </a:prstGeom>
          </p:spPr>
        </p:pic>
        <p:sp>
          <p:nvSpPr>
            <p:cNvPr id="14" name="object 14"/>
            <p:cNvSpPr/>
            <p:nvPr/>
          </p:nvSpPr>
          <p:spPr>
            <a:xfrm>
              <a:off x="3205410" y="3860473"/>
              <a:ext cx="36195" cy="5114290"/>
            </a:xfrm>
            <a:custGeom>
              <a:avLst/>
              <a:gdLst/>
              <a:ahLst/>
              <a:cxnLst/>
              <a:rect l="l" t="t" r="r" b="b"/>
              <a:pathLst>
                <a:path w="36194" h="5114290">
                  <a:moveTo>
                    <a:pt x="36089" y="0"/>
                  </a:moveTo>
                  <a:lnTo>
                    <a:pt x="36089" y="5113714"/>
                  </a:lnTo>
                  <a:lnTo>
                    <a:pt x="0" y="5113714"/>
                  </a:lnTo>
                  <a:lnTo>
                    <a:pt x="0" y="151065"/>
                  </a:lnTo>
                  <a:lnTo>
                    <a:pt x="0" y="0"/>
                  </a:lnTo>
                  <a:lnTo>
                    <a:pt x="36089" y="0"/>
                  </a:lnTo>
                  <a:close/>
                </a:path>
              </a:pathLst>
            </a:custGeom>
            <a:solidFill>
              <a:srgbClr val="3C7B5E"/>
            </a:solidFill>
          </p:spPr>
          <p:txBody>
            <a:bodyPr wrap="square" lIns="0" tIns="0" rIns="0" bIns="0" rtlCol="0"/>
            <a:lstStyle/>
            <a:p>
              <a:endParaRPr/>
            </a:p>
          </p:txBody>
        </p:sp>
      </p:grpSp>
      <p:sp>
        <p:nvSpPr>
          <p:cNvPr id="15" name="object 15"/>
          <p:cNvSpPr txBox="1"/>
          <p:nvPr/>
        </p:nvSpPr>
        <p:spPr>
          <a:xfrm>
            <a:off x="13649912" y="3954170"/>
            <a:ext cx="240029" cy="250825"/>
          </a:xfrm>
          <a:prstGeom prst="rect">
            <a:avLst/>
          </a:prstGeom>
        </p:spPr>
        <p:txBody>
          <a:bodyPr vert="horz" wrap="square" lIns="0" tIns="15875" rIns="0" bIns="0" rtlCol="0">
            <a:spAutoFit/>
          </a:bodyPr>
          <a:lstStyle/>
          <a:p>
            <a:pPr marL="12700">
              <a:lnSpc>
                <a:spcPct val="100000"/>
              </a:lnSpc>
              <a:spcBef>
                <a:spcPts val="125"/>
              </a:spcBef>
            </a:pPr>
            <a:r>
              <a:rPr sz="1450" spc="-25" dirty="0">
                <a:solidFill>
                  <a:srgbClr val="3C7B5E"/>
                </a:solidFill>
                <a:latin typeface="Tahoma"/>
                <a:cs typeface="Tahoma"/>
              </a:rPr>
              <a:t>80</a:t>
            </a:r>
            <a:endParaRPr sz="1450">
              <a:latin typeface="Tahoma"/>
              <a:cs typeface="Tahoma"/>
            </a:endParaRPr>
          </a:p>
        </p:txBody>
      </p:sp>
      <p:sp>
        <p:nvSpPr>
          <p:cNvPr id="16" name="object 16"/>
          <p:cNvSpPr txBox="1"/>
          <p:nvPr/>
        </p:nvSpPr>
        <p:spPr>
          <a:xfrm>
            <a:off x="10528882" y="4240666"/>
            <a:ext cx="240029" cy="250825"/>
          </a:xfrm>
          <a:prstGeom prst="rect">
            <a:avLst/>
          </a:prstGeom>
        </p:spPr>
        <p:txBody>
          <a:bodyPr vert="horz" wrap="square" lIns="0" tIns="15875" rIns="0" bIns="0" rtlCol="0">
            <a:spAutoFit/>
          </a:bodyPr>
          <a:lstStyle/>
          <a:p>
            <a:pPr marL="12700">
              <a:lnSpc>
                <a:spcPct val="100000"/>
              </a:lnSpc>
              <a:spcBef>
                <a:spcPts val="125"/>
              </a:spcBef>
            </a:pPr>
            <a:r>
              <a:rPr sz="1450" spc="-25" dirty="0">
                <a:solidFill>
                  <a:srgbClr val="3C7B5E"/>
                </a:solidFill>
                <a:latin typeface="Tahoma"/>
                <a:cs typeface="Tahoma"/>
              </a:rPr>
              <a:t>56</a:t>
            </a:r>
            <a:endParaRPr sz="1450">
              <a:latin typeface="Tahoma"/>
              <a:cs typeface="Tahoma"/>
            </a:endParaRPr>
          </a:p>
        </p:txBody>
      </p:sp>
      <p:sp>
        <p:nvSpPr>
          <p:cNvPr id="17" name="object 17"/>
          <p:cNvSpPr txBox="1"/>
          <p:nvPr/>
        </p:nvSpPr>
        <p:spPr>
          <a:xfrm>
            <a:off x="7429129" y="4507092"/>
            <a:ext cx="240029" cy="250825"/>
          </a:xfrm>
          <a:prstGeom prst="rect">
            <a:avLst/>
          </a:prstGeom>
        </p:spPr>
        <p:txBody>
          <a:bodyPr vert="horz" wrap="square" lIns="0" tIns="15875" rIns="0" bIns="0" rtlCol="0">
            <a:spAutoFit/>
          </a:bodyPr>
          <a:lstStyle/>
          <a:p>
            <a:pPr marL="12700">
              <a:lnSpc>
                <a:spcPct val="100000"/>
              </a:lnSpc>
              <a:spcBef>
                <a:spcPts val="125"/>
              </a:spcBef>
            </a:pPr>
            <a:r>
              <a:rPr sz="1450" spc="-25" dirty="0">
                <a:solidFill>
                  <a:srgbClr val="3C7B5E"/>
                </a:solidFill>
                <a:latin typeface="Tahoma"/>
                <a:cs typeface="Tahoma"/>
              </a:rPr>
              <a:t>32</a:t>
            </a:r>
            <a:endParaRPr sz="1450">
              <a:latin typeface="Tahoma"/>
              <a:cs typeface="Tahoma"/>
            </a:endParaRPr>
          </a:p>
        </p:txBody>
      </p:sp>
      <p:sp>
        <p:nvSpPr>
          <p:cNvPr id="18" name="object 18"/>
          <p:cNvSpPr txBox="1"/>
          <p:nvPr/>
        </p:nvSpPr>
        <p:spPr>
          <a:xfrm>
            <a:off x="6354836" y="5038320"/>
            <a:ext cx="240029" cy="250825"/>
          </a:xfrm>
          <a:prstGeom prst="rect">
            <a:avLst/>
          </a:prstGeom>
        </p:spPr>
        <p:txBody>
          <a:bodyPr vert="horz" wrap="square" lIns="0" tIns="15875" rIns="0" bIns="0" rtlCol="0">
            <a:spAutoFit/>
          </a:bodyPr>
          <a:lstStyle/>
          <a:p>
            <a:pPr marL="12700">
              <a:lnSpc>
                <a:spcPct val="100000"/>
              </a:lnSpc>
              <a:spcBef>
                <a:spcPts val="125"/>
              </a:spcBef>
            </a:pPr>
            <a:r>
              <a:rPr sz="1450" spc="-25" dirty="0">
                <a:solidFill>
                  <a:srgbClr val="3C7B5E"/>
                </a:solidFill>
                <a:latin typeface="Tahoma"/>
                <a:cs typeface="Tahoma"/>
              </a:rPr>
              <a:t>24</a:t>
            </a:r>
            <a:endParaRPr sz="1450">
              <a:latin typeface="Tahoma"/>
              <a:cs typeface="Tahoma"/>
            </a:endParaRPr>
          </a:p>
        </p:txBody>
      </p:sp>
      <p:sp>
        <p:nvSpPr>
          <p:cNvPr id="19" name="object 19"/>
          <p:cNvSpPr txBox="1"/>
          <p:nvPr/>
        </p:nvSpPr>
        <p:spPr>
          <a:xfrm>
            <a:off x="5441512" y="5330971"/>
            <a:ext cx="240029" cy="250825"/>
          </a:xfrm>
          <a:prstGeom prst="rect">
            <a:avLst/>
          </a:prstGeom>
        </p:spPr>
        <p:txBody>
          <a:bodyPr vert="horz" wrap="square" lIns="0" tIns="15875" rIns="0" bIns="0" rtlCol="0">
            <a:spAutoFit/>
          </a:bodyPr>
          <a:lstStyle/>
          <a:p>
            <a:pPr marL="12700">
              <a:lnSpc>
                <a:spcPct val="100000"/>
              </a:lnSpc>
              <a:spcBef>
                <a:spcPts val="125"/>
              </a:spcBef>
            </a:pPr>
            <a:r>
              <a:rPr sz="1450" spc="-25" dirty="0">
                <a:solidFill>
                  <a:srgbClr val="3C7B5E"/>
                </a:solidFill>
                <a:latin typeface="Tahoma"/>
                <a:cs typeface="Tahoma"/>
              </a:rPr>
              <a:t>17</a:t>
            </a:r>
            <a:endParaRPr sz="1450">
              <a:latin typeface="Tahoma"/>
              <a:cs typeface="Tahoma"/>
            </a:endParaRPr>
          </a:p>
        </p:txBody>
      </p:sp>
      <p:sp>
        <p:nvSpPr>
          <p:cNvPr id="20" name="object 20"/>
          <p:cNvSpPr txBox="1"/>
          <p:nvPr/>
        </p:nvSpPr>
        <p:spPr>
          <a:xfrm>
            <a:off x="4795240" y="5597392"/>
            <a:ext cx="240029" cy="250825"/>
          </a:xfrm>
          <a:prstGeom prst="rect">
            <a:avLst/>
          </a:prstGeom>
        </p:spPr>
        <p:txBody>
          <a:bodyPr vert="horz" wrap="square" lIns="0" tIns="15875" rIns="0" bIns="0" rtlCol="0">
            <a:spAutoFit/>
          </a:bodyPr>
          <a:lstStyle/>
          <a:p>
            <a:pPr marL="12700">
              <a:lnSpc>
                <a:spcPct val="100000"/>
              </a:lnSpc>
              <a:spcBef>
                <a:spcPts val="125"/>
              </a:spcBef>
            </a:pPr>
            <a:r>
              <a:rPr sz="1450" spc="-25" dirty="0">
                <a:solidFill>
                  <a:srgbClr val="3C7B5E"/>
                </a:solidFill>
                <a:latin typeface="Tahoma"/>
                <a:cs typeface="Tahoma"/>
              </a:rPr>
              <a:t>12</a:t>
            </a:r>
            <a:endParaRPr sz="1450">
              <a:latin typeface="Tahoma"/>
              <a:cs typeface="Tahoma"/>
            </a:endParaRPr>
          </a:p>
        </p:txBody>
      </p:sp>
      <p:sp>
        <p:nvSpPr>
          <p:cNvPr id="21" name="object 21"/>
          <p:cNvSpPr txBox="1"/>
          <p:nvPr/>
        </p:nvSpPr>
        <p:spPr>
          <a:xfrm>
            <a:off x="4545401" y="5836153"/>
            <a:ext cx="240029" cy="570865"/>
          </a:xfrm>
          <a:prstGeom prst="rect">
            <a:avLst/>
          </a:prstGeom>
        </p:spPr>
        <p:txBody>
          <a:bodyPr vert="horz" wrap="square" lIns="0" tIns="63500" rIns="0" bIns="0" rtlCol="0">
            <a:spAutoFit/>
          </a:bodyPr>
          <a:lstStyle/>
          <a:p>
            <a:pPr marL="12700">
              <a:lnSpc>
                <a:spcPct val="100000"/>
              </a:lnSpc>
              <a:spcBef>
                <a:spcPts val="500"/>
              </a:spcBef>
            </a:pPr>
            <a:r>
              <a:rPr sz="1450" spc="-25" dirty="0">
                <a:solidFill>
                  <a:srgbClr val="3C7B5E"/>
                </a:solidFill>
                <a:latin typeface="Tahoma"/>
                <a:cs typeface="Tahoma"/>
              </a:rPr>
              <a:t>10</a:t>
            </a:r>
            <a:endParaRPr sz="1450">
              <a:latin typeface="Tahoma"/>
              <a:cs typeface="Tahoma"/>
            </a:endParaRPr>
          </a:p>
          <a:p>
            <a:pPr marL="12700">
              <a:lnSpc>
                <a:spcPct val="100000"/>
              </a:lnSpc>
              <a:spcBef>
                <a:spcPts val="405"/>
              </a:spcBef>
            </a:pPr>
            <a:r>
              <a:rPr sz="1450" spc="-25" dirty="0">
                <a:solidFill>
                  <a:srgbClr val="3C7B5E"/>
                </a:solidFill>
                <a:latin typeface="Tahoma"/>
                <a:cs typeface="Tahoma"/>
              </a:rPr>
              <a:t>10</a:t>
            </a:r>
            <a:endParaRPr sz="1450">
              <a:latin typeface="Tahoma"/>
              <a:cs typeface="Tahoma"/>
            </a:endParaRPr>
          </a:p>
        </p:txBody>
      </p:sp>
      <p:sp>
        <p:nvSpPr>
          <p:cNvPr id="22" name="object 22"/>
          <p:cNvSpPr txBox="1"/>
          <p:nvPr/>
        </p:nvSpPr>
        <p:spPr>
          <a:xfrm>
            <a:off x="4294187" y="6375506"/>
            <a:ext cx="237490" cy="570865"/>
          </a:xfrm>
          <a:prstGeom prst="rect">
            <a:avLst/>
          </a:prstGeom>
        </p:spPr>
        <p:txBody>
          <a:bodyPr vert="horz" wrap="square" lIns="0" tIns="63500" rIns="0" bIns="0" rtlCol="0">
            <a:spAutoFit/>
          </a:bodyPr>
          <a:lstStyle/>
          <a:p>
            <a:pPr marL="116839">
              <a:lnSpc>
                <a:spcPct val="100000"/>
              </a:lnSpc>
              <a:spcBef>
                <a:spcPts val="500"/>
              </a:spcBef>
            </a:pPr>
            <a:r>
              <a:rPr sz="1450" spc="50" dirty="0">
                <a:solidFill>
                  <a:srgbClr val="3C7B5E"/>
                </a:solidFill>
                <a:latin typeface="Tahoma"/>
                <a:cs typeface="Tahoma"/>
              </a:rPr>
              <a:t>9</a:t>
            </a:r>
            <a:endParaRPr sz="1450">
              <a:latin typeface="Tahoma"/>
              <a:cs typeface="Tahoma"/>
            </a:endParaRPr>
          </a:p>
          <a:p>
            <a:pPr marL="12700">
              <a:lnSpc>
                <a:spcPct val="100000"/>
              </a:lnSpc>
              <a:spcBef>
                <a:spcPts val="405"/>
              </a:spcBef>
            </a:pPr>
            <a:r>
              <a:rPr sz="1450" spc="50" dirty="0">
                <a:solidFill>
                  <a:srgbClr val="3C7B5E"/>
                </a:solidFill>
                <a:latin typeface="Tahoma"/>
                <a:cs typeface="Tahoma"/>
              </a:rPr>
              <a:t>8</a:t>
            </a:r>
            <a:endParaRPr sz="1450">
              <a:latin typeface="Tahoma"/>
              <a:cs typeface="Tahoma"/>
            </a:endParaRPr>
          </a:p>
        </p:txBody>
      </p:sp>
      <p:sp>
        <p:nvSpPr>
          <p:cNvPr id="23" name="object 23"/>
          <p:cNvSpPr txBox="1"/>
          <p:nvPr/>
        </p:nvSpPr>
        <p:spPr>
          <a:xfrm>
            <a:off x="4056607" y="6962237"/>
            <a:ext cx="132715" cy="250825"/>
          </a:xfrm>
          <a:prstGeom prst="rect">
            <a:avLst/>
          </a:prstGeom>
        </p:spPr>
        <p:txBody>
          <a:bodyPr vert="horz" wrap="square" lIns="0" tIns="15875" rIns="0" bIns="0" rtlCol="0">
            <a:spAutoFit/>
          </a:bodyPr>
          <a:lstStyle/>
          <a:p>
            <a:pPr marL="12700">
              <a:lnSpc>
                <a:spcPct val="100000"/>
              </a:lnSpc>
              <a:spcBef>
                <a:spcPts val="125"/>
              </a:spcBef>
            </a:pPr>
            <a:r>
              <a:rPr sz="1450" spc="50" dirty="0">
                <a:solidFill>
                  <a:srgbClr val="3C7B5E"/>
                </a:solidFill>
                <a:latin typeface="Tahoma"/>
                <a:cs typeface="Tahoma"/>
              </a:rPr>
              <a:t>6</a:t>
            </a:r>
            <a:endParaRPr sz="1450">
              <a:latin typeface="Tahoma"/>
              <a:cs typeface="Tahoma"/>
            </a:endParaRPr>
          </a:p>
        </p:txBody>
      </p:sp>
      <p:sp>
        <p:nvSpPr>
          <p:cNvPr id="24" name="object 24"/>
          <p:cNvSpPr txBox="1"/>
          <p:nvPr/>
        </p:nvSpPr>
        <p:spPr>
          <a:xfrm>
            <a:off x="3885624" y="7245698"/>
            <a:ext cx="132715" cy="250825"/>
          </a:xfrm>
          <a:prstGeom prst="rect">
            <a:avLst/>
          </a:prstGeom>
        </p:spPr>
        <p:txBody>
          <a:bodyPr vert="horz" wrap="square" lIns="0" tIns="15875" rIns="0" bIns="0" rtlCol="0">
            <a:spAutoFit/>
          </a:bodyPr>
          <a:lstStyle/>
          <a:p>
            <a:pPr marL="12700">
              <a:lnSpc>
                <a:spcPct val="100000"/>
              </a:lnSpc>
              <a:spcBef>
                <a:spcPts val="125"/>
              </a:spcBef>
            </a:pPr>
            <a:r>
              <a:rPr sz="1450" spc="50" dirty="0">
                <a:solidFill>
                  <a:srgbClr val="3C7B5E"/>
                </a:solidFill>
                <a:latin typeface="Tahoma"/>
                <a:cs typeface="Tahoma"/>
              </a:rPr>
              <a:t>5</a:t>
            </a:r>
            <a:endParaRPr sz="1450">
              <a:latin typeface="Tahoma"/>
              <a:cs typeface="Tahoma"/>
            </a:endParaRPr>
          </a:p>
        </p:txBody>
      </p:sp>
      <p:sp>
        <p:nvSpPr>
          <p:cNvPr id="25" name="object 25"/>
          <p:cNvSpPr txBox="1"/>
          <p:nvPr/>
        </p:nvSpPr>
        <p:spPr>
          <a:xfrm>
            <a:off x="3659047" y="7470539"/>
            <a:ext cx="132715" cy="570865"/>
          </a:xfrm>
          <a:prstGeom prst="rect">
            <a:avLst/>
          </a:prstGeom>
        </p:spPr>
        <p:txBody>
          <a:bodyPr vert="horz" wrap="square" lIns="0" tIns="63500" rIns="0" bIns="0" rtlCol="0">
            <a:spAutoFit/>
          </a:bodyPr>
          <a:lstStyle/>
          <a:p>
            <a:pPr marL="12700">
              <a:lnSpc>
                <a:spcPct val="100000"/>
              </a:lnSpc>
              <a:spcBef>
                <a:spcPts val="500"/>
              </a:spcBef>
            </a:pPr>
            <a:r>
              <a:rPr sz="1450" spc="50" dirty="0">
                <a:solidFill>
                  <a:srgbClr val="3C7B5E"/>
                </a:solidFill>
                <a:latin typeface="Tahoma"/>
                <a:cs typeface="Tahoma"/>
              </a:rPr>
              <a:t>3</a:t>
            </a:r>
            <a:endParaRPr sz="1450">
              <a:latin typeface="Tahoma"/>
              <a:cs typeface="Tahoma"/>
            </a:endParaRPr>
          </a:p>
          <a:p>
            <a:pPr marL="12700">
              <a:lnSpc>
                <a:spcPct val="100000"/>
              </a:lnSpc>
              <a:spcBef>
                <a:spcPts val="405"/>
              </a:spcBef>
            </a:pPr>
            <a:r>
              <a:rPr sz="1450" spc="50" dirty="0">
                <a:solidFill>
                  <a:srgbClr val="3C7B5E"/>
                </a:solidFill>
                <a:latin typeface="Tahoma"/>
                <a:cs typeface="Tahoma"/>
              </a:rPr>
              <a:t>3</a:t>
            </a:r>
            <a:endParaRPr sz="1450">
              <a:latin typeface="Tahoma"/>
              <a:cs typeface="Tahoma"/>
            </a:endParaRPr>
          </a:p>
        </p:txBody>
      </p:sp>
      <p:sp>
        <p:nvSpPr>
          <p:cNvPr id="26" name="object 26"/>
          <p:cNvSpPr txBox="1"/>
          <p:nvPr/>
        </p:nvSpPr>
        <p:spPr>
          <a:xfrm>
            <a:off x="1032236" y="3898667"/>
            <a:ext cx="2588895" cy="4989830"/>
          </a:xfrm>
          <a:prstGeom prst="rect">
            <a:avLst/>
          </a:prstGeom>
        </p:spPr>
        <p:txBody>
          <a:bodyPr vert="horz" wrap="square" lIns="0" tIns="71120" rIns="0" bIns="0" rtlCol="0">
            <a:spAutoFit/>
          </a:bodyPr>
          <a:lstStyle/>
          <a:p>
            <a:pPr marR="456565" algn="r">
              <a:lnSpc>
                <a:spcPct val="100000"/>
              </a:lnSpc>
              <a:spcBef>
                <a:spcPts val="560"/>
              </a:spcBef>
            </a:pPr>
            <a:r>
              <a:rPr sz="1450" spc="60" dirty="0">
                <a:solidFill>
                  <a:srgbClr val="3C7B5E"/>
                </a:solidFill>
                <a:latin typeface="Tahoma"/>
                <a:cs typeface="Tahoma"/>
              </a:rPr>
              <a:t>Native</a:t>
            </a:r>
            <a:r>
              <a:rPr sz="1450" spc="-70" dirty="0">
                <a:solidFill>
                  <a:srgbClr val="3C7B5E"/>
                </a:solidFill>
                <a:latin typeface="Tahoma"/>
                <a:cs typeface="Tahoma"/>
              </a:rPr>
              <a:t> </a:t>
            </a:r>
            <a:r>
              <a:rPr sz="1450" spc="55" dirty="0">
                <a:solidFill>
                  <a:srgbClr val="3C7B5E"/>
                </a:solidFill>
                <a:latin typeface="Tahoma"/>
                <a:cs typeface="Tahoma"/>
              </a:rPr>
              <a:t>Hawaiian</a:t>
            </a:r>
            <a:endParaRPr sz="1450">
              <a:latin typeface="Tahoma"/>
              <a:cs typeface="Tahoma"/>
            </a:endParaRPr>
          </a:p>
          <a:p>
            <a:pPr marL="1494155" marR="456565" indent="121920" algn="r">
              <a:lnSpc>
                <a:spcPct val="117900"/>
              </a:lnSpc>
              <a:spcBef>
                <a:spcPts val="155"/>
              </a:spcBef>
            </a:pPr>
            <a:r>
              <a:rPr sz="1450" spc="45" dirty="0">
                <a:solidFill>
                  <a:srgbClr val="3C7B5E"/>
                </a:solidFill>
                <a:latin typeface="Tahoma"/>
                <a:cs typeface="Tahoma"/>
              </a:rPr>
              <a:t>White Filipino</a:t>
            </a:r>
            <a:endParaRPr sz="1450">
              <a:latin typeface="Tahoma"/>
              <a:cs typeface="Tahoma"/>
            </a:endParaRPr>
          </a:p>
          <a:p>
            <a:pPr marL="439420" marR="456565" indent="-427355" algn="r">
              <a:lnSpc>
                <a:spcPct val="113399"/>
              </a:lnSpc>
              <a:spcBef>
                <a:spcPts val="334"/>
              </a:spcBef>
            </a:pPr>
            <a:r>
              <a:rPr sz="1450" spc="65" dirty="0">
                <a:solidFill>
                  <a:srgbClr val="3C7B5E"/>
                </a:solidFill>
                <a:latin typeface="Tahoma"/>
                <a:cs typeface="Tahoma"/>
              </a:rPr>
              <a:t>Hispanic</a:t>
            </a:r>
            <a:r>
              <a:rPr sz="1450" spc="-65" dirty="0">
                <a:solidFill>
                  <a:srgbClr val="3C7B5E"/>
                </a:solidFill>
                <a:latin typeface="Tahoma"/>
                <a:cs typeface="Tahoma"/>
              </a:rPr>
              <a:t> </a:t>
            </a:r>
            <a:r>
              <a:rPr sz="1450" spc="90" dirty="0">
                <a:solidFill>
                  <a:srgbClr val="3C7B5E"/>
                </a:solidFill>
                <a:latin typeface="Tahoma"/>
                <a:cs typeface="Tahoma"/>
              </a:rPr>
              <a:t>or</a:t>
            </a:r>
            <a:r>
              <a:rPr sz="1450" spc="-60" dirty="0">
                <a:solidFill>
                  <a:srgbClr val="3C7B5E"/>
                </a:solidFill>
                <a:latin typeface="Tahoma"/>
                <a:cs typeface="Tahoma"/>
              </a:rPr>
              <a:t> </a:t>
            </a:r>
            <a:r>
              <a:rPr sz="1450" spc="-25" dirty="0">
                <a:solidFill>
                  <a:srgbClr val="3C7B5E"/>
                </a:solidFill>
                <a:latin typeface="Tahoma"/>
                <a:cs typeface="Tahoma"/>
              </a:rPr>
              <a:t>Latin(a)(o)(x) </a:t>
            </a:r>
            <a:r>
              <a:rPr sz="1450" spc="40" dirty="0">
                <a:solidFill>
                  <a:srgbClr val="3C7B5E"/>
                </a:solidFill>
                <a:latin typeface="Tahoma"/>
                <a:cs typeface="Tahoma"/>
              </a:rPr>
              <a:t>Chinese/Taiwanese</a:t>
            </a:r>
            <a:endParaRPr sz="1450">
              <a:latin typeface="Tahoma"/>
              <a:cs typeface="Tahoma"/>
            </a:endParaRPr>
          </a:p>
          <a:p>
            <a:pPr marL="259079" marR="456565" indent="1149985" algn="r">
              <a:lnSpc>
                <a:spcPct val="120600"/>
              </a:lnSpc>
              <a:spcBef>
                <a:spcPts val="204"/>
              </a:spcBef>
            </a:pPr>
            <a:r>
              <a:rPr sz="1450" spc="65" dirty="0">
                <a:solidFill>
                  <a:srgbClr val="3C7B5E"/>
                </a:solidFill>
                <a:latin typeface="Tahoma"/>
                <a:cs typeface="Tahoma"/>
              </a:rPr>
              <a:t>Samoan </a:t>
            </a:r>
            <a:r>
              <a:rPr sz="1450" spc="75" dirty="0">
                <a:solidFill>
                  <a:srgbClr val="3C7B5E"/>
                </a:solidFill>
                <a:latin typeface="Tahoma"/>
                <a:cs typeface="Tahoma"/>
              </a:rPr>
              <a:t>Other</a:t>
            </a:r>
            <a:r>
              <a:rPr sz="1450" spc="100" dirty="0">
                <a:solidFill>
                  <a:srgbClr val="3C7B5E"/>
                </a:solidFill>
                <a:latin typeface="Tahoma"/>
                <a:cs typeface="Tahoma"/>
              </a:rPr>
              <a:t> </a:t>
            </a:r>
            <a:r>
              <a:rPr sz="1450" dirty="0">
                <a:solidFill>
                  <a:srgbClr val="3C7B5E"/>
                </a:solidFill>
                <a:latin typeface="Tahoma"/>
                <a:cs typeface="Tahoma"/>
              </a:rPr>
              <a:t>Pacific</a:t>
            </a:r>
            <a:r>
              <a:rPr sz="1450" spc="100" dirty="0">
                <a:solidFill>
                  <a:srgbClr val="3C7B5E"/>
                </a:solidFill>
                <a:latin typeface="Tahoma"/>
                <a:cs typeface="Tahoma"/>
              </a:rPr>
              <a:t> </a:t>
            </a:r>
            <a:r>
              <a:rPr sz="1450" spc="-10" dirty="0">
                <a:solidFill>
                  <a:srgbClr val="3C7B5E"/>
                </a:solidFill>
                <a:latin typeface="Tahoma"/>
                <a:cs typeface="Tahoma"/>
              </a:rPr>
              <a:t>Islander</a:t>
            </a:r>
            <a:endParaRPr sz="1450">
              <a:latin typeface="Tahoma"/>
              <a:cs typeface="Tahoma"/>
            </a:endParaRPr>
          </a:p>
          <a:p>
            <a:pPr marL="1091565" marR="456565" indent="570865" algn="r">
              <a:lnSpc>
                <a:spcPct val="122000"/>
              </a:lnSpc>
              <a:spcBef>
                <a:spcPts val="130"/>
              </a:spcBef>
            </a:pPr>
            <a:r>
              <a:rPr sz="1450" spc="40" dirty="0">
                <a:solidFill>
                  <a:srgbClr val="3C7B5E"/>
                </a:solidFill>
                <a:latin typeface="Tahoma"/>
                <a:cs typeface="Tahoma"/>
              </a:rPr>
              <a:t>Black </a:t>
            </a:r>
            <a:r>
              <a:rPr sz="1450" spc="-10" dirty="0">
                <a:solidFill>
                  <a:srgbClr val="3C7B5E"/>
                </a:solidFill>
                <a:latin typeface="Tahoma"/>
                <a:cs typeface="Tahoma"/>
              </a:rPr>
              <a:t>Japanese </a:t>
            </a:r>
            <a:r>
              <a:rPr sz="1450" spc="75" dirty="0">
                <a:solidFill>
                  <a:srgbClr val="3C7B5E"/>
                </a:solidFill>
                <a:latin typeface="Tahoma"/>
                <a:cs typeface="Tahoma"/>
              </a:rPr>
              <a:t>Other</a:t>
            </a:r>
            <a:r>
              <a:rPr sz="1450" spc="-50" dirty="0">
                <a:solidFill>
                  <a:srgbClr val="3C7B5E"/>
                </a:solidFill>
                <a:latin typeface="Tahoma"/>
                <a:cs typeface="Tahoma"/>
              </a:rPr>
              <a:t> </a:t>
            </a:r>
            <a:r>
              <a:rPr sz="1450" spc="40" dirty="0">
                <a:solidFill>
                  <a:srgbClr val="3C7B5E"/>
                </a:solidFill>
                <a:latin typeface="Tahoma"/>
                <a:cs typeface="Tahoma"/>
              </a:rPr>
              <a:t>Asian</a:t>
            </a:r>
            <a:endParaRPr sz="1450">
              <a:latin typeface="Tahoma"/>
              <a:cs typeface="Tahoma"/>
            </a:endParaRPr>
          </a:p>
          <a:p>
            <a:pPr marL="1640205">
              <a:lnSpc>
                <a:spcPct val="100000"/>
              </a:lnSpc>
              <a:spcBef>
                <a:spcPts val="409"/>
              </a:spcBef>
            </a:pPr>
            <a:r>
              <a:rPr sz="1450" spc="-10" dirty="0">
                <a:solidFill>
                  <a:srgbClr val="3C7B5E"/>
                </a:solidFill>
                <a:latin typeface="Tahoma"/>
                <a:cs typeface="Tahoma"/>
              </a:rPr>
              <a:t>AIANI</a:t>
            </a:r>
            <a:endParaRPr sz="1450">
              <a:latin typeface="Tahoma"/>
              <a:cs typeface="Tahoma"/>
            </a:endParaRPr>
          </a:p>
          <a:p>
            <a:pPr marR="456565" algn="r">
              <a:lnSpc>
                <a:spcPct val="100000"/>
              </a:lnSpc>
              <a:spcBef>
                <a:spcPts val="355"/>
              </a:spcBef>
            </a:pPr>
            <a:r>
              <a:rPr sz="1450" spc="65" dirty="0">
                <a:solidFill>
                  <a:srgbClr val="3C7B5E"/>
                </a:solidFill>
                <a:latin typeface="Tahoma"/>
                <a:cs typeface="Tahoma"/>
              </a:rPr>
              <a:t>Micronesian</a:t>
            </a:r>
            <a:endParaRPr sz="1450">
              <a:latin typeface="Tahoma"/>
              <a:cs typeface="Tahoma"/>
            </a:endParaRPr>
          </a:p>
          <a:p>
            <a:pPr marR="456565" algn="r">
              <a:lnSpc>
                <a:spcPct val="100000"/>
              </a:lnSpc>
              <a:spcBef>
                <a:spcPts val="560"/>
              </a:spcBef>
            </a:pPr>
            <a:r>
              <a:rPr sz="1450" dirty="0">
                <a:solidFill>
                  <a:srgbClr val="3C7B5E"/>
                </a:solidFill>
                <a:latin typeface="Tahoma"/>
                <a:cs typeface="Tahoma"/>
              </a:rPr>
              <a:t>Race</a:t>
            </a:r>
            <a:r>
              <a:rPr sz="1450" spc="80" dirty="0">
                <a:solidFill>
                  <a:srgbClr val="3C7B5E"/>
                </a:solidFill>
                <a:latin typeface="Tahoma"/>
                <a:cs typeface="Tahoma"/>
              </a:rPr>
              <a:t> </a:t>
            </a:r>
            <a:r>
              <a:rPr sz="1450" spc="75" dirty="0">
                <a:solidFill>
                  <a:srgbClr val="3C7B5E"/>
                </a:solidFill>
                <a:latin typeface="Tahoma"/>
                <a:cs typeface="Tahoma"/>
              </a:rPr>
              <a:t>Unknown</a:t>
            </a:r>
            <a:endParaRPr sz="1450">
              <a:latin typeface="Tahoma"/>
              <a:cs typeface="Tahoma"/>
            </a:endParaRPr>
          </a:p>
          <a:p>
            <a:pPr marL="1091565" marR="456565" indent="402590" algn="r">
              <a:lnSpc>
                <a:spcPts val="2150"/>
              </a:lnSpc>
              <a:spcBef>
                <a:spcPts val="70"/>
              </a:spcBef>
            </a:pPr>
            <a:r>
              <a:rPr sz="1450" spc="60" dirty="0">
                <a:solidFill>
                  <a:srgbClr val="3C7B5E"/>
                </a:solidFill>
                <a:latin typeface="Tahoma"/>
                <a:cs typeface="Tahoma"/>
              </a:rPr>
              <a:t>Korean </a:t>
            </a:r>
            <a:r>
              <a:rPr sz="1450" spc="75" dirty="0">
                <a:solidFill>
                  <a:srgbClr val="3C7B5E"/>
                </a:solidFill>
                <a:latin typeface="Tahoma"/>
                <a:cs typeface="Tahoma"/>
              </a:rPr>
              <a:t>Other</a:t>
            </a:r>
            <a:r>
              <a:rPr sz="1450" spc="-50" dirty="0">
                <a:solidFill>
                  <a:srgbClr val="3C7B5E"/>
                </a:solidFill>
                <a:latin typeface="Tahoma"/>
                <a:cs typeface="Tahoma"/>
              </a:rPr>
              <a:t> </a:t>
            </a:r>
            <a:r>
              <a:rPr sz="1450" spc="40" dirty="0">
                <a:solidFill>
                  <a:srgbClr val="3C7B5E"/>
                </a:solidFill>
                <a:latin typeface="Tahoma"/>
                <a:cs typeface="Tahoma"/>
              </a:rPr>
              <a:t>Asian</a:t>
            </a:r>
            <a:endParaRPr sz="1450">
              <a:latin typeface="Tahoma"/>
              <a:cs typeface="Tahoma"/>
            </a:endParaRPr>
          </a:p>
          <a:p>
            <a:pPr marL="1099820">
              <a:lnSpc>
                <a:spcPct val="100000"/>
              </a:lnSpc>
              <a:spcBef>
                <a:spcPts val="325"/>
              </a:spcBef>
              <a:tabLst>
                <a:tab pos="2468245" algn="l"/>
              </a:tabLst>
            </a:pPr>
            <a:r>
              <a:rPr sz="1450" spc="45" dirty="0">
                <a:solidFill>
                  <a:srgbClr val="3C7B5E"/>
                </a:solidFill>
                <a:latin typeface="Tahoma"/>
                <a:cs typeface="Tahoma"/>
              </a:rPr>
              <a:t>Vietnamese</a:t>
            </a:r>
            <a:r>
              <a:rPr sz="1450" dirty="0">
                <a:solidFill>
                  <a:srgbClr val="3C7B5E"/>
                </a:solidFill>
                <a:latin typeface="Tahoma"/>
                <a:cs typeface="Tahoma"/>
              </a:rPr>
              <a:t>	</a:t>
            </a:r>
            <a:r>
              <a:rPr sz="1450" spc="-50" dirty="0">
                <a:solidFill>
                  <a:srgbClr val="3C7B5E"/>
                </a:solidFill>
                <a:latin typeface="Tahoma"/>
                <a:cs typeface="Tahoma"/>
              </a:rPr>
              <a:t>2</a:t>
            </a:r>
            <a:endParaRPr sz="1450">
              <a:latin typeface="Tahoma"/>
              <a:cs typeface="Tahoma"/>
            </a:endParaRPr>
          </a:p>
          <a:p>
            <a:pPr marL="791210">
              <a:lnSpc>
                <a:spcPct val="100000"/>
              </a:lnSpc>
              <a:spcBef>
                <a:spcPts val="415"/>
              </a:spcBef>
              <a:tabLst>
                <a:tab pos="2338070" algn="l"/>
              </a:tabLst>
            </a:pPr>
            <a:r>
              <a:rPr sz="1450" dirty="0">
                <a:solidFill>
                  <a:srgbClr val="3C7B5E"/>
                </a:solidFill>
                <a:latin typeface="Tahoma"/>
                <a:cs typeface="Tahoma"/>
              </a:rPr>
              <a:t>NHPI</a:t>
            </a:r>
            <a:r>
              <a:rPr sz="1450" spc="125" dirty="0">
                <a:solidFill>
                  <a:srgbClr val="3C7B5E"/>
                </a:solidFill>
                <a:latin typeface="Tahoma"/>
                <a:cs typeface="Tahoma"/>
              </a:rPr>
              <a:t> </a:t>
            </a:r>
            <a:r>
              <a:rPr sz="1450" spc="75" dirty="0">
                <a:solidFill>
                  <a:srgbClr val="3C7B5E"/>
                </a:solidFill>
                <a:latin typeface="Tahoma"/>
                <a:cs typeface="Tahoma"/>
              </a:rPr>
              <a:t>Unknown</a:t>
            </a:r>
            <a:r>
              <a:rPr sz="1450" dirty="0">
                <a:solidFill>
                  <a:srgbClr val="3C7B5E"/>
                </a:solidFill>
                <a:latin typeface="Tahoma"/>
                <a:cs typeface="Tahoma"/>
              </a:rPr>
              <a:t>	</a:t>
            </a:r>
            <a:r>
              <a:rPr sz="1450" spc="-50" dirty="0">
                <a:solidFill>
                  <a:srgbClr val="3C7B5E"/>
                </a:solidFill>
                <a:latin typeface="Tahoma"/>
                <a:cs typeface="Tahoma"/>
              </a:rPr>
              <a:t>1</a:t>
            </a:r>
            <a:endParaRPr sz="1450">
              <a:latin typeface="Tahoma"/>
              <a:cs typeface="Tahoma"/>
            </a:endParaRPr>
          </a:p>
          <a:p>
            <a:pPr marL="1469390">
              <a:lnSpc>
                <a:spcPct val="100000"/>
              </a:lnSpc>
              <a:spcBef>
                <a:spcPts val="565"/>
              </a:spcBef>
              <a:tabLst>
                <a:tab pos="2338070" algn="l"/>
              </a:tabLst>
            </a:pPr>
            <a:r>
              <a:rPr sz="1450" spc="-10" dirty="0">
                <a:solidFill>
                  <a:srgbClr val="3C7B5E"/>
                </a:solidFill>
                <a:latin typeface="Tahoma"/>
                <a:cs typeface="Tahoma"/>
              </a:rPr>
              <a:t>Tongan</a:t>
            </a:r>
            <a:r>
              <a:rPr sz="1450" dirty="0">
                <a:solidFill>
                  <a:srgbClr val="3C7B5E"/>
                </a:solidFill>
                <a:latin typeface="Tahoma"/>
                <a:cs typeface="Tahoma"/>
              </a:rPr>
              <a:t>	</a:t>
            </a:r>
            <a:r>
              <a:rPr sz="1450" spc="-50" dirty="0">
                <a:solidFill>
                  <a:srgbClr val="3C7B5E"/>
                </a:solidFill>
                <a:latin typeface="Tahoma"/>
                <a:cs typeface="Tahoma"/>
              </a:rPr>
              <a:t>1</a:t>
            </a:r>
            <a:endParaRPr sz="1450">
              <a:latin typeface="Tahoma"/>
              <a:cs typeface="Tahoma"/>
            </a:endParaRPr>
          </a:p>
        </p:txBody>
      </p:sp>
      <p:sp>
        <p:nvSpPr>
          <p:cNvPr id="27" name="object 27"/>
          <p:cNvSpPr txBox="1"/>
          <p:nvPr/>
        </p:nvSpPr>
        <p:spPr>
          <a:xfrm>
            <a:off x="7168582" y="4787699"/>
            <a:ext cx="240029" cy="250825"/>
          </a:xfrm>
          <a:prstGeom prst="rect">
            <a:avLst/>
          </a:prstGeom>
        </p:spPr>
        <p:txBody>
          <a:bodyPr vert="horz" wrap="square" lIns="0" tIns="15875" rIns="0" bIns="0" rtlCol="0">
            <a:spAutoFit/>
          </a:bodyPr>
          <a:lstStyle/>
          <a:p>
            <a:pPr marL="12700">
              <a:lnSpc>
                <a:spcPct val="100000"/>
              </a:lnSpc>
              <a:spcBef>
                <a:spcPts val="125"/>
              </a:spcBef>
            </a:pPr>
            <a:r>
              <a:rPr sz="1450" spc="-25" dirty="0">
                <a:solidFill>
                  <a:srgbClr val="3C7B5E"/>
                </a:solidFill>
                <a:latin typeface="Tahoma"/>
                <a:cs typeface="Tahoma"/>
              </a:rPr>
              <a:t>30</a:t>
            </a:r>
            <a:endParaRPr sz="1450">
              <a:latin typeface="Tahoma"/>
              <a:cs typeface="Tahoma"/>
            </a:endParaRPr>
          </a:p>
        </p:txBody>
      </p:sp>
      <p:sp>
        <p:nvSpPr>
          <p:cNvPr id="28" name="object 28"/>
          <p:cNvSpPr txBox="1"/>
          <p:nvPr/>
        </p:nvSpPr>
        <p:spPr>
          <a:xfrm>
            <a:off x="7764070" y="1574768"/>
            <a:ext cx="9838055" cy="2025650"/>
          </a:xfrm>
          <a:prstGeom prst="rect">
            <a:avLst/>
          </a:prstGeom>
        </p:spPr>
        <p:txBody>
          <a:bodyPr vert="horz" wrap="square" lIns="0" tIns="12700" rIns="0" bIns="0" rtlCol="0">
            <a:spAutoFit/>
          </a:bodyPr>
          <a:lstStyle/>
          <a:p>
            <a:pPr marL="12700" marR="5080" algn="just">
              <a:lnSpc>
                <a:spcPct val="125000"/>
              </a:lnSpc>
              <a:spcBef>
                <a:spcPts val="100"/>
              </a:spcBef>
            </a:pPr>
            <a:r>
              <a:rPr sz="2100" spc="120" dirty="0">
                <a:latin typeface="Times New Roman"/>
                <a:cs typeface="Times New Roman"/>
              </a:rPr>
              <a:t>Native</a:t>
            </a:r>
            <a:r>
              <a:rPr sz="2100" spc="45" dirty="0">
                <a:latin typeface="Times New Roman"/>
                <a:cs typeface="Times New Roman"/>
              </a:rPr>
              <a:t>  </a:t>
            </a:r>
            <a:r>
              <a:rPr sz="2100" spc="140" dirty="0">
                <a:latin typeface="Times New Roman"/>
                <a:cs typeface="Times New Roman"/>
              </a:rPr>
              <a:t>Hawaiian</a:t>
            </a:r>
            <a:r>
              <a:rPr sz="2100" spc="50" dirty="0">
                <a:latin typeface="Times New Roman"/>
                <a:cs typeface="Times New Roman"/>
              </a:rPr>
              <a:t>  </a:t>
            </a:r>
            <a:r>
              <a:rPr sz="2100" spc="130" dirty="0">
                <a:latin typeface="Times New Roman"/>
                <a:cs typeface="Times New Roman"/>
              </a:rPr>
              <a:t>or</a:t>
            </a:r>
            <a:r>
              <a:rPr sz="2100" spc="50" dirty="0">
                <a:latin typeface="Times New Roman"/>
                <a:cs typeface="Times New Roman"/>
              </a:rPr>
              <a:t>  Pacific  </a:t>
            </a:r>
            <a:r>
              <a:rPr sz="2100" spc="85" dirty="0">
                <a:latin typeface="Times New Roman"/>
                <a:cs typeface="Times New Roman"/>
              </a:rPr>
              <a:t>Islanders,</a:t>
            </a:r>
            <a:r>
              <a:rPr sz="2100" spc="50" dirty="0">
                <a:latin typeface="Times New Roman"/>
                <a:cs typeface="Times New Roman"/>
              </a:rPr>
              <a:t>  </a:t>
            </a:r>
            <a:r>
              <a:rPr sz="2100" spc="70" dirty="0">
                <a:latin typeface="Times New Roman"/>
                <a:cs typeface="Times New Roman"/>
              </a:rPr>
              <a:t>Multi-</a:t>
            </a:r>
            <a:r>
              <a:rPr sz="2100" spc="65" dirty="0">
                <a:latin typeface="Times New Roman"/>
                <a:cs typeface="Times New Roman"/>
              </a:rPr>
              <a:t>Racial,</a:t>
            </a:r>
            <a:r>
              <a:rPr sz="2100" spc="50" dirty="0">
                <a:latin typeface="Times New Roman"/>
                <a:cs typeface="Times New Roman"/>
              </a:rPr>
              <a:t>  </a:t>
            </a:r>
            <a:r>
              <a:rPr sz="2100" spc="170" dirty="0">
                <a:latin typeface="Times New Roman"/>
                <a:cs typeface="Times New Roman"/>
              </a:rPr>
              <a:t>and</a:t>
            </a:r>
            <a:r>
              <a:rPr sz="2100" spc="50" dirty="0">
                <a:latin typeface="Times New Roman"/>
                <a:cs typeface="Times New Roman"/>
              </a:rPr>
              <a:t>  </a:t>
            </a:r>
            <a:r>
              <a:rPr sz="2100" dirty="0">
                <a:latin typeface="Times New Roman"/>
                <a:cs typeface="Times New Roman"/>
              </a:rPr>
              <a:t>Black</a:t>
            </a:r>
            <a:r>
              <a:rPr sz="2100" spc="50" dirty="0">
                <a:latin typeface="Times New Roman"/>
                <a:cs typeface="Times New Roman"/>
              </a:rPr>
              <a:t>  </a:t>
            </a:r>
            <a:r>
              <a:rPr sz="2100" spc="100" dirty="0">
                <a:latin typeface="Times New Roman"/>
                <a:cs typeface="Times New Roman"/>
              </a:rPr>
              <a:t>individuals</a:t>
            </a:r>
            <a:r>
              <a:rPr sz="2100" spc="50" dirty="0">
                <a:latin typeface="Times New Roman"/>
                <a:cs typeface="Times New Roman"/>
              </a:rPr>
              <a:t>  </a:t>
            </a:r>
            <a:r>
              <a:rPr sz="2100" spc="125" dirty="0">
                <a:latin typeface="Times New Roman"/>
                <a:cs typeface="Times New Roman"/>
              </a:rPr>
              <a:t>are </a:t>
            </a:r>
            <a:r>
              <a:rPr sz="2100" spc="130" dirty="0">
                <a:latin typeface="Times New Roman"/>
                <a:cs typeface="Times New Roman"/>
              </a:rPr>
              <a:t>over-represented</a:t>
            </a:r>
            <a:r>
              <a:rPr sz="2100" spc="60" dirty="0">
                <a:latin typeface="Times New Roman"/>
                <a:cs typeface="Times New Roman"/>
              </a:rPr>
              <a:t>  </a:t>
            </a:r>
            <a:r>
              <a:rPr sz="2100" spc="155" dirty="0">
                <a:latin typeface="Times New Roman"/>
                <a:cs typeface="Times New Roman"/>
              </a:rPr>
              <a:t>within</a:t>
            </a:r>
            <a:r>
              <a:rPr sz="2100" spc="60" dirty="0">
                <a:latin typeface="Times New Roman"/>
                <a:cs typeface="Times New Roman"/>
              </a:rPr>
              <a:t>  </a:t>
            </a:r>
            <a:r>
              <a:rPr sz="2100" spc="170" dirty="0">
                <a:latin typeface="Times New Roman"/>
                <a:cs typeface="Times New Roman"/>
              </a:rPr>
              <a:t>the</a:t>
            </a:r>
            <a:r>
              <a:rPr sz="2100" spc="65" dirty="0">
                <a:latin typeface="Times New Roman"/>
                <a:cs typeface="Times New Roman"/>
              </a:rPr>
              <a:t>  </a:t>
            </a:r>
            <a:r>
              <a:rPr sz="2100" dirty="0">
                <a:latin typeface="Times New Roman"/>
                <a:cs typeface="Times New Roman"/>
              </a:rPr>
              <a:t>SGM</a:t>
            </a:r>
            <a:r>
              <a:rPr sz="2100" spc="60" dirty="0">
                <a:latin typeface="Times New Roman"/>
                <a:cs typeface="Times New Roman"/>
              </a:rPr>
              <a:t>  </a:t>
            </a:r>
            <a:r>
              <a:rPr sz="2100" dirty="0">
                <a:latin typeface="Times New Roman"/>
                <a:cs typeface="Times New Roman"/>
              </a:rPr>
              <a:t>PIT</a:t>
            </a:r>
            <a:r>
              <a:rPr sz="2100" spc="60" dirty="0">
                <a:latin typeface="Times New Roman"/>
                <a:cs typeface="Times New Roman"/>
              </a:rPr>
              <a:t>  </a:t>
            </a:r>
            <a:r>
              <a:rPr sz="2100" spc="120" dirty="0">
                <a:latin typeface="Times New Roman"/>
                <a:cs typeface="Times New Roman"/>
              </a:rPr>
              <a:t>Count</a:t>
            </a:r>
            <a:r>
              <a:rPr sz="2100" spc="65" dirty="0">
                <a:latin typeface="Times New Roman"/>
                <a:cs typeface="Times New Roman"/>
              </a:rPr>
              <a:t>  </a:t>
            </a:r>
            <a:r>
              <a:rPr sz="2100" spc="105" dirty="0">
                <a:latin typeface="Times New Roman"/>
                <a:cs typeface="Times New Roman"/>
              </a:rPr>
              <a:t>population</a:t>
            </a:r>
            <a:r>
              <a:rPr sz="2100" spc="60" dirty="0">
                <a:latin typeface="Times New Roman"/>
                <a:cs typeface="Times New Roman"/>
              </a:rPr>
              <a:t>  </a:t>
            </a:r>
            <a:r>
              <a:rPr sz="2100" spc="105" dirty="0">
                <a:latin typeface="Times New Roman"/>
                <a:cs typeface="Times New Roman"/>
              </a:rPr>
              <a:t>as</a:t>
            </a:r>
            <a:r>
              <a:rPr sz="2100" spc="65" dirty="0">
                <a:latin typeface="Times New Roman"/>
                <a:cs typeface="Times New Roman"/>
              </a:rPr>
              <a:t>  </a:t>
            </a:r>
            <a:r>
              <a:rPr sz="2100" spc="120" dirty="0">
                <a:latin typeface="Times New Roman"/>
                <a:cs typeface="Times New Roman"/>
              </a:rPr>
              <a:t>compared</a:t>
            </a:r>
            <a:r>
              <a:rPr sz="2100" spc="60" dirty="0">
                <a:latin typeface="Times New Roman"/>
                <a:cs typeface="Times New Roman"/>
              </a:rPr>
              <a:t>  </a:t>
            </a:r>
            <a:r>
              <a:rPr sz="2100" spc="105" dirty="0">
                <a:latin typeface="Times New Roman"/>
                <a:cs typeface="Times New Roman"/>
              </a:rPr>
              <a:t>to</a:t>
            </a:r>
            <a:r>
              <a:rPr sz="2100" spc="60" dirty="0">
                <a:latin typeface="Times New Roman"/>
                <a:cs typeface="Times New Roman"/>
              </a:rPr>
              <a:t>  </a:t>
            </a:r>
            <a:r>
              <a:rPr sz="2100" spc="145" dirty="0">
                <a:latin typeface="Times New Roman"/>
                <a:cs typeface="Times New Roman"/>
              </a:rPr>
              <a:t>the </a:t>
            </a:r>
            <a:r>
              <a:rPr sz="2100" spc="105" dirty="0">
                <a:latin typeface="Times New Roman"/>
                <a:cs typeface="Times New Roman"/>
              </a:rPr>
              <a:t>population</a:t>
            </a:r>
            <a:r>
              <a:rPr sz="2100" spc="65" dirty="0">
                <a:latin typeface="Times New Roman"/>
                <a:cs typeface="Times New Roman"/>
              </a:rPr>
              <a:t> </a:t>
            </a:r>
            <a:r>
              <a:rPr sz="2100" spc="75" dirty="0">
                <a:latin typeface="Times New Roman"/>
                <a:cs typeface="Times New Roman"/>
              </a:rPr>
              <a:t>of</a:t>
            </a:r>
            <a:r>
              <a:rPr sz="2100" spc="70" dirty="0">
                <a:latin typeface="Times New Roman"/>
                <a:cs typeface="Times New Roman"/>
              </a:rPr>
              <a:t> O‘ahu </a:t>
            </a:r>
            <a:r>
              <a:rPr sz="2100" spc="125" dirty="0">
                <a:latin typeface="Times New Roman"/>
                <a:cs typeface="Times New Roman"/>
              </a:rPr>
              <a:t>by</a:t>
            </a:r>
            <a:r>
              <a:rPr sz="2100" spc="65" dirty="0">
                <a:latin typeface="Times New Roman"/>
                <a:cs typeface="Times New Roman"/>
              </a:rPr>
              <a:t> </a:t>
            </a:r>
            <a:r>
              <a:rPr sz="2100" dirty="0">
                <a:latin typeface="Times New Roman"/>
                <a:cs typeface="Times New Roman"/>
              </a:rPr>
              <a:t>221%,</a:t>
            </a:r>
            <a:r>
              <a:rPr sz="2100" spc="70" dirty="0">
                <a:latin typeface="Times New Roman"/>
                <a:cs typeface="Times New Roman"/>
              </a:rPr>
              <a:t> </a:t>
            </a:r>
            <a:r>
              <a:rPr sz="2100" dirty="0">
                <a:latin typeface="Times New Roman"/>
                <a:cs typeface="Times New Roman"/>
              </a:rPr>
              <a:t>45%</a:t>
            </a:r>
            <a:r>
              <a:rPr sz="2100" spc="70" dirty="0">
                <a:latin typeface="Times New Roman"/>
                <a:cs typeface="Times New Roman"/>
              </a:rPr>
              <a:t> </a:t>
            </a:r>
            <a:r>
              <a:rPr sz="2100" spc="170" dirty="0">
                <a:latin typeface="Times New Roman"/>
                <a:cs typeface="Times New Roman"/>
              </a:rPr>
              <a:t>and</a:t>
            </a:r>
            <a:r>
              <a:rPr sz="2100" spc="70" dirty="0">
                <a:latin typeface="Times New Roman"/>
                <a:cs typeface="Times New Roman"/>
              </a:rPr>
              <a:t> </a:t>
            </a:r>
            <a:r>
              <a:rPr sz="2100" dirty="0">
                <a:latin typeface="Times New Roman"/>
                <a:cs typeface="Times New Roman"/>
              </a:rPr>
              <a:t>45%,</a:t>
            </a:r>
            <a:r>
              <a:rPr sz="2100" spc="65" dirty="0">
                <a:latin typeface="Times New Roman"/>
                <a:cs typeface="Times New Roman"/>
              </a:rPr>
              <a:t> </a:t>
            </a:r>
            <a:r>
              <a:rPr sz="2100" spc="90" dirty="0">
                <a:latin typeface="Times New Roman"/>
                <a:cs typeface="Times New Roman"/>
              </a:rPr>
              <a:t>respectively.</a:t>
            </a:r>
            <a:r>
              <a:rPr sz="2100" spc="70" dirty="0">
                <a:latin typeface="Times New Roman"/>
                <a:cs typeface="Times New Roman"/>
              </a:rPr>
              <a:t> </a:t>
            </a:r>
            <a:r>
              <a:rPr sz="2100" spc="130" dirty="0">
                <a:latin typeface="Times New Roman"/>
                <a:cs typeface="Times New Roman"/>
              </a:rPr>
              <a:t>While</a:t>
            </a:r>
            <a:r>
              <a:rPr sz="2100" spc="70" dirty="0">
                <a:latin typeface="Times New Roman"/>
                <a:cs typeface="Times New Roman"/>
              </a:rPr>
              <a:t> </a:t>
            </a:r>
            <a:r>
              <a:rPr sz="2100" spc="170" dirty="0">
                <a:latin typeface="Times New Roman"/>
                <a:cs typeface="Times New Roman"/>
              </a:rPr>
              <a:t>White</a:t>
            </a:r>
            <a:r>
              <a:rPr sz="2100" spc="70" dirty="0">
                <a:latin typeface="Times New Roman"/>
                <a:cs typeface="Times New Roman"/>
              </a:rPr>
              <a:t> </a:t>
            </a:r>
            <a:r>
              <a:rPr sz="2100" spc="170" dirty="0">
                <a:latin typeface="Times New Roman"/>
                <a:cs typeface="Times New Roman"/>
              </a:rPr>
              <a:t>and</a:t>
            </a:r>
            <a:r>
              <a:rPr sz="2100" spc="65" dirty="0">
                <a:latin typeface="Times New Roman"/>
                <a:cs typeface="Times New Roman"/>
              </a:rPr>
              <a:t> </a:t>
            </a:r>
            <a:r>
              <a:rPr sz="2100" spc="105" dirty="0">
                <a:latin typeface="Times New Roman"/>
                <a:cs typeface="Times New Roman"/>
              </a:rPr>
              <a:t>Asian </a:t>
            </a:r>
            <a:r>
              <a:rPr sz="2100" spc="130" dirty="0">
                <a:latin typeface="Times New Roman"/>
                <a:cs typeface="Times New Roman"/>
              </a:rPr>
              <a:t>or</a:t>
            </a:r>
            <a:r>
              <a:rPr sz="2100" spc="215" dirty="0">
                <a:latin typeface="Times New Roman"/>
                <a:cs typeface="Times New Roman"/>
              </a:rPr>
              <a:t>  </a:t>
            </a:r>
            <a:r>
              <a:rPr sz="2100" spc="114" dirty="0">
                <a:latin typeface="Times New Roman"/>
                <a:cs typeface="Times New Roman"/>
              </a:rPr>
              <a:t>Asian</a:t>
            </a:r>
            <a:r>
              <a:rPr sz="2100" spc="220" dirty="0">
                <a:latin typeface="Times New Roman"/>
                <a:cs typeface="Times New Roman"/>
              </a:rPr>
              <a:t>  </a:t>
            </a:r>
            <a:r>
              <a:rPr sz="2100" spc="130" dirty="0">
                <a:latin typeface="Times New Roman"/>
                <a:cs typeface="Times New Roman"/>
              </a:rPr>
              <a:t>American</a:t>
            </a:r>
            <a:r>
              <a:rPr sz="2100" spc="220" dirty="0">
                <a:latin typeface="Times New Roman"/>
                <a:cs typeface="Times New Roman"/>
              </a:rPr>
              <a:t>  </a:t>
            </a:r>
            <a:r>
              <a:rPr sz="2100" spc="100" dirty="0">
                <a:latin typeface="Times New Roman"/>
                <a:cs typeface="Times New Roman"/>
              </a:rPr>
              <a:t>individuals</a:t>
            </a:r>
            <a:r>
              <a:rPr sz="2100" spc="215" dirty="0">
                <a:latin typeface="Times New Roman"/>
                <a:cs typeface="Times New Roman"/>
              </a:rPr>
              <a:t>  </a:t>
            </a:r>
            <a:r>
              <a:rPr sz="2100" spc="150" dirty="0">
                <a:latin typeface="Times New Roman"/>
                <a:cs typeface="Times New Roman"/>
              </a:rPr>
              <a:t>are</a:t>
            </a:r>
            <a:r>
              <a:rPr sz="2100" spc="220" dirty="0">
                <a:latin typeface="Times New Roman"/>
                <a:cs typeface="Times New Roman"/>
              </a:rPr>
              <a:t>  </a:t>
            </a:r>
            <a:r>
              <a:rPr sz="2100" spc="155" dirty="0">
                <a:latin typeface="Times New Roman"/>
                <a:cs typeface="Times New Roman"/>
              </a:rPr>
              <a:t>under-</a:t>
            </a:r>
            <a:r>
              <a:rPr sz="2100" spc="145" dirty="0">
                <a:latin typeface="Times New Roman"/>
                <a:cs typeface="Times New Roman"/>
              </a:rPr>
              <a:t>represented</a:t>
            </a:r>
            <a:r>
              <a:rPr sz="2100" spc="220" dirty="0">
                <a:latin typeface="Times New Roman"/>
                <a:cs typeface="Times New Roman"/>
              </a:rPr>
              <a:t>  </a:t>
            </a:r>
            <a:r>
              <a:rPr sz="2100" spc="125" dirty="0">
                <a:latin typeface="Times New Roman"/>
                <a:cs typeface="Times New Roman"/>
              </a:rPr>
              <a:t>by</a:t>
            </a:r>
            <a:r>
              <a:rPr sz="2100" spc="215" dirty="0">
                <a:latin typeface="Times New Roman"/>
                <a:cs typeface="Times New Roman"/>
              </a:rPr>
              <a:t>  </a:t>
            </a:r>
            <a:r>
              <a:rPr sz="2100" spc="-30" dirty="0">
                <a:latin typeface="Times New Roman"/>
                <a:cs typeface="Times New Roman"/>
              </a:rPr>
              <a:t>-</a:t>
            </a:r>
            <a:r>
              <a:rPr sz="2100" dirty="0">
                <a:latin typeface="Times New Roman"/>
                <a:cs typeface="Times New Roman"/>
              </a:rPr>
              <a:t>19%</a:t>
            </a:r>
            <a:r>
              <a:rPr sz="2100" spc="220" dirty="0">
                <a:latin typeface="Times New Roman"/>
                <a:cs typeface="Times New Roman"/>
              </a:rPr>
              <a:t>  </a:t>
            </a:r>
            <a:r>
              <a:rPr sz="2100" spc="170" dirty="0">
                <a:latin typeface="Times New Roman"/>
                <a:cs typeface="Times New Roman"/>
              </a:rPr>
              <a:t>and</a:t>
            </a:r>
            <a:r>
              <a:rPr sz="2100" spc="220" dirty="0">
                <a:latin typeface="Times New Roman"/>
                <a:cs typeface="Times New Roman"/>
              </a:rPr>
              <a:t>  </a:t>
            </a:r>
            <a:r>
              <a:rPr sz="2100" dirty="0">
                <a:latin typeface="Times New Roman"/>
                <a:cs typeface="Times New Roman"/>
              </a:rPr>
              <a:t>-</a:t>
            </a:r>
            <a:r>
              <a:rPr sz="2100" spc="-20" dirty="0">
                <a:latin typeface="Times New Roman"/>
                <a:cs typeface="Times New Roman"/>
              </a:rPr>
              <a:t>80%, </a:t>
            </a:r>
            <a:r>
              <a:rPr sz="2100" spc="80" dirty="0">
                <a:latin typeface="Times New Roman"/>
                <a:cs typeface="Times New Roman"/>
              </a:rPr>
              <a:t>respectively.</a:t>
            </a:r>
            <a:endParaRPr sz="2100">
              <a:latin typeface="Times New Roman"/>
              <a:cs typeface="Times New Roman"/>
            </a:endParaRPr>
          </a:p>
        </p:txBody>
      </p:sp>
      <p:pic>
        <p:nvPicPr>
          <p:cNvPr id="29" name="object 29"/>
          <p:cNvPicPr/>
          <p:nvPr/>
        </p:nvPicPr>
        <p:blipFill>
          <a:blip r:embed="rId3" cstate="print"/>
          <a:stretch>
            <a:fillRect/>
          </a:stretch>
        </p:blipFill>
        <p:spPr>
          <a:xfrm>
            <a:off x="8707446" y="6993674"/>
            <a:ext cx="9580552" cy="1133474"/>
          </a:xfrm>
          <a:prstGeom prst="rect">
            <a:avLst/>
          </a:prstGeom>
        </p:spPr>
      </p:pic>
      <p:sp>
        <p:nvSpPr>
          <p:cNvPr id="30" name="object 30"/>
          <p:cNvSpPr txBox="1"/>
          <p:nvPr/>
        </p:nvSpPr>
        <p:spPr>
          <a:xfrm>
            <a:off x="9214246" y="6937527"/>
            <a:ext cx="8482330" cy="965200"/>
          </a:xfrm>
          <a:prstGeom prst="rect">
            <a:avLst/>
          </a:prstGeom>
        </p:spPr>
        <p:txBody>
          <a:bodyPr vert="horz" wrap="square" lIns="0" tIns="162560" rIns="0" bIns="0" rtlCol="0">
            <a:spAutoFit/>
          </a:bodyPr>
          <a:lstStyle/>
          <a:p>
            <a:pPr marL="12700">
              <a:lnSpc>
                <a:spcPct val="100000"/>
              </a:lnSpc>
              <a:spcBef>
                <a:spcPts val="1280"/>
              </a:spcBef>
            </a:pPr>
            <a:r>
              <a:rPr sz="2100" spc="195" dirty="0">
                <a:latin typeface="Trebuchet MS"/>
                <a:cs typeface="Trebuchet MS"/>
              </a:rPr>
              <a:t>47%</a:t>
            </a:r>
            <a:r>
              <a:rPr sz="2100" spc="305" dirty="0">
                <a:latin typeface="Trebuchet MS"/>
                <a:cs typeface="Trebuchet MS"/>
              </a:rPr>
              <a:t> </a:t>
            </a:r>
            <a:r>
              <a:rPr sz="2100" spc="235" dirty="0">
                <a:latin typeface="Trebuchet MS"/>
                <a:cs typeface="Trebuchet MS"/>
              </a:rPr>
              <a:t>of</a:t>
            </a:r>
            <a:r>
              <a:rPr sz="2100" spc="305" dirty="0">
                <a:latin typeface="Trebuchet MS"/>
                <a:cs typeface="Trebuchet MS"/>
              </a:rPr>
              <a:t> </a:t>
            </a:r>
            <a:r>
              <a:rPr sz="2100" spc="70" dirty="0">
                <a:latin typeface="Trebuchet MS"/>
                <a:cs typeface="Trebuchet MS"/>
              </a:rPr>
              <a:t>SGM</a:t>
            </a:r>
            <a:r>
              <a:rPr sz="2100" spc="305" dirty="0">
                <a:latin typeface="Trebuchet MS"/>
                <a:cs typeface="Trebuchet MS"/>
              </a:rPr>
              <a:t> </a:t>
            </a:r>
            <a:r>
              <a:rPr sz="2100" spc="135" dirty="0">
                <a:latin typeface="Trebuchet MS"/>
                <a:cs typeface="Trebuchet MS"/>
              </a:rPr>
              <a:t>individuals</a:t>
            </a:r>
            <a:r>
              <a:rPr sz="2100" spc="310" dirty="0">
                <a:latin typeface="Trebuchet MS"/>
                <a:cs typeface="Trebuchet MS"/>
              </a:rPr>
              <a:t> </a:t>
            </a:r>
            <a:r>
              <a:rPr sz="2100" spc="114" dirty="0">
                <a:latin typeface="Trebuchet MS"/>
                <a:cs typeface="Trebuchet MS"/>
              </a:rPr>
              <a:t>identify</a:t>
            </a:r>
            <a:r>
              <a:rPr sz="2100" spc="305" dirty="0">
                <a:latin typeface="Trebuchet MS"/>
                <a:cs typeface="Trebuchet MS"/>
              </a:rPr>
              <a:t> </a:t>
            </a:r>
            <a:r>
              <a:rPr sz="2100" spc="145" dirty="0">
                <a:latin typeface="Trebuchet MS"/>
                <a:cs typeface="Trebuchet MS"/>
              </a:rPr>
              <a:t>as</a:t>
            </a:r>
            <a:r>
              <a:rPr sz="2100" spc="305" dirty="0">
                <a:latin typeface="Trebuchet MS"/>
                <a:cs typeface="Trebuchet MS"/>
              </a:rPr>
              <a:t> </a:t>
            </a:r>
            <a:r>
              <a:rPr sz="2100" spc="85" dirty="0">
                <a:latin typeface="Trebuchet MS"/>
                <a:cs typeface="Trebuchet MS"/>
              </a:rPr>
              <a:t>Native</a:t>
            </a:r>
            <a:r>
              <a:rPr sz="2100" spc="305" dirty="0">
                <a:latin typeface="Trebuchet MS"/>
                <a:cs typeface="Trebuchet MS"/>
              </a:rPr>
              <a:t> </a:t>
            </a:r>
            <a:r>
              <a:rPr sz="2100" spc="65" dirty="0">
                <a:latin typeface="Trebuchet MS"/>
                <a:cs typeface="Trebuchet MS"/>
              </a:rPr>
              <a:t>Hawaiian</a:t>
            </a:r>
            <a:endParaRPr sz="2100">
              <a:latin typeface="Trebuchet MS"/>
              <a:cs typeface="Trebuchet MS"/>
            </a:endParaRPr>
          </a:p>
          <a:p>
            <a:pPr marL="12700">
              <a:lnSpc>
                <a:spcPct val="100000"/>
              </a:lnSpc>
              <a:spcBef>
                <a:spcPts val="1180"/>
              </a:spcBef>
            </a:pPr>
            <a:r>
              <a:rPr sz="2100" dirty="0">
                <a:latin typeface="Trebuchet MS"/>
                <a:cs typeface="Trebuchet MS"/>
              </a:rPr>
              <a:t>On</a:t>
            </a:r>
            <a:r>
              <a:rPr sz="2100" spc="290" dirty="0">
                <a:latin typeface="Trebuchet MS"/>
                <a:cs typeface="Trebuchet MS"/>
              </a:rPr>
              <a:t> </a:t>
            </a:r>
            <a:r>
              <a:rPr sz="2100" dirty="0">
                <a:latin typeface="Trebuchet MS"/>
                <a:cs typeface="Trebuchet MS"/>
              </a:rPr>
              <a:t>O‘ahu</a:t>
            </a:r>
            <a:r>
              <a:rPr sz="2100" spc="290" dirty="0">
                <a:latin typeface="Trebuchet MS"/>
                <a:cs typeface="Trebuchet MS"/>
              </a:rPr>
              <a:t> </a:t>
            </a:r>
            <a:r>
              <a:rPr sz="2100" dirty="0">
                <a:latin typeface="Trebuchet MS"/>
                <a:cs typeface="Trebuchet MS"/>
              </a:rPr>
              <a:t>17.8%</a:t>
            </a:r>
            <a:r>
              <a:rPr sz="2100" spc="290" dirty="0">
                <a:latin typeface="Trebuchet MS"/>
                <a:cs typeface="Trebuchet MS"/>
              </a:rPr>
              <a:t> </a:t>
            </a:r>
            <a:r>
              <a:rPr sz="2100" spc="235" dirty="0">
                <a:latin typeface="Trebuchet MS"/>
                <a:cs typeface="Trebuchet MS"/>
              </a:rPr>
              <a:t>of</a:t>
            </a:r>
            <a:r>
              <a:rPr sz="2100" spc="295" dirty="0">
                <a:latin typeface="Trebuchet MS"/>
                <a:cs typeface="Trebuchet MS"/>
              </a:rPr>
              <a:t> </a:t>
            </a:r>
            <a:r>
              <a:rPr sz="2100" spc="100" dirty="0">
                <a:latin typeface="Trebuchet MS"/>
                <a:cs typeface="Trebuchet MS"/>
              </a:rPr>
              <a:t>the</a:t>
            </a:r>
            <a:r>
              <a:rPr sz="2100" spc="290" dirty="0">
                <a:latin typeface="Trebuchet MS"/>
                <a:cs typeface="Trebuchet MS"/>
              </a:rPr>
              <a:t> </a:t>
            </a:r>
            <a:r>
              <a:rPr sz="2100" spc="155" dirty="0">
                <a:latin typeface="Trebuchet MS"/>
                <a:cs typeface="Trebuchet MS"/>
              </a:rPr>
              <a:t>population</a:t>
            </a:r>
            <a:r>
              <a:rPr sz="2100" spc="290" dirty="0">
                <a:latin typeface="Trebuchet MS"/>
                <a:cs typeface="Trebuchet MS"/>
              </a:rPr>
              <a:t> </a:t>
            </a:r>
            <a:r>
              <a:rPr sz="2100" spc="114" dirty="0">
                <a:latin typeface="Trebuchet MS"/>
                <a:cs typeface="Trebuchet MS"/>
              </a:rPr>
              <a:t>identify</a:t>
            </a:r>
            <a:r>
              <a:rPr sz="2100" spc="290" dirty="0">
                <a:latin typeface="Trebuchet MS"/>
                <a:cs typeface="Trebuchet MS"/>
              </a:rPr>
              <a:t> </a:t>
            </a:r>
            <a:r>
              <a:rPr sz="2100" spc="145" dirty="0">
                <a:latin typeface="Trebuchet MS"/>
                <a:cs typeface="Trebuchet MS"/>
              </a:rPr>
              <a:t>as</a:t>
            </a:r>
            <a:r>
              <a:rPr sz="2100" spc="295" dirty="0">
                <a:latin typeface="Trebuchet MS"/>
                <a:cs typeface="Trebuchet MS"/>
              </a:rPr>
              <a:t> </a:t>
            </a:r>
            <a:r>
              <a:rPr sz="2100" spc="85" dirty="0">
                <a:latin typeface="Trebuchet MS"/>
                <a:cs typeface="Trebuchet MS"/>
              </a:rPr>
              <a:t>Native</a:t>
            </a:r>
            <a:r>
              <a:rPr sz="2100" spc="290" dirty="0">
                <a:latin typeface="Trebuchet MS"/>
                <a:cs typeface="Trebuchet MS"/>
              </a:rPr>
              <a:t> </a:t>
            </a:r>
            <a:r>
              <a:rPr sz="2100" spc="75" dirty="0">
                <a:latin typeface="Trebuchet MS"/>
                <a:cs typeface="Trebuchet MS"/>
              </a:rPr>
              <a:t>Hawaiian</a:t>
            </a:r>
            <a:r>
              <a:rPr sz="2100" spc="75" dirty="0">
                <a:latin typeface="Arial"/>
                <a:cs typeface="Arial"/>
              </a:rPr>
              <a:t>⁶</a:t>
            </a:r>
            <a:endParaRPr sz="2100">
              <a:latin typeface="Arial"/>
              <a:cs typeface="Arial"/>
            </a:endParaRPr>
          </a:p>
        </p:txBody>
      </p:sp>
      <p:sp>
        <p:nvSpPr>
          <p:cNvPr id="31" name="object 31"/>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0184" y="455535"/>
            <a:ext cx="4588510" cy="673100"/>
          </a:xfrm>
          <a:prstGeom prst="rect">
            <a:avLst/>
          </a:prstGeom>
        </p:spPr>
        <p:txBody>
          <a:bodyPr vert="horz" wrap="square" lIns="0" tIns="12065" rIns="0" bIns="0" rtlCol="0">
            <a:spAutoFit/>
          </a:bodyPr>
          <a:lstStyle/>
          <a:p>
            <a:pPr marL="12700">
              <a:lnSpc>
                <a:spcPct val="100000"/>
              </a:lnSpc>
              <a:spcBef>
                <a:spcPts val="95"/>
              </a:spcBef>
              <a:tabLst>
                <a:tab pos="1869439" algn="l"/>
              </a:tabLst>
            </a:pPr>
            <a:r>
              <a:rPr spc="-195" dirty="0"/>
              <a:t>S</a:t>
            </a:r>
            <a:r>
              <a:rPr spc="-380" dirty="0"/>
              <a:t> </a:t>
            </a:r>
            <a:r>
              <a:rPr spc="-130" dirty="0"/>
              <a:t>G</a:t>
            </a:r>
            <a:r>
              <a:rPr spc="-380" dirty="0"/>
              <a:t> </a:t>
            </a:r>
            <a:r>
              <a:rPr spc="300" dirty="0"/>
              <a:t>M</a:t>
            </a:r>
            <a:r>
              <a:rPr spc="-385" dirty="0"/>
              <a:t> </a:t>
            </a:r>
            <a:r>
              <a:rPr spc="-50" dirty="0"/>
              <a:t>:</a:t>
            </a:r>
            <a:r>
              <a:rPr dirty="0"/>
              <a:t>	</a:t>
            </a:r>
            <a:r>
              <a:rPr spc="365" dirty="0"/>
              <a:t>H</a:t>
            </a:r>
            <a:r>
              <a:rPr spc="-375" dirty="0"/>
              <a:t> </a:t>
            </a:r>
            <a:r>
              <a:rPr dirty="0"/>
              <a:t>E</a:t>
            </a:r>
            <a:r>
              <a:rPr spc="-370" dirty="0"/>
              <a:t> </a:t>
            </a:r>
            <a:r>
              <a:rPr spc="180" dirty="0"/>
              <a:t>A</a:t>
            </a:r>
            <a:r>
              <a:rPr spc="-375" dirty="0"/>
              <a:t> </a:t>
            </a:r>
            <a:r>
              <a:rPr spc="-135" dirty="0"/>
              <a:t>L</a:t>
            </a:r>
            <a:r>
              <a:rPr spc="-370" dirty="0"/>
              <a:t> </a:t>
            </a:r>
            <a:r>
              <a:rPr dirty="0"/>
              <a:t>T</a:t>
            </a:r>
            <a:r>
              <a:rPr spc="-375" dirty="0"/>
              <a:t> </a:t>
            </a:r>
            <a:r>
              <a:rPr spc="315" dirty="0"/>
              <a:t>H</a:t>
            </a: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7"/>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6"/>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grpSp>
        <p:nvGrpSpPr>
          <p:cNvPr id="6" name="object 6"/>
          <p:cNvGrpSpPr/>
          <p:nvPr/>
        </p:nvGrpSpPr>
        <p:grpSpPr>
          <a:xfrm>
            <a:off x="288735" y="1989198"/>
            <a:ext cx="13488669" cy="5800090"/>
            <a:chOff x="288735" y="1989198"/>
            <a:chExt cx="13488669" cy="5800090"/>
          </a:xfrm>
        </p:grpSpPr>
        <p:sp>
          <p:nvSpPr>
            <p:cNvPr id="7" name="object 7"/>
            <p:cNvSpPr/>
            <p:nvPr/>
          </p:nvSpPr>
          <p:spPr>
            <a:xfrm>
              <a:off x="9880000" y="2806016"/>
              <a:ext cx="1764030" cy="4974590"/>
            </a:xfrm>
            <a:custGeom>
              <a:avLst/>
              <a:gdLst/>
              <a:ahLst/>
              <a:cxnLst/>
              <a:rect l="l" t="t" r="r" b="b"/>
              <a:pathLst>
                <a:path w="1764029" h="4974590">
                  <a:moveTo>
                    <a:pt x="1687617" y="4974382"/>
                  </a:moveTo>
                  <a:lnTo>
                    <a:pt x="76147" y="4974382"/>
                  </a:lnTo>
                  <a:lnTo>
                    <a:pt x="46548" y="4968365"/>
                  </a:lnTo>
                  <a:lnTo>
                    <a:pt x="22339" y="4951970"/>
                  </a:lnTo>
                  <a:lnTo>
                    <a:pt x="5997" y="4927682"/>
                  </a:lnTo>
                  <a:lnTo>
                    <a:pt x="0" y="4897987"/>
                  </a:lnTo>
                  <a:lnTo>
                    <a:pt x="0" y="76395"/>
                  </a:lnTo>
                  <a:lnTo>
                    <a:pt x="5997" y="46699"/>
                  </a:lnTo>
                  <a:lnTo>
                    <a:pt x="22339" y="22412"/>
                  </a:lnTo>
                  <a:lnTo>
                    <a:pt x="46548" y="6017"/>
                  </a:lnTo>
                  <a:lnTo>
                    <a:pt x="76147" y="0"/>
                  </a:lnTo>
                  <a:lnTo>
                    <a:pt x="1687617" y="0"/>
                  </a:lnTo>
                  <a:lnTo>
                    <a:pt x="1717217" y="6017"/>
                  </a:lnTo>
                  <a:lnTo>
                    <a:pt x="1741426" y="22412"/>
                  </a:lnTo>
                  <a:lnTo>
                    <a:pt x="1757768" y="46699"/>
                  </a:lnTo>
                  <a:lnTo>
                    <a:pt x="1763765" y="76395"/>
                  </a:lnTo>
                  <a:lnTo>
                    <a:pt x="1763765" y="4897987"/>
                  </a:lnTo>
                  <a:lnTo>
                    <a:pt x="1757768" y="4927682"/>
                  </a:lnTo>
                  <a:lnTo>
                    <a:pt x="1741426" y="4951970"/>
                  </a:lnTo>
                  <a:lnTo>
                    <a:pt x="1717217" y="4968365"/>
                  </a:lnTo>
                  <a:lnTo>
                    <a:pt x="1687617" y="4974382"/>
                  </a:lnTo>
                  <a:close/>
                </a:path>
              </a:pathLst>
            </a:custGeom>
            <a:solidFill>
              <a:srgbClr val="3C7B5E">
                <a:alpha val="39999"/>
              </a:srgbClr>
            </a:solidFill>
          </p:spPr>
          <p:txBody>
            <a:bodyPr wrap="square" lIns="0" tIns="0" rIns="0" bIns="0" rtlCol="0"/>
            <a:lstStyle/>
            <a:p>
              <a:endParaRPr/>
            </a:p>
          </p:txBody>
        </p:sp>
        <p:sp>
          <p:nvSpPr>
            <p:cNvPr id="8" name="object 8"/>
            <p:cNvSpPr/>
            <p:nvPr/>
          </p:nvSpPr>
          <p:spPr>
            <a:xfrm>
              <a:off x="8135309" y="2801258"/>
              <a:ext cx="1752600" cy="4974590"/>
            </a:xfrm>
            <a:custGeom>
              <a:avLst/>
              <a:gdLst/>
              <a:ahLst/>
              <a:cxnLst/>
              <a:rect l="l" t="t" r="r" b="b"/>
              <a:pathLst>
                <a:path w="1752600" h="4974590">
                  <a:moveTo>
                    <a:pt x="1676209" y="4974531"/>
                  </a:moveTo>
                  <a:lnTo>
                    <a:pt x="76249" y="4974531"/>
                  </a:lnTo>
                  <a:lnTo>
                    <a:pt x="46610" y="4968520"/>
                  </a:lnTo>
                  <a:lnTo>
                    <a:pt x="22369" y="4952140"/>
                  </a:lnTo>
                  <a:lnTo>
                    <a:pt x="6005" y="4927874"/>
                  </a:lnTo>
                  <a:lnTo>
                    <a:pt x="0" y="4898205"/>
                  </a:lnTo>
                  <a:lnTo>
                    <a:pt x="0" y="76326"/>
                  </a:lnTo>
                  <a:lnTo>
                    <a:pt x="6005" y="46657"/>
                  </a:lnTo>
                  <a:lnTo>
                    <a:pt x="22369" y="22391"/>
                  </a:lnTo>
                  <a:lnTo>
                    <a:pt x="46610" y="6011"/>
                  </a:lnTo>
                  <a:lnTo>
                    <a:pt x="76249" y="0"/>
                  </a:lnTo>
                  <a:lnTo>
                    <a:pt x="1676209" y="0"/>
                  </a:lnTo>
                  <a:lnTo>
                    <a:pt x="1705849" y="6011"/>
                  </a:lnTo>
                  <a:lnTo>
                    <a:pt x="1730090" y="22391"/>
                  </a:lnTo>
                  <a:lnTo>
                    <a:pt x="1746453" y="46657"/>
                  </a:lnTo>
                  <a:lnTo>
                    <a:pt x="1752459" y="76326"/>
                  </a:lnTo>
                  <a:lnTo>
                    <a:pt x="1752459" y="4898205"/>
                  </a:lnTo>
                  <a:lnTo>
                    <a:pt x="1746453" y="4927874"/>
                  </a:lnTo>
                  <a:lnTo>
                    <a:pt x="1730090" y="4952140"/>
                  </a:lnTo>
                  <a:lnTo>
                    <a:pt x="1705849" y="4968520"/>
                  </a:lnTo>
                  <a:lnTo>
                    <a:pt x="1676209" y="4974531"/>
                  </a:lnTo>
                  <a:close/>
                </a:path>
              </a:pathLst>
            </a:custGeom>
            <a:solidFill>
              <a:srgbClr val="16BFCB">
                <a:alpha val="39999"/>
              </a:srgbClr>
            </a:solidFill>
          </p:spPr>
          <p:txBody>
            <a:bodyPr wrap="square" lIns="0" tIns="0" rIns="0" bIns="0" rtlCol="0"/>
            <a:lstStyle/>
            <a:p>
              <a:endParaRPr/>
            </a:p>
          </p:txBody>
        </p:sp>
        <p:sp>
          <p:nvSpPr>
            <p:cNvPr id="9" name="object 9"/>
            <p:cNvSpPr/>
            <p:nvPr/>
          </p:nvSpPr>
          <p:spPr>
            <a:xfrm>
              <a:off x="6403468" y="2805887"/>
              <a:ext cx="1730375" cy="4975225"/>
            </a:xfrm>
            <a:custGeom>
              <a:avLst/>
              <a:gdLst/>
              <a:ahLst/>
              <a:cxnLst/>
              <a:rect l="l" t="t" r="r" b="b"/>
              <a:pathLst>
                <a:path w="1730375" h="4975225">
                  <a:moveTo>
                    <a:pt x="1653380" y="4974641"/>
                  </a:moveTo>
                  <a:lnTo>
                    <a:pt x="76466" y="4974641"/>
                  </a:lnTo>
                  <a:lnTo>
                    <a:pt x="46743" y="4968623"/>
                  </a:lnTo>
                  <a:lnTo>
                    <a:pt x="22432" y="4952228"/>
                  </a:lnTo>
                  <a:lnTo>
                    <a:pt x="6022" y="4927938"/>
                  </a:lnTo>
                  <a:lnTo>
                    <a:pt x="0" y="4898241"/>
                  </a:lnTo>
                  <a:lnTo>
                    <a:pt x="0" y="76399"/>
                  </a:lnTo>
                  <a:lnTo>
                    <a:pt x="6022" y="46702"/>
                  </a:lnTo>
                  <a:lnTo>
                    <a:pt x="22432" y="22413"/>
                  </a:lnTo>
                  <a:lnTo>
                    <a:pt x="46743" y="6017"/>
                  </a:lnTo>
                  <a:lnTo>
                    <a:pt x="76466" y="0"/>
                  </a:lnTo>
                  <a:lnTo>
                    <a:pt x="1653380" y="0"/>
                  </a:lnTo>
                  <a:lnTo>
                    <a:pt x="1683104" y="6017"/>
                  </a:lnTo>
                  <a:lnTo>
                    <a:pt x="1707414" y="22413"/>
                  </a:lnTo>
                  <a:lnTo>
                    <a:pt x="1723824" y="46702"/>
                  </a:lnTo>
                  <a:lnTo>
                    <a:pt x="1729847" y="76399"/>
                  </a:lnTo>
                  <a:lnTo>
                    <a:pt x="1729847" y="4898241"/>
                  </a:lnTo>
                  <a:lnTo>
                    <a:pt x="1723824" y="4927938"/>
                  </a:lnTo>
                  <a:lnTo>
                    <a:pt x="1707414" y="4952228"/>
                  </a:lnTo>
                  <a:lnTo>
                    <a:pt x="1683104" y="4968623"/>
                  </a:lnTo>
                  <a:lnTo>
                    <a:pt x="1653380" y="4974641"/>
                  </a:lnTo>
                  <a:close/>
                </a:path>
              </a:pathLst>
            </a:custGeom>
            <a:solidFill>
              <a:srgbClr val="EC6F5E">
                <a:alpha val="39999"/>
              </a:srgbClr>
            </a:solidFill>
          </p:spPr>
          <p:txBody>
            <a:bodyPr wrap="square" lIns="0" tIns="0" rIns="0" bIns="0" rtlCol="0"/>
            <a:lstStyle/>
            <a:p>
              <a:endParaRPr/>
            </a:p>
          </p:txBody>
        </p:sp>
        <p:sp>
          <p:nvSpPr>
            <p:cNvPr id="10" name="object 10"/>
            <p:cNvSpPr/>
            <p:nvPr/>
          </p:nvSpPr>
          <p:spPr>
            <a:xfrm>
              <a:off x="288735" y="1989198"/>
              <a:ext cx="13488669" cy="5800090"/>
            </a:xfrm>
            <a:custGeom>
              <a:avLst/>
              <a:gdLst/>
              <a:ahLst/>
              <a:cxnLst/>
              <a:rect l="l" t="t" r="r" b="b"/>
              <a:pathLst>
                <a:path w="13488669" h="5800090">
                  <a:moveTo>
                    <a:pt x="13133317" y="5800076"/>
                  </a:moveTo>
                  <a:lnTo>
                    <a:pt x="354968" y="5800076"/>
                  </a:lnTo>
                  <a:lnTo>
                    <a:pt x="332687" y="5796392"/>
                  </a:lnTo>
                  <a:lnTo>
                    <a:pt x="289093" y="5784257"/>
                  </a:lnTo>
                  <a:lnTo>
                    <a:pt x="247418" y="5767742"/>
                  </a:lnTo>
                  <a:lnTo>
                    <a:pt x="207935" y="5747120"/>
                  </a:lnTo>
                  <a:lnTo>
                    <a:pt x="170917" y="5722664"/>
                  </a:lnTo>
                  <a:lnTo>
                    <a:pt x="136636" y="5694647"/>
                  </a:lnTo>
                  <a:lnTo>
                    <a:pt x="105366" y="5663344"/>
                  </a:lnTo>
                  <a:lnTo>
                    <a:pt x="77379" y="5629027"/>
                  </a:lnTo>
                  <a:lnTo>
                    <a:pt x="52950" y="5591969"/>
                  </a:lnTo>
                  <a:lnTo>
                    <a:pt x="32349" y="5552443"/>
                  </a:lnTo>
                  <a:lnTo>
                    <a:pt x="15852" y="5510724"/>
                  </a:lnTo>
                  <a:lnTo>
                    <a:pt x="3730" y="5467084"/>
                  </a:lnTo>
                  <a:lnTo>
                    <a:pt x="0" y="355598"/>
                  </a:lnTo>
                  <a:lnTo>
                    <a:pt x="3730" y="332992"/>
                  </a:lnTo>
                  <a:lnTo>
                    <a:pt x="15852" y="289351"/>
                  </a:lnTo>
                  <a:lnTo>
                    <a:pt x="32349" y="247632"/>
                  </a:lnTo>
                  <a:lnTo>
                    <a:pt x="52950" y="208107"/>
                  </a:lnTo>
                  <a:lnTo>
                    <a:pt x="77379" y="171049"/>
                  </a:lnTo>
                  <a:lnTo>
                    <a:pt x="105366" y="136731"/>
                  </a:lnTo>
                  <a:lnTo>
                    <a:pt x="136636" y="105428"/>
                  </a:lnTo>
                  <a:lnTo>
                    <a:pt x="170917" y="77412"/>
                  </a:lnTo>
                  <a:lnTo>
                    <a:pt x="207935" y="52956"/>
                  </a:lnTo>
                  <a:lnTo>
                    <a:pt x="247418" y="32334"/>
                  </a:lnTo>
                  <a:lnTo>
                    <a:pt x="289093" y="15818"/>
                  </a:lnTo>
                  <a:lnTo>
                    <a:pt x="332687" y="3684"/>
                  </a:lnTo>
                  <a:lnTo>
                    <a:pt x="13133321" y="0"/>
                  </a:lnTo>
                  <a:lnTo>
                    <a:pt x="13155599" y="3684"/>
                  </a:lnTo>
                  <a:lnTo>
                    <a:pt x="13199192" y="15818"/>
                  </a:lnTo>
                  <a:lnTo>
                    <a:pt x="13240867" y="32334"/>
                  </a:lnTo>
                  <a:lnTo>
                    <a:pt x="13280350" y="52956"/>
                  </a:lnTo>
                  <a:lnTo>
                    <a:pt x="13317369" y="77412"/>
                  </a:lnTo>
                  <a:lnTo>
                    <a:pt x="13331458" y="88926"/>
                  </a:lnTo>
                  <a:lnTo>
                    <a:pt x="424539" y="88926"/>
                  </a:lnTo>
                  <a:lnTo>
                    <a:pt x="375390" y="92615"/>
                  </a:lnTo>
                  <a:lnTo>
                    <a:pt x="328328" y="103316"/>
                  </a:lnTo>
                  <a:lnTo>
                    <a:pt x="283902" y="120482"/>
                  </a:lnTo>
                  <a:lnTo>
                    <a:pt x="242655" y="143567"/>
                  </a:lnTo>
                  <a:lnTo>
                    <a:pt x="205136" y="172023"/>
                  </a:lnTo>
                  <a:lnTo>
                    <a:pt x="171890" y="205305"/>
                  </a:lnTo>
                  <a:lnTo>
                    <a:pt x="143464" y="242864"/>
                  </a:lnTo>
                  <a:lnTo>
                    <a:pt x="120404" y="284154"/>
                  </a:lnTo>
                  <a:lnTo>
                    <a:pt x="103256" y="328628"/>
                  </a:lnTo>
                  <a:lnTo>
                    <a:pt x="92566" y="375740"/>
                  </a:lnTo>
                  <a:lnTo>
                    <a:pt x="88882" y="424941"/>
                  </a:lnTo>
                  <a:lnTo>
                    <a:pt x="88882" y="5375134"/>
                  </a:lnTo>
                  <a:lnTo>
                    <a:pt x="92566" y="5424336"/>
                  </a:lnTo>
                  <a:lnTo>
                    <a:pt x="103256" y="5471447"/>
                  </a:lnTo>
                  <a:lnTo>
                    <a:pt x="120404" y="5515921"/>
                  </a:lnTo>
                  <a:lnTo>
                    <a:pt x="143464" y="5557211"/>
                  </a:lnTo>
                  <a:lnTo>
                    <a:pt x="171890" y="5594771"/>
                  </a:lnTo>
                  <a:lnTo>
                    <a:pt x="205136" y="5628052"/>
                  </a:lnTo>
                  <a:lnTo>
                    <a:pt x="242655" y="5656508"/>
                  </a:lnTo>
                  <a:lnTo>
                    <a:pt x="283902" y="5679593"/>
                  </a:lnTo>
                  <a:lnTo>
                    <a:pt x="328328" y="5696760"/>
                  </a:lnTo>
                  <a:lnTo>
                    <a:pt x="375390" y="5707461"/>
                  </a:lnTo>
                  <a:lnTo>
                    <a:pt x="424539" y="5711149"/>
                  </a:lnTo>
                  <a:lnTo>
                    <a:pt x="13331458" y="5711149"/>
                  </a:lnTo>
                  <a:lnTo>
                    <a:pt x="13317369" y="5722664"/>
                  </a:lnTo>
                  <a:lnTo>
                    <a:pt x="13280350" y="5747120"/>
                  </a:lnTo>
                  <a:lnTo>
                    <a:pt x="13240867" y="5767742"/>
                  </a:lnTo>
                  <a:lnTo>
                    <a:pt x="13199192" y="5784257"/>
                  </a:lnTo>
                  <a:lnTo>
                    <a:pt x="13155599" y="5796392"/>
                  </a:lnTo>
                  <a:lnTo>
                    <a:pt x="13133317" y="5800076"/>
                  </a:lnTo>
                  <a:close/>
                </a:path>
                <a:path w="13488669" h="5800090">
                  <a:moveTo>
                    <a:pt x="13331458" y="5711149"/>
                  </a:moveTo>
                  <a:lnTo>
                    <a:pt x="13063747" y="5711149"/>
                  </a:lnTo>
                  <a:lnTo>
                    <a:pt x="13112896" y="5707461"/>
                  </a:lnTo>
                  <a:lnTo>
                    <a:pt x="13159957" y="5696760"/>
                  </a:lnTo>
                  <a:lnTo>
                    <a:pt x="13204384" y="5679593"/>
                  </a:lnTo>
                  <a:lnTo>
                    <a:pt x="13245630" y="5656508"/>
                  </a:lnTo>
                  <a:lnTo>
                    <a:pt x="13283149" y="5628052"/>
                  </a:lnTo>
                  <a:lnTo>
                    <a:pt x="13316395" y="5594771"/>
                  </a:lnTo>
                  <a:lnTo>
                    <a:pt x="13344821" y="5557211"/>
                  </a:lnTo>
                  <a:lnTo>
                    <a:pt x="13367881" y="5515921"/>
                  </a:lnTo>
                  <a:lnTo>
                    <a:pt x="13385029" y="5471447"/>
                  </a:lnTo>
                  <a:lnTo>
                    <a:pt x="13395719" y="5424336"/>
                  </a:lnTo>
                  <a:lnTo>
                    <a:pt x="13399403" y="5375134"/>
                  </a:lnTo>
                  <a:lnTo>
                    <a:pt x="13399403" y="424941"/>
                  </a:lnTo>
                  <a:lnTo>
                    <a:pt x="13395719" y="375740"/>
                  </a:lnTo>
                  <a:lnTo>
                    <a:pt x="13385029" y="328628"/>
                  </a:lnTo>
                  <a:lnTo>
                    <a:pt x="13367881" y="284154"/>
                  </a:lnTo>
                  <a:lnTo>
                    <a:pt x="13344821" y="242864"/>
                  </a:lnTo>
                  <a:lnTo>
                    <a:pt x="13316395" y="205305"/>
                  </a:lnTo>
                  <a:lnTo>
                    <a:pt x="13283149" y="172023"/>
                  </a:lnTo>
                  <a:lnTo>
                    <a:pt x="13245630" y="143567"/>
                  </a:lnTo>
                  <a:lnTo>
                    <a:pt x="13204384" y="120482"/>
                  </a:lnTo>
                  <a:lnTo>
                    <a:pt x="13159957" y="103316"/>
                  </a:lnTo>
                  <a:lnTo>
                    <a:pt x="13112896" y="92615"/>
                  </a:lnTo>
                  <a:lnTo>
                    <a:pt x="13063747" y="88926"/>
                  </a:lnTo>
                  <a:lnTo>
                    <a:pt x="13331458" y="88926"/>
                  </a:lnTo>
                  <a:lnTo>
                    <a:pt x="13382920" y="136731"/>
                  </a:lnTo>
                  <a:lnTo>
                    <a:pt x="13410906" y="171049"/>
                  </a:lnTo>
                  <a:lnTo>
                    <a:pt x="13435336" y="208107"/>
                  </a:lnTo>
                  <a:lnTo>
                    <a:pt x="13455936" y="247632"/>
                  </a:lnTo>
                  <a:lnTo>
                    <a:pt x="13472433" y="289351"/>
                  </a:lnTo>
                  <a:lnTo>
                    <a:pt x="13484555" y="332992"/>
                  </a:lnTo>
                  <a:lnTo>
                    <a:pt x="13488286" y="355598"/>
                  </a:lnTo>
                  <a:lnTo>
                    <a:pt x="13488286" y="5444477"/>
                  </a:lnTo>
                  <a:lnTo>
                    <a:pt x="13472433" y="5510724"/>
                  </a:lnTo>
                  <a:lnTo>
                    <a:pt x="13455936" y="5552443"/>
                  </a:lnTo>
                  <a:lnTo>
                    <a:pt x="13435336" y="5591969"/>
                  </a:lnTo>
                  <a:lnTo>
                    <a:pt x="13410906" y="5629027"/>
                  </a:lnTo>
                  <a:lnTo>
                    <a:pt x="13382920" y="5663344"/>
                  </a:lnTo>
                  <a:lnTo>
                    <a:pt x="13351649" y="5694647"/>
                  </a:lnTo>
                  <a:lnTo>
                    <a:pt x="13331458" y="5711149"/>
                  </a:lnTo>
                  <a:close/>
                </a:path>
              </a:pathLst>
            </a:custGeom>
            <a:solidFill>
              <a:srgbClr val="3C7B5E"/>
            </a:solidFill>
          </p:spPr>
          <p:txBody>
            <a:bodyPr wrap="square" lIns="0" tIns="0" rIns="0" bIns="0" rtlCol="0"/>
            <a:lstStyle/>
            <a:p>
              <a:endParaRPr/>
            </a:p>
          </p:txBody>
        </p:sp>
      </p:grpSp>
      <p:graphicFrame>
        <p:nvGraphicFramePr>
          <p:cNvPr id="11" name="object 11"/>
          <p:cNvGraphicFramePr>
            <a:graphicFrameLocks noGrp="1"/>
          </p:cNvGraphicFramePr>
          <p:nvPr/>
        </p:nvGraphicFramePr>
        <p:xfrm>
          <a:off x="289400" y="1989502"/>
          <a:ext cx="13419454" cy="5788659"/>
        </p:xfrm>
        <a:graphic>
          <a:graphicData uri="http://schemas.openxmlformats.org/drawingml/2006/table">
            <a:tbl>
              <a:tblPr firstRow="1" bandRow="1">
                <a:tableStyleId>{2D5ABB26-0587-4C30-8999-92F81FD0307C}</a:tableStyleId>
              </a:tblPr>
              <a:tblGrid>
                <a:gridCol w="6125845">
                  <a:extLst>
                    <a:ext uri="{9D8B030D-6E8A-4147-A177-3AD203B41FA5}">
                      <a16:colId xmlns:a16="http://schemas.microsoft.com/office/drawing/2014/main" val="20000"/>
                    </a:ext>
                  </a:extLst>
                </a:gridCol>
                <a:gridCol w="1721485">
                  <a:extLst>
                    <a:ext uri="{9D8B030D-6E8A-4147-A177-3AD203B41FA5}">
                      <a16:colId xmlns:a16="http://schemas.microsoft.com/office/drawing/2014/main" val="20001"/>
                    </a:ext>
                  </a:extLst>
                </a:gridCol>
                <a:gridCol w="1741804">
                  <a:extLst>
                    <a:ext uri="{9D8B030D-6E8A-4147-A177-3AD203B41FA5}">
                      <a16:colId xmlns:a16="http://schemas.microsoft.com/office/drawing/2014/main" val="20002"/>
                    </a:ext>
                  </a:extLst>
                </a:gridCol>
                <a:gridCol w="1768475">
                  <a:extLst>
                    <a:ext uri="{9D8B030D-6E8A-4147-A177-3AD203B41FA5}">
                      <a16:colId xmlns:a16="http://schemas.microsoft.com/office/drawing/2014/main" val="20003"/>
                    </a:ext>
                  </a:extLst>
                </a:gridCol>
                <a:gridCol w="85725">
                  <a:extLst>
                    <a:ext uri="{9D8B030D-6E8A-4147-A177-3AD203B41FA5}">
                      <a16:colId xmlns:a16="http://schemas.microsoft.com/office/drawing/2014/main" val="20004"/>
                    </a:ext>
                  </a:extLst>
                </a:gridCol>
                <a:gridCol w="1976120">
                  <a:extLst>
                    <a:ext uri="{9D8B030D-6E8A-4147-A177-3AD203B41FA5}">
                      <a16:colId xmlns:a16="http://schemas.microsoft.com/office/drawing/2014/main" val="20005"/>
                    </a:ext>
                  </a:extLst>
                </a:gridCol>
              </a:tblGrid>
              <a:tr h="817244">
                <a:tc rowSpan="2">
                  <a:txBody>
                    <a:bodyPr/>
                    <a:lstStyle/>
                    <a:p>
                      <a:pPr>
                        <a:lnSpc>
                          <a:spcPct val="100000"/>
                        </a:lnSpc>
                      </a:pPr>
                      <a:endParaRPr sz="4900">
                        <a:latin typeface="Times New Roman"/>
                        <a:cs typeface="Times New Roman"/>
                      </a:endParaRPr>
                    </a:p>
                    <a:p>
                      <a:pPr marL="175260">
                        <a:lnSpc>
                          <a:spcPct val="100000"/>
                        </a:lnSpc>
                      </a:pPr>
                      <a:r>
                        <a:rPr sz="2700" b="1" spc="125" dirty="0">
                          <a:solidFill>
                            <a:srgbClr val="3C7B5E"/>
                          </a:solidFill>
                          <a:latin typeface="Trebuchet MS"/>
                          <a:cs typeface="Trebuchet MS"/>
                        </a:rPr>
                        <a:t>Health</a:t>
                      </a:r>
                      <a:endParaRPr sz="2700">
                        <a:latin typeface="Trebuchet MS"/>
                        <a:cs typeface="Trebuchet MS"/>
                      </a:endParaRPr>
                    </a:p>
                  </a:txBody>
                  <a:tcPr marL="0" marR="0" marT="0" marB="0">
                    <a:lnR w="28575">
                      <a:solidFill>
                        <a:srgbClr val="3C7B5E"/>
                      </a:solidFill>
                      <a:prstDash val="solid"/>
                    </a:lnR>
                    <a:lnB w="28575">
                      <a:solidFill>
                        <a:srgbClr val="3C7B5E"/>
                      </a:solidFill>
                      <a:prstDash val="solid"/>
                    </a:lnB>
                  </a:tcPr>
                </a:tc>
                <a:tc gridSpan="3">
                  <a:txBody>
                    <a:bodyPr/>
                    <a:lstStyle/>
                    <a:p>
                      <a:pPr marR="8890" algn="ctr">
                        <a:lnSpc>
                          <a:spcPct val="100000"/>
                        </a:lnSpc>
                        <a:spcBef>
                          <a:spcPts val="1825"/>
                        </a:spcBef>
                      </a:pPr>
                      <a:r>
                        <a:rPr sz="2550" b="1" spc="220" dirty="0">
                          <a:solidFill>
                            <a:srgbClr val="3C7B5E"/>
                          </a:solidFill>
                          <a:latin typeface="Trebuchet MS"/>
                          <a:cs typeface="Trebuchet MS"/>
                        </a:rPr>
                        <a:t>SGM</a:t>
                      </a:r>
                      <a:endParaRPr sz="2550">
                        <a:latin typeface="Trebuchet MS"/>
                        <a:cs typeface="Trebuchet MS"/>
                      </a:endParaRPr>
                    </a:p>
                  </a:txBody>
                  <a:tcPr marL="0" marR="0" marT="231775" marB="0">
                    <a:lnL w="28575">
                      <a:solidFill>
                        <a:srgbClr val="3C7B5E"/>
                      </a:solidFill>
                      <a:prstDash val="solid"/>
                    </a:lnL>
                    <a:lnR w="28575">
                      <a:solidFill>
                        <a:srgbClr val="3C7B5E"/>
                      </a:solidFill>
                      <a:prstDash val="solid"/>
                    </a:lnR>
                    <a:lnB w="28575">
                      <a:solidFill>
                        <a:srgbClr val="3C7B5E"/>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700">
                        <a:latin typeface="Times New Roman"/>
                        <a:cs typeface="Times New Roman"/>
                      </a:endParaRPr>
                    </a:p>
                  </a:txBody>
                  <a:tcPr marL="0" marR="0" marT="0" marB="0">
                    <a:lnL w="28575">
                      <a:solidFill>
                        <a:srgbClr val="3C7B5E"/>
                      </a:solidFill>
                      <a:prstDash val="solid"/>
                    </a:lnL>
                    <a:lnR w="28575">
                      <a:solidFill>
                        <a:srgbClr val="3C7B5E"/>
                      </a:solidFill>
                      <a:prstDash val="solid"/>
                    </a:lnR>
                  </a:tcPr>
                </a:tc>
                <a:tc rowSpan="2">
                  <a:txBody>
                    <a:bodyPr/>
                    <a:lstStyle/>
                    <a:p>
                      <a:pPr marL="180975" marR="216535" indent="30480">
                        <a:lnSpc>
                          <a:spcPct val="113700"/>
                        </a:lnSpc>
                        <a:spcBef>
                          <a:spcPts val="1545"/>
                        </a:spcBef>
                      </a:pPr>
                      <a:r>
                        <a:rPr sz="2550" b="1" spc="85" dirty="0">
                          <a:solidFill>
                            <a:srgbClr val="3C7B5E"/>
                          </a:solidFill>
                          <a:latin typeface="Trebuchet MS"/>
                          <a:cs typeface="Trebuchet MS"/>
                        </a:rPr>
                        <a:t>Surveyed </a:t>
                      </a:r>
                      <a:r>
                        <a:rPr sz="2550" b="1" spc="55" dirty="0">
                          <a:solidFill>
                            <a:srgbClr val="3C7B5E"/>
                          </a:solidFill>
                          <a:latin typeface="Trebuchet MS"/>
                          <a:cs typeface="Trebuchet MS"/>
                        </a:rPr>
                        <a:t>PIT</a:t>
                      </a:r>
                      <a:r>
                        <a:rPr sz="2550" b="1" spc="-95" dirty="0">
                          <a:solidFill>
                            <a:srgbClr val="3C7B5E"/>
                          </a:solidFill>
                          <a:latin typeface="Trebuchet MS"/>
                          <a:cs typeface="Trebuchet MS"/>
                        </a:rPr>
                        <a:t> </a:t>
                      </a:r>
                      <a:r>
                        <a:rPr sz="2550" b="1" spc="120" dirty="0">
                          <a:solidFill>
                            <a:srgbClr val="3C7B5E"/>
                          </a:solidFill>
                          <a:latin typeface="Trebuchet MS"/>
                          <a:cs typeface="Trebuchet MS"/>
                        </a:rPr>
                        <a:t>Count</a:t>
                      </a:r>
                      <a:endParaRPr sz="2550">
                        <a:latin typeface="Trebuchet MS"/>
                        <a:cs typeface="Trebuchet MS"/>
                      </a:endParaRPr>
                    </a:p>
                  </a:txBody>
                  <a:tcPr marL="0" marR="0" marT="196215" marB="0">
                    <a:lnL w="28575">
                      <a:solidFill>
                        <a:srgbClr val="3C7B5E"/>
                      </a:solidFill>
                      <a:prstDash val="solid"/>
                    </a:lnL>
                    <a:lnB w="28575">
                      <a:solidFill>
                        <a:srgbClr val="3C7B5E"/>
                      </a:solidFill>
                      <a:prstDash val="solid"/>
                    </a:lnB>
                  </a:tcPr>
                </a:tc>
                <a:extLst>
                  <a:ext uri="{0D108BD9-81ED-4DB2-BD59-A6C34878D82A}">
                    <a16:rowId xmlns:a16="http://schemas.microsoft.com/office/drawing/2014/main" val="10000"/>
                  </a:ext>
                </a:extLst>
              </a:tr>
              <a:tr h="414655">
                <a:tc vMerge="1">
                  <a:txBody>
                    <a:bodyPr/>
                    <a:lstStyle/>
                    <a:p>
                      <a:endParaRPr/>
                    </a:p>
                  </a:txBody>
                  <a:tcPr marL="0" marR="0" marT="0" marB="0">
                    <a:lnR w="28575">
                      <a:solidFill>
                        <a:srgbClr val="3C7B5E"/>
                      </a:solidFill>
                      <a:prstDash val="solid"/>
                    </a:lnR>
                    <a:lnB w="28575">
                      <a:solidFill>
                        <a:srgbClr val="3C7B5E"/>
                      </a:solidFill>
                      <a:prstDash val="solid"/>
                    </a:lnB>
                  </a:tcPr>
                </a:tc>
                <a:tc>
                  <a:txBody>
                    <a:bodyPr/>
                    <a:lstStyle/>
                    <a:p>
                      <a:pPr marL="60960">
                        <a:lnSpc>
                          <a:spcPct val="100000"/>
                        </a:lnSpc>
                        <a:spcBef>
                          <a:spcPts val="450"/>
                        </a:spcBef>
                      </a:pPr>
                      <a:r>
                        <a:rPr sz="2050" b="1" spc="70" dirty="0">
                          <a:solidFill>
                            <a:srgbClr val="3C7B5E"/>
                          </a:solidFill>
                          <a:latin typeface="Trebuchet MS"/>
                          <a:cs typeface="Trebuchet MS"/>
                        </a:rPr>
                        <a:t>Unsheltered</a:t>
                      </a:r>
                      <a:endParaRPr sz="2050">
                        <a:latin typeface="Trebuchet MS"/>
                        <a:cs typeface="Trebuchet MS"/>
                      </a:endParaRPr>
                    </a:p>
                  </a:txBody>
                  <a:tcPr marL="0" marR="0" marT="5715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257810">
                        <a:lnSpc>
                          <a:spcPct val="100000"/>
                        </a:lnSpc>
                        <a:spcBef>
                          <a:spcPts val="450"/>
                        </a:spcBef>
                      </a:pPr>
                      <a:r>
                        <a:rPr sz="2050" b="1" spc="50" dirty="0">
                          <a:solidFill>
                            <a:srgbClr val="3C7B5E"/>
                          </a:solidFill>
                          <a:latin typeface="Trebuchet MS"/>
                          <a:cs typeface="Trebuchet MS"/>
                        </a:rPr>
                        <a:t>Sheltered</a:t>
                      </a:r>
                      <a:endParaRPr sz="2050">
                        <a:latin typeface="Trebuchet MS"/>
                        <a:cs typeface="Trebuchet MS"/>
                      </a:endParaRPr>
                    </a:p>
                  </a:txBody>
                  <a:tcPr marL="0" marR="0" marT="5715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555625">
                        <a:lnSpc>
                          <a:spcPct val="100000"/>
                        </a:lnSpc>
                        <a:spcBef>
                          <a:spcPts val="450"/>
                        </a:spcBef>
                      </a:pPr>
                      <a:r>
                        <a:rPr sz="2050" b="1" spc="40" dirty="0">
                          <a:solidFill>
                            <a:srgbClr val="3C7B5E"/>
                          </a:solidFill>
                          <a:latin typeface="Trebuchet MS"/>
                          <a:cs typeface="Trebuchet MS"/>
                        </a:rPr>
                        <a:t>Total</a:t>
                      </a:r>
                      <a:endParaRPr sz="2050">
                        <a:latin typeface="Trebuchet MS"/>
                        <a:cs typeface="Trebuchet MS"/>
                      </a:endParaRPr>
                    </a:p>
                  </a:txBody>
                  <a:tcPr marL="0" marR="0" marT="5715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a:lnSpc>
                          <a:spcPct val="100000"/>
                        </a:lnSpc>
                      </a:pPr>
                      <a:endParaRPr sz="1700">
                        <a:latin typeface="Times New Roman"/>
                        <a:cs typeface="Times New Roman"/>
                      </a:endParaRPr>
                    </a:p>
                  </a:txBody>
                  <a:tcPr marL="0" marR="0" marT="0" marB="0">
                    <a:lnL w="28575">
                      <a:solidFill>
                        <a:srgbClr val="3C7B5E"/>
                      </a:solidFill>
                      <a:prstDash val="solid"/>
                    </a:lnL>
                    <a:lnR w="28575">
                      <a:solidFill>
                        <a:srgbClr val="3C7B5E"/>
                      </a:solidFill>
                      <a:prstDash val="solid"/>
                    </a:lnR>
                    <a:lnB w="28575">
                      <a:solidFill>
                        <a:srgbClr val="3C7B5E"/>
                      </a:solidFill>
                      <a:prstDash val="solid"/>
                    </a:lnB>
                  </a:tcPr>
                </a:tc>
                <a:tc vMerge="1">
                  <a:txBody>
                    <a:bodyPr/>
                    <a:lstStyle/>
                    <a:p>
                      <a:endParaRPr/>
                    </a:p>
                  </a:txBody>
                  <a:tcPr marL="0" marR="0" marT="196215" marB="0">
                    <a:lnL w="28575">
                      <a:solidFill>
                        <a:srgbClr val="3C7B5E"/>
                      </a:solidFill>
                      <a:prstDash val="solid"/>
                    </a:lnL>
                    <a:lnB w="28575">
                      <a:solidFill>
                        <a:srgbClr val="3C7B5E"/>
                      </a:solidFill>
                      <a:prstDash val="solid"/>
                    </a:lnB>
                  </a:tcPr>
                </a:tc>
                <a:extLst>
                  <a:ext uri="{0D108BD9-81ED-4DB2-BD59-A6C34878D82A}">
                    <a16:rowId xmlns:a16="http://schemas.microsoft.com/office/drawing/2014/main" val="10001"/>
                  </a:ext>
                </a:extLst>
              </a:tr>
              <a:tr h="638175">
                <a:tc>
                  <a:txBody>
                    <a:bodyPr/>
                    <a:lstStyle/>
                    <a:p>
                      <a:pPr marL="175260">
                        <a:lnSpc>
                          <a:spcPct val="100000"/>
                        </a:lnSpc>
                        <a:spcBef>
                          <a:spcPts val="1155"/>
                        </a:spcBef>
                      </a:pPr>
                      <a:r>
                        <a:rPr sz="2050" spc="65" dirty="0">
                          <a:latin typeface="Tahoma"/>
                          <a:cs typeface="Tahoma"/>
                        </a:rPr>
                        <a:t>Chronically</a:t>
                      </a:r>
                      <a:r>
                        <a:rPr sz="2050" spc="-110" dirty="0">
                          <a:latin typeface="Tahoma"/>
                          <a:cs typeface="Tahoma"/>
                        </a:rPr>
                        <a:t> </a:t>
                      </a:r>
                      <a:r>
                        <a:rPr sz="2050" spc="80" dirty="0">
                          <a:latin typeface="Tahoma"/>
                          <a:cs typeface="Tahoma"/>
                        </a:rPr>
                        <a:t>Homeless</a:t>
                      </a:r>
                      <a:endParaRPr sz="2050">
                        <a:latin typeface="Tahoma"/>
                        <a:cs typeface="Tahoma"/>
                      </a:endParaRPr>
                    </a:p>
                    <a:p>
                      <a:pPr marL="340995">
                        <a:lnSpc>
                          <a:spcPts val="1175"/>
                        </a:lnSpc>
                        <a:spcBef>
                          <a:spcPts val="135"/>
                        </a:spcBef>
                      </a:pPr>
                      <a:r>
                        <a:rPr sz="1000" dirty="0">
                          <a:latin typeface="Tahoma"/>
                          <a:cs typeface="Tahoma"/>
                        </a:rPr>
                        <a:t>(Unsheltered</a:t>
                      </a:r>
                      <a:r>
                        <a:rPr sz="1000" spc="260" dirty="0">
                          <a:latin typeface="Tahoma"/>
                          <a:cs typeface="Tahoma"/>
                        </a:rPr>
                        <a:t> </a:t>
                      </a:r>
                      <a:r>
                        <a:rPr sz="1000" spc="65" dirty="0">
                          <a:latin typeface="Tahoma"/>
                          <a:cs typeface="Tahoma"/>
                        </a:rPr>
                        <a:t>and</a:t>
                      </a:r>
                      <a:r>
                        <a:rPr sz="1000" spc="265" dirty="0">
                          <a:latin typeface="Tahoma"/>
                          <a:cs typeface="Tahoma"/>
                        </a:rPr>
                        <a:t> </a:t>
                      </a:r>
                      <a:r>
                        <a:rPr sz="1000" dirty="0">
                          <a:latin typeface="Tahoma"/>
                          <a:cs typeface="Tahoma"/>
                        </a:rPr>
                        <a:t>Emergency</a:t>
                      </a:r>
                      <a:r>
                        <a:rPr sz="1000" spc="265" dirty="0">
                          <a:latin typeface="Tahoma"/>
                          <a:cs typeface="Tahoma"/>
                        </a:rPr>
                        <a:t> </a:t>
                      </a:r>
                      <a:r>
                        <a:rPr sz="1000" dirty="0">
                          <a:latin typeface="Tahoma"/>
                          <a:cs typeface="Tahoma"/>
                        </a:rPr>
                        <a:t>Shelter</a:t>
                      </a:r>
                      <a:r>
                        <a:rPr sz="1000" spc="265" dirty="0">
                          <a:latin typeface="Tahoma"/>
                          <a:cs typeface="Tahoma"/>
                        </a:rPr>
                        <a:t> </a:t>
                      </a:r>
                      <a:r>
                        <a:rPr sz="1000" spc="-10" dirty="0">
                          <a:latin typeface="Tahoma"/>
                          <a:cs typeface="Tahoma"/>
                        </a:rPr>
                        <a:t>Only)</a:t>
                      </a:r>
                      <a:endParaRPr sz="1000">
                        <a:latin typeface="Tahoma"/>
                        <a:cs typeface="Tahoma"/>
                      </a:endParaRPr>
                    </a:p>
                  </a:txBody>
                  <a:tcPr marL="0" marR="0" marT="146685" marB="0">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algn="ctr">
                        <a:lnSpc>
                          <a:spcPct val="100000"/>
                        </a:lnSpc>
                        <a:spcBef>
                          <a:spcPts val="1210"/>
                        </a:spcBef>
                      </a:pPr>
                      <a:r>
                        <a:rPr sz="2050" b="1" spc="95" dirty="0">
                          <a:solidFill>
                            <a:srgbClr val="3C7B5E"/>
                          </a:solidFill>
                          <a:latin typeface="Trebuchet MS"/>
                          <a:cs typeface="Trebuchet MS"/>
                        </a:rPr>
                        <a:t>55%</a:t>
                      </a:r>
                      <a:endParaRPr sz="2050">
                        <a:latin typeface="Trebuchet MS"/>
                        <a:cs typeface="Trebuchet MS"/>
                      </a:endParaRPr>
                    </a:p>
                    <a:p>
                      <a:pPr marL="20320">
                        <a:lnSpc>
                          <a:spcPts val="1140"/>
                        </a:lnSpc>
                        <a:spcBef>
                          <a:spcPts val="120"/>
                        </a:spcBef>
                      </a:pPr>
                      <a:r>
                        <a:rPr sz="1000" spc="-20" dirty="0">
                          <a:solidFill>
                            <a:srgbClr val="3C7B5E"/>
                          </a:solidFill>
                          <a:latin typeface="Tahoma"/>
                          <a:cs typeface="Tahoma"/>
                        </a:rPr>
                        <a:t>(59)</a:t>
                      </a:r>
                      <a:endParaRPr sz="1000">
                        <a:latin typeface="Tahoma"/>
                        <a:cs typeface="Tahoma"/>
                      </a:endParaRPr>
                    </a:p>
                  </a:txBody>
                  <a:tcPr marL="0" marR="0" marT="15367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30480" algn="ctr">
                        <a:lnSpc>
                          <a:spcPct val="100000"/>
                        </a:lnSpc>
                        <a:spcBef>
                          <a:spcPts val="1210"/>
                        </a:spcBef>
                      </a:pPr>
                      <a:r>
                        <a:rPr sz="2050" b="1" spc="95" dirty="0">
                          <a:solidFill>
                            <a:srgbClr val="3C7B5E"/>
                          </a:solidFill>
                          <a:latin typeface="Trebuchet MS"/>
                          <a:cs typeface="Trebuchet MS"/>
                        </a:rPr>
                        <a:t>30%</a:t>
                      </a:r>
                      <a:endParaRPr sz="2050">
                        <a:latin typeface="Trebuchet MS"/>
                        <a:cs typeface="Trebuchet MS"/>
                      </a:endParaRPr>
                    </a:p>
                    <a:p>
                      <a:pPr marL="38735">
                        <a:lnSpc>
                          <a:spcPts val="1175"/>
                        </a:lnSpc>
                        <a:spcBef>
                          <a:spcPts val="80"/>
                        </a:spcBef>
                      </a:pPr>
                      <a:r>
                        <a:rPr sz="1000" spc="-20" dirty="0">
                          <a:solidFill>
                            <a:srgbClr val="3C7B5E"/>
                          </a:solidFill>
                          <a:latin typeface="Tahoma"/>
                          <a:cs typeface="Tahoma"/>
                        </a:rPr>
                        <a:t>(19)</a:t>
                      </a:r>
                      <a:endParaRPr sz="1000">
                        <a:latin typeface="Tahoma"/>
                        <a:cs typeface="Tahoma"/>
                      </a:endParaRPr>
                    </a:p>
                  </a:txBody>
                  <a:tcPr marL="0" marR="0" marT="15367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8255" algn="ctr">
                        <a:lnSpc>
                          <a:spcPct val="100000"/>
                        </a:lnSpc>
                        <a:spcBef>
                          <a:spcPts val="1210"/>
                        </a:spcBef>
                      </a:pPr>
                      <a:r>
                        <a:rPr sz="2050" b="1" spc="95" dirty="0">
                          <a:solidFill>
                            <a:srgbClr val="3C7B5E"/>
                          </a:solidFill>
                          <a:latin typeface="Trebuchet MS"/>
                          <a:cs typeface="Trebuchet MS"/>
                        </a:rPr>
                        <a:t>46%</a:t>
                      </a:r>
                      <a:endParaRPr sz="2050">
                        <a:latin typeface="Trebuchet MS"/>
                        <a:cs typeface="Trebuchet MS"/>
                      </a:endParaRPr>
                    </a:p>
                    <a:p>
                      <a:pPr marL="32384">
                        <a:lnSpc>
                          <a:spcPts val="1175"/>
                        </a:lnSpc>
                        <a:spcBef>
                          <a:spcPts val="80"/>
                        </a:spcBef>
                      </a:pPr>
                      <a:r>
                        <a:rPr sz="1000" spc="-20" dirty="0">
                          <a:solidFill>
                            <a:srgbClr val="3C7B5E"/>
                          </a:solidFill>
                          <a:latin typeface="Tahoma"/>
                          <a:cs typeface="Tahoma"/>
                        </a:rPr>
                        <a:t>(78)</a:t>
                      </a:r>
                      <a:endParaRPr sz="1000">
                        <a:latin typeface="Tahoma"/>
                        <a:cs typeface="Tahoma"/>
                      </a:endParaRPr>
                    </a:p>
                  </a:txBody>
                  <a:tcPr marL="0" marR="0" marT="15367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a:lnSpc>
                          <a:spcPct val="100000"/>
                        </a:lnSpc>
                      </a:pPr>
                      <a:endParaRPr sz="1700">
                        <a:latin typeface="Times New Roman"/>
                        <a:cs typeface="Times New Roman"/>
                      </a:endParaRPr>
                    </a:p>
                  </a:txBody>
                  <a:tcPr marL="0" marR="0" marT="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R="6350" algn="ctr">
                        <a:lnSpc>
                          <a:spcPct val="100000"/>
                        </a:lnSpc>
                        <a:spcBef>
                          <a:spcPts val="1125"/>
                        </a:spcBef>
                      </a:pPr>
                      <a:r>
                        <a:rPr sz="2050" b="1" spc="95" dirty="0">
                          <a:solidFill>
                            <a:srgbClr val="3C7B5E"/>
                          </a:solidFill>
                          <a:latin typeface="Trebuchet MS"/>
                          <a:cs typeface="Trebuchet MS"/>
                        </a:rPr>
                        <a:t>37%</a:t>
                      </a:r>
                      <a:endParaRPr sz="2050">
                        <a:latin typeface="Trebuchet MS"/>
                        <a:cs typeface="Trebuchet MS"/>
                      </a:endParaRPr>
                    </a:p>
                    <a:p>
                      <a:pPr marL="63500">
                        <a:lnSpc>
                          <a:spcPts val="1140"/>
                        </a:lnSpc>
                        <a:spcBef>
                          <a:spcPts val="204"/>
                        </a:spcBef>
                      </a:pPr>
                      <a:r>
                        <a:rPr sz="1000" spc="-10" dirty="0">
                          <a:solidFill>
                            <a:srgbClr val="3C7B5E"/>
                          </a:solidFill>
                          <a:latin typeface="Tahoma"/>
                          <a:cs typeface="Tahoma"/>
                        </a:rPr>
                        <a:t>(723)</a:t>
                      </a:r>
                      <a:endParaRPr sz="1000">
                        <a:latin typeface="Tahoma"/>
                        <a:cs typeface="Tahoma"/>
                      </a:endParaRPr>
                    </a:p>
                  </a:txBody>
                  <a:tcPr marL="0" marR="0" marT="142875" marB="0">
                    <a:lnL w="28575">
                      <a:solidFill>
                        <a:srgbClr val="3C7B5E"/>
                      </a:solidFill>
                      <a:prstDash val="solid"/>
                    </a:lnL>
                    <a:lnT w="28575">
                      <a:solidFill>
                        <a:srgbClr val="3C7B5E"/>
                      </a:solidFill>
                      <a:prstDash val="solid"/>
                    </a:lnT>
                    <a:lnB w="28575">
                      <a:solidFill>
                        <a:srgbClr val="3C7B5E"/>
                      </a:solidFill>
                      <a:prstDash val="solid"/>
                    </a:lnB>
                  </a:tcPr>
                </a:tc>
                <a:extLst>
                  <a:ext uri="{0D108BD9-81ED-4DB2-BD59-A6C34878D82A}">
                    <a16:rowId xmlns:a16="http://schemas.microsoft.com/office/drawing/2014/main" val="10002"/>
                  </a:ext>
                </a:extLst>
              </a:tr>
              <a:tr h="655955">
                <a:tc>
                  <a:txBody>
                    <a:bodyPr/>
                    <a:lstStyle/>
                    <a:p>
                      <a:pPr marL="175260">
                        <a:lnSpc>
                          <a:spcPct val="100000"/>
                        </a:lnSpc>
                        <a:spcBef>
                          <a:spcPts val="1425"/>
                        </a:spcBef>
                      </a:pPr>
                      <a:r>
                        <a:rPr sz="2050" dirty="0">
                          <a:latin typeface="Tahoma"/>
                          <a:cs typeface="Tahoma"/>
                        </a:rPr>
                        <a:t>Physical,</a:t>
                      </a:r>
                      <a:r>
                        <a:rPr sz="2050" spc="-25" dirty="0">
                          <a:latin typeface="Tahoma"/>
                          <a:cs typeface="Tahoma"/>
                        </a:rPr>
                        <a:t> </a:t>
                      </a:r>
                      <a:r>
                        <a:rPr sz="2050" spc="65" dirty="0">
                          <a:latin typeface="Tahoma"/>
                          <a:cs typeface="Tahoma"/>
                        </a:rPr>
                        <a:t>Developmental,</a:t>
                      </a:r>
                      <a:r>
                        <a:rPr sz="2050" spc="-25" dirty="0">
                          <a:latin typeface="Tahoma"/>
                          <a:cs typeface="Tahoma"/>
                        </a:rPr>
                        <a:t> </a:t>
                      </a:r>
                      <a:r>
                        <a:rPr sz="2050" spc="105" dirty="0">
                          <a:latin typeface="Tahoma"/>
                          <a:cs typeface="Tahoma"/>
                        </a:rPr>
                        <a:t>or</a:t>
                      </a:r>
                      <a:r>
                        <a:rPr sz="2050" spc="-20" dirty="0">
                          <a:latin typeface="Tahoma"/>
                          <a:cs typeface="Tahoma"/>
                        </a:rPr>
                        <a:t> </a:t>
                      </a:r>
                      <a:r>
                        <a:rPr sz="2050" spc="90" dirty="0">
                          <a:latin typeface="Tahoma"/>
                          <a:cs typeface="Tahoma"/>
                        </a:rPr>
                        <a:t>Other</a:t>
                      </a:r>
                      <a:r>
                        <a:rPr sz="2050" spc="-25" dirty="0">
                          <a:latin typeface="Tahoma"/>
                          <a:cs typeface="Tahoma"/>
                        </a:rPr>
                        <a:t> </a:t>
                      </a:r>
                      <a:r>
                        <a:rPr sz="2050" spc="45" dirty="0">
                          <a:latin typeface="Tahoma"/>
                          <a:cs typeface="Tahoma"/>
                        </a:rPr>
                        <a:t>Disability</a:t>
                      </a:r>
                      <a:endParaRPr sz="2050">
                        <a:latin typeface="Tahoma"/>
                        <a:cs typeface="Tahoma"/>
                      </a:endParaRPr>
                    </a:p>
                  </a:txBody>
                  <a:tcPr marL="0" marR="0" marT="180975" marB="0">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24840">
                        <a:lnSpc>
                          <a:spcPct val="100000"/>
                        </a:lnSpc>
                        <a:spcBef>
                          <a:spcPts val="1425"/>
                        </a:spcBef>
                      </a:pPr>
                      <a:r>
                        <a:rPr sz="2050" b="1" spc="95" dirty="0">
                          <a:solidFill>
                            <a:srgbClr val="3C7B5E"/>
                          </a:solidFill>
                          <a:latin typeface="Trebuchet MS"/>
                          <a:cs typeface="Trebuchet MS"/>
                        </a:rPr>
                        <a:t>31%</a:t>
                      </a:r>
                      <a:endParaRPr sz="2050">
                        <a:latin typeface="Trebuchet MS"/>
                        <a:cs typeface="Trebuchet MS"/>
                      </a:endParaRPr>
                    </a:p>
                    <a:p>
                      <a:pPr marL="20320">
                        <a:lnSpc>
                          <a:spcPts val="1120"/>
                        </a:lnSpc>
                        <a:spcBef>
                          <a:spcPts val="55"/>
                        </a:spcBef>
                      </a:pPr>
                      <a:r>
                        <a:rPr sz="1000" spc="-20" dirty="0">
                          <a:solidFill>
                            <a:srgbClr val="3C7B5E"/>
                          </a:solidFill>
                          <a:latin typeface="Tahoma"/>
                          <a:cs typeface="Tahoma"/>
                        </a:rPr>
                        <a:t>(33)</a:t>
                      </a:r>
                      <a:endParaRPr sz="1000">
                        <a:latin typeface="Tahoma"/>
                        <a:cs typeface="Tahoma"/>
                      </a:endParaRPr>
                    </a:p>
                  </a:txBody>
                  <a:tcPr marL="0" marR="0" marT="180975"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76910">
                        <a:lnSpc>
                          <a:spcPct val="100000"/>
                        </a:lnSpc>
                        <a:spcBef>
                          <a:spcPts val="1425"/>
                        </a:spcBef>
                      </a:pPr>
                      <a:r>
                        <a:rPr sz="2050" b="1" spc="95" dirty="0">
                          <a:solidFill>
                            <a:srgbClr val="3C7B5E"/>
                          </a:solidFill>
                          <a:latin typeface="Trebuchet MS"/>
                          <a:cs typeface="Trebuchet MS"/>
                        </a:rPr>
                        <a:t>52%</a:t>
                      </a:r>
                      <a:endParaRPr sz="2050">
                        <a:latin typeface="Trebuchet MS"/>
                        <a:cs typeface="Trebuchet MS"/>
                      </a:endParaRPr>
                    </a:p>
                    <a:p>
                      <a:pPr marL="38735">
                        <a:lnSpc>
                          <a:spcPts val="1160"/>
                        </a:lnSpc>
                        <a:spcBef>
                          <a:spcPts val="20"/>
                        </a:spcBef>
                      </a:pPr>
                      <a:r>
                        <a:rPr sz="1000" spc="-20" dirty="0">
                          <a:solidFill>
                            <a:srgbClr val="3C7B5E"/>
                          </a:solidFill>
                          <a:latin typeface="Tahoma"/>
                          <a:cs typeface="Tahoma"/>
                        </a:rPr>
                        <a:t>(33)</a:t>
                      </a:r>
                      <a:endParaRPr sz="1000">
                        <a:latin typeface="Tahoma"/>
                        <a:cs typeface="Tahoma"/>
                      </a:endParaRPr>
                    </a:p>
                  </a:txBody>
                  <a:tcPr marL="0" marR="0" marT="180975"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85800">
                        <a:lnSpc>
                          <a:spcPct val="100000"/>
                        </a:lnSpc>
                        <a:spcBef>
                          <a:spcPts val="1425"/>
                        </a:spcBef>
                      </a:pPr>
                      <a:r>
                        <a:rPr sz="2050" b="1" spc="95" dirty="0">
                          <a:solidFill>
                            <a:srgbClr val="3C7B5E"/>
                          </a:solidFill>
                          <a:latin typeface="Trebuchet MS"/>
                          <a:cs typeface="Trebuchet MS"/>
                        </a:rPr>
                        <a:t>39%</a:t>
                      </a:r>
                      <a:endParaRPr sz="2050">
                        <a:latin typeface="Trebuchet MS"/>
                        <a:cs typeface="Trebuchet MS"/>
                      </a:endParaRPr>
                    </a:p>
                    <a:p>
                      <a:pPr marL="32384">
                        <a:lnSpc>
                          <a:spcPts val="1160"/>
                        </a:lnSpc>
                        <a:spcBef>
                          <a:spcPts val="20"/>
                        </a:spcBef>
                      </a:pPr>
                      <a:r>
                        <a:rPr sz="1000" spc="-20" dirty="0">
                          <a:solidFill>
                            <a:srgbClr val="3C7B5E"/>
                          </a:solidFill>
                          <a:latin typeface="Tahoma"/>
                          <a:cs typeface="Tahoma"/>
                        </a:rPr>
                        <a:t>(66)</a:t>
                      </a:r>
                      <a:endParaRPr sz="1000">
                        <a:latin typeface="Tahoma"/>
                        <a:cs typeface="Tahoma"/>
                      </a:endParaRPr>
                    </a:p>
                  </a:txBody>
                  <a:tcPr marL="0" marR="0" marT="180975"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a:lnSpc>
                          <a:spcPct val="100000"/>
                        </a:lnSpc>
                      </a:pPr>
                      <a:endParaRPr sz="1700">
                        <a:latin typeface="Times New Roman"/>
                        <a:cs typeface="Times New Roman"/>
                      </a:endParaRPr>
                    </a:p>
                  </a:txBody>
                  <a:tcPr marL="0" marR="0" marT="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72390" algn="ctr">
                        <a:lnSpc>
                          <a:spcPct val="100000"/>
                        </a:lnSpc>
                        <a:spcBef>
                          <a:spcPts val="1425"/>
                        </a:spcBef>
                      </a:pPr>
                      <a:r>
                        <a:rPr sz="2050" b="1" spc="95" dirty="0">
                          <a:solidFill>
                            <a:srgbClr val="3C7B5E"/>
                          </a:solidFill>
                          <a:latin typeface="Trebuchet MS"/>
                          <a:cs typeface="Trebuchet MS"/>
                        </a:rPr>
                        <a:t>38%</a:t>
                      </a:r>
                      <a:endParaRPr sz="2050">
                        <a:latin typeface="Trebuchet MS"/>
                        <a:cs typeface="Trebuchet MS"/>
                      </a:endParaRPr>
                    </a:p>
                    <a:p>
                      <a:pPr marL="63500">
                        <a:lnSpc>
                          <a:spcPts val="1120"/>
                        </a:lnSpc>
                        <a:spcBef>
                          <a:spcPts val="55"/>
                        </a:spcBef>
                      </a:pPr>
                      <a:r>
                        <a:rPr sz="1000" spc="-10" dirty="0">
                          <a:solidFill>
                            <a:srgbClr val="3C7B5E"/>
                          </a:solidFill>
                          <a:latin typeface="Tahoma"/>
                          <a:cs typeface="Tahoma"/>
                        </a:rPr>
                        <a:t>(748)</a:t>
                      </a:r>
                      <a:endParaRPr sz="1000">
                        <a:latin typeface="Tahoma"/>
                        <a:cs typeface="Tahoma"/>
                      </a:endParaRPr>
                    </a:p>
                  </a:txBody>
                  <a:tcPr marL="0" marR="0" marT="180975" marB="0">
                    <a:lnL w="28575">
                      <a:solidFill>
                        <a:srgbClr val="3C7B5E"/>
                      </a:solidFill>
                      <a:prstDash val="solid"/>
                    </a:lnL>
                    <a:lnT w="28575">
                      <a:solidFill>
                        <a:srgbClr val="3C7B5E"/>
                      </a:solidFill>
                      <a:prstDash val="solid"/>
                    </a:lnT>
                    <a:lnB w="28575">
                      <a:solidFill>
                        <a:srgbClr val="3C7B5E"/>
                      </a:solidFill>
                      <a:prstDash val="solid"/>
                    </a:lnB>
                  </a:tcPr>
                </a:tc>
                <a:extLst>
                  <a:ext uri="{0D108BD9-81ED-4DB2-BD59-A6C34878D82A}">
                    <a16:rowId xmlns:a16="http://schemas.microsoft.com/office/drawing/2014/main" val="10003"/>
                  </a:ext>
                </a:extLst>
              </a:tr>
              <a:tr h="659765">
                <a:tc>
                  <a:txBody>
                    <a:bodyPr/>
                    <a:lstStyle/>
                    <a:p>
                      <a:pPr marL="175260">
                        <a:lnSpc>
                          <a:spcPct val="100000"/>
                        </a:lnSpc>
                        <a:spcBef>
                          <a:spcPts val="1285"/>
                        </a:spcBef>
                      </a:pPr>
                      <a:r>
                        <a:rPr sz="2050" spc="95" dirty="0">
                          <a:latin typeface="Tahoma"/>
                          <a:cs typeface="Tahoma"/>
                        </a:rPr>
                        <a:t>Mental</a:t>
                      </a:r>
                      <a:r>
                        <a:rPr sz="2050" spc="-90" dirty="0">
                          <a:latin typeface="Tahoma"/>
                          <a:cs typeface="Tahoma"/>
                        </a:rPr>
                        <a:t> </a:t>
                      </a:r>
                      <a:r>
                        <a:rPr sz="2050" spc="70" dirty="0">
                          <a:latin typeface="Tahoma"/>
                          <a:cs typeface="Tahoma"/>
                        </a:rPr>
                        <a:t>Health</a:t>
                      </a:r>
                      <a:r>
                        <a:rPr sz="2050" spc="-85" dirty="0">
                          <a:latin typeface="Tahoma"/>
                          <a:cs typeface="Tahoma"/>
                        </a:rPr>
                        <a:t> </a:t>
                      </a:r>
                      <a:r>
                        <a:rPr sz="2050" spc="-10" dirty="0">
                          <a:latin typeface="Tahoma"/>
                          <a:cs typeface="Tahoma"/>
                        </a:rPr>
                        <a:t>Illness</a:t>
                      </a:r>
                      <a:endParaRPr sz="2050">
                        <a:latin typeface="Tahoma"/>
                        <a:cs typeface="Tahoma"/>
                      </a:endParaRPr>
                    </a:p>
                  </a:txBody>
                  <a:tcPr marL="0" marR="0" marT="163195" marB="0">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24840">
                        <a:lnSpc>
                          <a:spcPct val="100000"/>
                        </a:lnSpc>
                        <a:spcBef>
                          <a:spcPts val="1285"/>
                        </a:spcBef>
                      </a:pPr>
                      <a:r>
                        <a:rPr sz="2050" b="1" spc="95" dirty="0">
                          <a:solidFill>
                            <a:srgbClr val="3C7B5E"/>
                          </a:solidFill>
                          <a:latin typeface="Trebuchet MS"/>
                          <a:cs typeface="Trebuchet MS"/>
                        </a:rPr>
                        <a:t>45%</a:t>
                      </a:r>
                      <a:endParaRPr sz="2050">
                        <a:latin typeface="Trebuchet MS"/>
                        <a:cs typeface="Trebuchet MS"/>
                      </a:endParaRPr>
                    </a:p>
                    <a:p>
                      <a:pPr marL="20320">
                        <a:lnSpc>
                          <a:spcPts val="1145"/>
                        </a:lnSpc>
                        <a:spcBef>
                          <a:spcPts val="204"/>
                        </a:spcBef>
                      </a:pPr>
                      <a:r>
                        <a:rPr sz="1000" spc="-20" dirty="0">
                          <a:solidFill>
                            <a:srgbClr val="3C7B5E"/>
                          </a:solidFill>
                          <a:latin typeface="Tahoma"/>
                          <a:cs typeface="Tahoma"/>
                        </a:rPr>
                        <a:t>(48)</a:t>
                      </a:r>
                      <a:endParaRPr sz="1000">
                        <a:latin typeface="Tahoma"/>
                        <a:cs typeface="Tahoma"/>
                      </a:endParaRPr>
                    </a:p>
                  </a:txBody>
                  <a:tcPr marL="0" marR="0" marT="163195"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76910">
                        <a:lnSpc>
                          <a:spcPct val="100000"/>
                        </a:lnSpc>
                        <a:spcBef>
                          <a:spcPts val="1285"/>
                        </a:spcBef>
                      </a:pPr>
                      <a:r>
                        <a:rPr sz="2050" b="1" spc="95" dirty="0">
                          <a:solidFill>
                            <a:srgbClr val="3C7B5E"/>
                          </a:solidFill>
                          <a:latin typeface="Trebuchet MS"/>
                          <a:cs typeface="Trebuchet MS"/>
                        </a:rPr>
                        <a:t>67%</a:t>
                      </a:r>
                      <a:endParaRPr sz="2050">
                        <a:latin typeface="Trebuchet MS"/>
                        <a:cs typeface="Trebuchet MS"/>
                      </a:endParaRPr>
                    </a:p>
                    <a:p>
                      <a:pPr marL="38735">
                        <a:lnSpc>
                          <a:spcPts val="1180"/>
                        </a:lnSpc>
                        <a:spcBef>
                          <a:spcPts val="170"/>
                        </a:spcBef>
                      </a:pPr>
                      <a:r>
                        <a:rPr sz="1000" spc="-20" dirty="0">
                          <a:solidFill>
                            <a:srgbClr val="3C7B5E"/>
                          </a:solidFill>
                          <a:latin typeface="Tahoma"/>
                          <a:cs typeface="Tahoma"/>
                        </a:rPr>
                        <a:t>(43)</a:t>
                      </a:r>
                      <a:endParaRPr sz="1000">
                        <a:latin typeface="Tahoma"/>
                        <a:cs typeface="Tahoma"/>
                      </a:endParaRPr>
                    </a:p>
                  </a:txBody>
                  <a:tcPr marL="0" marR="0" marT="163195"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85800">
                        <a:lnSpc>
                          <a:spcPct val="100000"/>
                        </a:lnSpc>
                        <a:spcBef>
                          <a:spcPts val="1285"/>
                        </a:spcBef>
                      </a:pPr>
                      <a:r>
                        <a:rPr sz="2050" b="1" spc="95" dirty="0">
                          <a:solidFill>
                            <a:srgbClr val="3C7B5E"/>
                          </a:solidFill>
                          <a:latin typeface="Trebuchet MS"/>
                          <a:cs typeface="Trebuchet MS"/>
                        </a:rPr>
                        <a:t>53%</a:t>
                      </a:r>
                      <a:endParaRPr sz="2050">
                        <a:latin typeface="Trebuchet MS"/>
                        <a:cs typeface="Trebuchet MS"/>
                      </a:endParaRPr>
                    </a:p>
                    <a:p>
                      <a:pPr marL="32384">
                        <a:lnSpc>
                          <a:spcPts val="1180"/>
                        </a:lnSpc>
                        <a:spcBef>
                          <a:spcPts val="170"/>
                        </a:spcBef>
                      </a:pPr>
                      <a:r>
                        <a:rPr sz="1000" spc="-20" dirty="0">
                          <a:solidFill>
                            <a:srgbClr val="3C7B5E"/>
                          </a:solidFill>
                          <a:latin typeface="Tahoma"/>
                          <a:cs typeface="Tahoma"/>
                        </a:rPr>
                        <a:t>(91)</a:t>
                      </a:r>
                      <a:endParaRPr sz="1000">
                        <a:latin typeface="Tahoma"/>
                        <a:cs typeface="Tahoma"/>
                      </a:endParaRPr>
                    </a:p>
                  </a:txBody>
                  <a:tcPr marL="0" marR="0" marT="163195"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a:lnSpc>
                          <a:spcPct val="100000"/>
                        </a:lnSpc>
                      </a:pPr>
                      <a:endParaRPr sz="1700">
                        <a:latin typeface="Times New Roman"/>
                        <a:cs typeface="Times New Roman"/>
                      </a:endParaRPr>
                    </a:p>
                  </a:txBody>
                  <a:tcPr marL="0" marR="0" marT="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72390" algn="ctr">
                        <a:lnSpc>
                          <a:spcPct val="100000"/>
                        </a:lnSpc>
                        <a:spcBef>
                          <a:spcPts val="1285"/>
                        </a:spcBef>
                      </a:pPr>
                      <a:r>
                        <a:rPr sz="2050" b="1" spc="95" dirty="0">
                          <a:solidFill>
                            <a:srgbClr val="3C7B5E"/>
                          </a:solidFill>
                          <a:latin typeface="Trebuchet MS"/>
                          <a:cs typeface="Trebuchet MS"/>
                        </a:rPr>
                        <a:t>38%</a:t>
                      </a:r>
                      <a:endParaRPr sz="2050">
                        <a:latin typeface="Trebuchet MS"/>
                        <a:cs typeface="Trebuchet MS"/>
                      </a:endParaRPr>
                    </a:p>
                    <a:p>
                      <a:pPr marL="63500">
                        <a:lnSpc>
                          <a:spcPts val="1145"/>
                        </a:lnSpc>
                        <a:spcBef>
                          <a:spcPts val="204"/>
                        </a:spcBef>
                      </a:pPr>
                      <a:r>
                        <a:rPr sz="1000" spc="-10" dirty="0">
                          <a:solidFill>
                            <a:srgbClr val="3C7B5E"/>
                          </a:solidFill>
                          <a:latin typeface="Tahoma"/>
                          <a:cs typeface="Tahoma"/>
                        </a:rPr>
                        <a:t>(739)</a:t>
                      </a:r>
                      <a:endParaRPr sz="1000">
                        <a:latin typeface="Tahoma"/>
                        <a:cs typeface="Tahoma"/>
                      </a:endParaRPr>
                    </a:p>
                  </a:txBody>
                  <a:tcPr marL="0" marR="0" marT="163195" marB="0">
                    <a:lnL w="28575">
                      <a:solidFill>
                        <a:srgbClr val="3C7B5E"/>
                      </a:solidFill>
                      <a:prstDash val="solid"/>
                    </a:lnL>
                    <a:lnT w="28575">
                      <a:solidFill>
                        <a:srgbClr val="3C7B5E"/>
                      </a:solidFill>
                      <a:prstDash val="solid"/>
                    </a:lnT>
                    <a:lnB w="28575">
                      <a:solidFill>
                        <a:srgbClr val="3C7B5E"/>
                      </a:solidFill>
                      <a:prstDash val="solid"/>
                    </a:lnB>
                  </a:tcPr>
                </a:tc>
                <a:extLst>
                  <a:ext uri="{0D108BD9-81ED-4DB2-BD59-A6C34878D82A}">
                    <a16:rowId xmlns:a16="http://schemas.microsoft.com/office/drawing/2014/main" val="10004"/>
                  </a:ext>
                </a:extLst>
              </a:tr>
              <a:tr h="661670">
                <a:tc>
                  <a:txBody>
                    <a:bodyPr/>
                    <a:lstStyle/>
                    <a:p>
                      <a:pPr marL="175260">
                        <a:lnSpc>
                          <a:spcPct val="100000"/>
                        </a:lnSpc>
                        <a:spcBef>
                          <a:spcPts val="1110"/>
                        </a:spcBef>
                      </a:pPr>
                      <a:r>
                        <a:rPr sz="2050" spc="60" dirty="0">
                          <a:latin typeface="Tahoma"/>
                          <a:cs typeface="Tahoma"/>
                        </a:rPr>
                        <a:t>Substance</a:t>
                      </a:r>
                      <a:r>
                        <a:rPr sz="2050" spc="-95" dirty="0">
                          <a:latin typeface="Tahoma"/>
                          <a:cs typeface="Tahoma"/>
                        </a:rPr>
                        <a:t> </a:t>
                      </a:r>
                      <a:r>
                        <a:rPr sz="2050" spc="90" dirty="0">
                          <a:latin typeface="Tahoma"/>
                          <a:cs typeface="Tahoma"/>
                        </a:rPr>
                        <a:t>Use</a:t>
                      </a:r>
                      <a:r>
                        <a:rPr sz="2050" spc="-95" dirty="0">
                          <a:latin typeface="Tahoma"/>
                          <a:cs typeface="Tahoma"/>
                        </a:rPr>
                        <a:t> </a:t>
                      </a:r>
                      <a:r>
                        <a:rPr sz="2050" spc="75" dirty="0">
                          <a:latin typeface="Tahoma"/>
                          <a:cs typeface="Tahoma"/>
                        </a:rPr>
                        <a:t>Disorder</a:t>
                      </a:r>
                      <a:endParaRPr sz="2050">
                        <a:latin typeface="Tahoma"/>
                        <a:cs typeface="Tahoma"/>
                      </a:endParaRPr>
                    </a:p>
                  </a:txBody>
                  <a:tcPr marL="0" marR="0" marT="140970" marB="0">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24840">
                        <a:lnSpc>
                          <a:spcPct val="100000"/>
                        </a:lnSpc>
                        <a:spcBef>
                          <a:spcPts val="1110"/>
                        </a:spcBef>
                      </a:pPr>
                      <a:r>
                        <a:rPr sz="2050" b="1" spc="95" dirty="0">
                          <a:solidFill>
                            <a:srgbClr val="3C7B5E"/>
                          </a:solidFill>
                          <a:latin typeface="Trebuchet MS"/>
                          <a:cs typeface="Trebuchet MS"/>
                        </a:rPr>
                        <a:t>36%</a:t>
                      </a:r>
                      <a:endParaRPr sz="2050">
                        <a:latin typeface="Trebuchet MS"/>
                        <a:cs typeface="Trebuchet MS"/>
                      </a:endParaRPr>
                    </a:p>
                    <a:p>
                      <a:pPr marL="20320">
                        <a:lnSpc>
                          <a:spcPct val="100000"/>
                        </a:lnSpc>
                        <a:spcBef>
                          <a:spcPts val="225"/>
                        </a:spcBef>
                      </a:pPr>
                      <a:r>
                        <a:rPr sz="1000" spc="-20" dirty="0">
                          <a:solidFill>
                            <a:srgbClr val="3C7B5E"/>
                          </a:solidFill>
                          <a:latin typeface="Tahoma"/>
                          <a:cs typeface="Tahoma"/>
                        </a:rPr>
                        <a:t>(38)</a:t>
                      </a:r>
                      <a:endParaRPr sz="1000">
                        <a:latin typeface="Tahoma"/>
                        <a:cs typeface="Tahoma"/>
                      </a:endParaRPr>
                    </a:p>
                  </a:txBody>
                  <a:tcPr marL="0" marR="0" marT="14097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76910">
                        <a:lnSpc>
                          <a:spcPct val="100000"/>
                        </a:lnSpc>
                        <a:spcBef>
                          <a:spcPts val="1110"/>
                        </a:spcBef>
                      </a:pPr>
                      <a:r>
                        <a:rPr sz="2050" b="1" spc="95" dirty="0">
                          <a:solidFill>
                            <a:srgbClr val="3C7B5E"/>
                          </a:solidFill>
                          <a:latin typeface="Trebuchet MS"/>
                          <a:cs typeface="Trebuchet MS"/>
                        </a:rPr>
                        <a:t>45%</a:t>
                      </a:r>
                      <a:endParaRPr sz="2050">
                        <a:latin typeface="Trebuchet MS"/>
                        <a:cs typeface="Trebuchet MS"/>
                      </a:endParaRPr>
                    </a:p>
                    <a:p>
                      <a:pPr marL="38735">
                        <a:lnSpc>
                          <a:spcPct val="100000"/>
                        </a:lnSpc>
                        <a:spcBef>
                          <a:spcPts val="190"/>
                        </a:spcBef>
                      </a:pPr>
                      <a:r>
                        <a:rPr sz="1000" spc="-20" dirty="0">
                          <a:solidFill>
                            <a:srgbClr val="3C7B5E"/>
                          </a:solidFill>
                          <a:latin typeface="Tahoma"/>
                          <a:cs typeface="Tahoma"/>
                        </a:rPr>
                        <a:t>(29)</a:t>
                      </a:r>
                      <a:endParaRPr sz="1000">
                        <a:latin typeface="Tahoma"/>
                        <a:cs typeface="Tahoma"/>
                      </a:endParaRPr>
                    </a:p>
                  </a:txBody>
                  <a:tcPr marL="0" marR="0" marT="14097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85800">
                        <a:lnSpc>
                          <a:spcPct val="100000"/>
                        </a:lnSpc>
                        <a:spcBef>
                          <a:spcPts val="1110"/>
                        </a:spcBef>
                      </a:pPr>
                      <a:r>
                        <a:rPr sz="2050" b="1" spc="95" dirty="0">
                          <a:solidFill>
                            <a:srgbClr val="3C7B5E"/>
                          </a:solidFill>
                          <a:latin typeface="Trebuchet MS"/>
                          <a:cs typeface="Trebuchet MS"/>
                        </a:rPr>
                        <a:t>39%</a:t>
                      </a:r>
                      <a:endParaRPr sz="2050">
                        <a:latin typeface="Trebuchet MS"/>
                        <a:cs typeface="Trebuchet MS"/>
                      </a:endParaRPr>
                    </a:p>
                    <a:p>
                      <a:pPr marL="32384">
                        <a:lnSpc>
                          <a:spcPct val="100000"/>
                        </a:lnSpc>
                        <a:spcBef>
                          <a:spcPts val="190"/>
                        </a:spcBef>
                      </a:pPr>
                      <a:r>
                        <a:rPr sz="1000" spc="-20" dirty="0">
                          <a:solidFill>
                            <a:srgbClr val="3C7B5E"/>
                          </a:solidFill>
                          <a:latin typeface="Tahoma"/>
                          <a:cs typeface="Tahoma"/>
                        </a:rPr>
                        <a:t>(67)</a:t>
                      </a:r>
                      <a:endParaRPr sz="1000">
                        <a:latin typeface="Tahoma"/>
                        <a:cs typeface="Tahoma"/>
                      </a:endParaRPr>
                    </a:p>
                  </a:txBody>
                  <a:tcPr marL="0" marR="0" marT="14097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a:lnSpc>
                          <a:spcPct val="100000"/>
                        </a:lnSpc>
                      </a:pPr>
                      <a:endParaRPr sz="1700">
                        <a:latin typeface="Times New Roman"/>
                        <a:cs typeface="Times New Roman"/>
                      </a:endParaRPr>
                    </a:p>
                  </a:txBody>
                  <a:tcPr marL="0" marR="0" marT="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72390" algn="ctr">
                        <a:lnSpc>
                          <a:spcPct val="100000"/>
                        </a:lnSpc>
                        <a:spcBef>
                          <a:spcPts val="1110"/>
                        </a:spcBef>
                      </a:pPr>
                      <a:r>
                        <a:rPr sz="2050" b="1" spc="95" dirty="0">
                          <a:solidFill>
                            <a:srgbClr val="3C7B5E"/>
                          </a:solidFill>
                          <a:latin typeface="Trebuchet MS"/>
                          <a:cs typeface="Trebuchet MS"/>
                        </a:rPr>
                        <a:t>31%</a:t>
                      </a:r>
                      <a:endParaRPr sz="2050">
                        <a:latin typeface="Trebuchet MS"/>
                        <a:cs typeface="Trebuchet MS"/>
                      </a:endParaRPr>
                    </a:p>
                    <a:p>
                      <a:pPr marL="63500">
                        <a:lnSpc>
                          <a:spcPct val="100000"/>
                        </a:lnSpc>
                        <a:spcBef>
                          <a:spcPts val="225"/>
                        </a:spcBef>
                      </a:pPr>
                      <a:r>
                        <a:rPr sz="1000" spc="-10" dirty="0">
                          <a:solidFill>
                            <a:srgbClr val="3C7B5E"/>
                          </a:solidFill>
                          <a:latin typeface="Tahoma"/>
                          <a:cs typeface="Tahoma"/>
                        </a:rPr>
                        <a:t>(609)</a:t>
                      </a:r>
                      <a:endParaRPr sz="1000">
                        <a:latin typeface="Tahoma"/>
                        <a:cs typeface="Tahoma"/>
                      </a:endParaRPr>
                    </a:p>
                  </a:txBody>
                  <a:tcPr marL="0" marR="0" marT="140970" marB="0">
                    <a:lnL w="28575">
                      <a:solidFill>
                        <a:srgbClr val="3C7B5E"/>
                      </a:solidFill>
                      <a:prstDash val="solid"/>
                    </a:lnL>
                    <a:lnT w="28575">
                      <a:solidFill>
                        <a:srgbClr val="3C7B5E"/>
                      </a:solidFill>
                      <a:prstDash val="solid"/>
                    </a:lnT>
                    <a:lnB w="28575">
                      <a:solidFill>
                        <a:srgbClr val="3C7B5E"/>
                      </a:solidFill>
                      <a:prstDash val="solid"/>
                    </a:lnB>
                  </a:tcPr>
                </a:tc>
                <a:extLst>
                  <a:ext uri="{0D108BD9-81ED-4DB2-BD59-A6C34878D82A}">
                    <a16:rowId xmlns:a16="http://schemas.microsoft.com/office/drawing/2014/main" val="10005"/>
                  </a:ext>
                </a:extLst>
              </a:tr>
              <a:tr h="635000">
                <a:tc>
                  <a:txBody>
                    <a:bodyPr/>
                    <a:lstStyle/>
                    <a:p>
                      <a:pPr marL="175895">
                        <a:lnSpc>
                          <a:spcPct val="100000"/>
                        </a:lnSpc>
                        <a:spcBef>
                          <a:spcPts val="1240"/>
                        </a:spcBef>
                      </a:pPr>
                      <a:r>
                        <a:rPr sz="2050" spc="-10" dirty="0">
                          <a:latin typeface="Tahoma"/>
                          <a:cs typeface="Tahoma"/>
                        </a:rPr>
                        <a:t>HIV/AIDS</a:t>
                      </a:r>
                      <a:endParaRPr sz="2050">
                        <a:latin typeface="Tahoma"/>
                        <a:cs typeface="Tahoma"/>
                      </a:endParaRPr>
                    </a:p>
                  </a:txBody>
                  <a:tcPr marL="0" marR="0" marT="157480" marB="0">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2230" algn="ctr">
                        <a:lnSpc>
                          <a:spcPts val="2460"/>
                        </a:lnSpc>
                        <a:spcBef>
                          <a:spcPts val="1225"/>
                        </a:spcBef>
                      </a:pPr>
                      <a:r>
                        <a:rPr sz="2050" b="1" spc="175" dirty="0">
                          <a:solidFill>
                            <a:srgbClr val="3C7B5E"/>
                          </a:solidFill>
                          <a:latin typeface="Trebuchet MS"/>
                          <a:cs typeface="Trebuchet MS"/>
                        </a:rPr>
                        <a:t>4%</a:t>
                      </a:r>
                      <a:endParaRPr sz="2050">
                        <a:latin typeface="Trebuchet MS"/>
                        <a:cs typeface="Trebuchet MS"/>
                      </a:endParaRPr>
                    </a:p>
                    <a:p>
                      <a:pPr marL="20955">
                        <a:lnSpc>
                          <a:spcPts val="1200"/>
                        </a:lnSpc>
                      </a:pPr>
                      <a:r>
                        <a:rPr sz="1000" spc="-25" dirty="0">
                          <a:solidFill>
                            <a:srgbClr val="3C7B5E"/>
                          </a:solidFill>
                          <a:latin typeface="Tahoma"/>
                          <a:cs typeface="Tahoma"/>
                        </a:rPr>
                        <a:t>(4)</a:t>
                      </a:r>
                      <a:endParaRPr sz="1000">
                        <a:latin typeface="Tahoma"/>
                        <a:cs typeface="Tahoma"/>
                      </a:endParaRPr>
                    </a:p>
                  </a:txBody>
                  <a:tcPr marL="0" marR="0" marT="155575"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77545">
                        <a:lnSpc>
                          <a:spcPts val="2440"/>
                        </a:lnSpc>
                        <a:spcBef>
                          <a:spcPts val="1225"/>
                        </a:spcBef>
                      </a:pPr>
                      <a:r>
                        <a:rPr sz="2050" b="1" spc="95" dirty="0">
                          <a:solidFill>
                            <a:srgbClr val="3C7B5E"/>
                          </a:solidFill>
                          <a:latin typeface="Trebuchet MS"/>
                          <a:cs typeface="Trebuchet MS"/>
                        </a:rPr>
                        <a:t>13%</a:t>
                      </a:r>
                      <a:endParaRPr sz="2050">
                        <a:latin typeface="Trebuchet MS"/>
                        <a:cs typeface="Trebuchet MS"/>
                      </a:endParaRPr>
                    </a:p>
                    <a:p>
                      <a:pPr marL="39370">
                        <a:lnSpc>
                          <a:spcPts val="1180"/>
                        </a:lnSpc>
                      </a:pPr>
                      <a:r>
                        <a:rPr sz="1000" spc="-25" dirty="0">
                          <a:solidFill>
                            <a:srgbClr val="3C7B5E"/>
                          </a:solidFill>
                          <a:latin typeface="Tahoma"/>
                          <a:cs typeface="Tahoma"/>
                        </a:rPr>
                        <a:t>(8)</a:t>
                      </a:r>
                      <a:endParaRPr sz="1000">
                        <a:latin typeface="Tahoma"/>
                        <a:cs typeface="Tahoma"/>
                      </a:endParaRPr>
                    </a:p>
                  </a:txBody>
                  <a:tcPr marL="0" marR="0" marT="155575"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137160" algn="ctr">
                        <a:lnSpc>
                          <a:spcPct val="100000"/>
                        </a:lnSpc>
                        <a:spcBef>
                          <a:spcPts val="1185"/>
                        </a:spcBef>
                      </a:pPr>
                      <a:r>
                        <a:rPr sz="2050" b="1" spc="175" dirty="0">
                          <a:solidFill>
                            <a:srgbClr val="3C7B5E"/>
                          </a:solidFill>
                          <a:latin typeface="Trebuchet MS"/>
                          <a:cs typeface="Trebuchet MS"/>
                        </a:rPr>
                        <a:t>7%</a:t>
                      </a:r>
                      <a:endParaRPr sz="2050">
                        <a:latin typeface="Trebuchet MS"/>
                        <a:cs typeface="Trebuchet MS"/>
                      </a:endParaRPr>
                    </a:p>
                    <a:p>
                      <a:pPr marL="32384">
                        <a:lnSpc>
                          <a:spcPct val="100000"/>
                        </a:lnSpc>
                      </a:pPr>
                      <a:r>
                        <a:rPr sz="1000" spc="-20" dirty="0">
                          <a:solidFill>
                            <a:srgbClr val="3C7B5E"/>
                          </a:solidFill>
                          <a:latin typeface="Tahoma"/>
                          <a:cs typeface="Tahoma"/>
                        </a:rPr>
                        <a:t>(12)</a:t>
                      </a:r>
                      <a:endParaRPr sz="1000">
                        <a:latin typeface="Tahoma"/>
                        <a:cs typeface="Tahoma"/>
                      </a:endParaRPr>
                    </a:p>
                  </a:txBody>
                  <a:tcPr marL="0" marR="0" marT="150495"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a:lnSpc>
                          <a:spcPct val="100000"/>
                        </a:lnSpc>
                      </a:pPr>
                      <a:endParaRPr sz="1700">
                        <a:latin typeface="Times New Roman"/>
                        <a:cs typeface="Times New Roman"/>
                      </a:endParaRPr>
                    </a:p>
                  </a:txBody>
                  <a:tcPr marL="0" marR="0" marT="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71755" algn="ctr">
                        <a:lnSpc>
                          <a:spcPts val="2460"/>
                        </a:lnSpc>
                        <a:spcBef>
                          <a:spcPts val="1225"/>
                        </a:spcBef>
                      </a:pPr>
                      <a:r>
                        <a:rPr sz="2050" b="1" spc="175" dirty="0">
                          <a:solidFill>
                            <a:srgbClr val="3C7B5E"/>
                          </a:solidFill>
                          <a:latin typeface="Trebuchet MS"/>
                          <a:cs typeface="Trebuchet MS"/>
                        </a:rPr>
                        <a:t>2%</a:t>
                      </a:r>
                      <a:endParaRPr sz="2050">
                        <a:latin typeface="Trebuchet MS"/>
                        <a:cs typeface="Trebuchet MS"/>
                      </a:endParaRPr>
                    </a:p>
                    <a:p>
                      <a:pPr marL="63500">
                        <a:lnSpc>
                          <a:spcPts val="1200"/>
                        </a:lnSpc>
                      </a:pPr>
                      <a:r>
                        <a:rPr sz="1000" spc="-20" dirty="0">
                          <a:solidFill>
                            <a:srgbClr val="3C7B5E"/>
                          </a:solidFill>
                          <a:latin typeface="Tahoma"/>
                          <a:cs typeface="Tahoma"/>
                        </a:rPr>
                        <a:t>(37)</a:t>
                      </a:r>
                      <a:endParaRPr sz="1000">
                        <a:latin typeface="Tahoma"/>
                        <a:cs typeface="Tahoma"/>
                      </a:endParaRPr>
                    </a:p>
                  </a:txBody>
                  <a:tcPr marL="0" marR="0" marT="155575" marB="0">
                    <a:lnL w="28575">
                      <a:solidFill>
                        <a:srgbClr val="3C7B5E"/>
                      </a:solidFill>
                      <a:prstDash val="solid"/>
                    </a:lnL>
                    <a:lnT w="28575">
                      <a:solidFill>
                        <a:srgbClr val="3C7B5E"/>
                      </a:solidFill>
                      <a:prstDash val="solid"/>
                    </a:lnT>
                    <a:lnB w="28575">
                      <a:solidFill>
                        <a:srgbClr val="3C7B5E"/>
                      </a:solidFill>
                      <a:prstDash val="solid"/>
                    </a:lnB>
                  </a:tcPr>
                </a:tc>
                <a:extLst>
                  <a:ext uri="{0D108BD9-81ED-4DB2-BD59-A6C34878D82A}">
                    <a16:rowId xmlns:a16="http://schemas.microsoft.com/office/drawing/2014/main" val="10006"/>
                  </a:ext>
                </a:extLst>
              </a:tr>
              <a:tr h="611505">
                <a:tc>
                  <a:txBody>
                    <a:bodyPr/>
                    <a:lstStyle/>
                    <a:p>
                      <a:pPr marL="175895">
                        <a:lnSpc>
                          <a:spcPct val="100000"/>
                        </a:lnSpc>
                        <a:spcBef>
                          <a:spcPts val="900"/>
                        </a:spcBef>
                      </a:pPr>
                      <a:r>
                        <a:rPr sz="2050" spc="55" dirty="0">
                          <a:latin typeface="Tahoma"/>
                          <a:cs typeface="Tahoma"/>
                        </a:rPr>
                        <a:t>3</a:t>
                      </a:r>
                      <a:r>
                        <a:rPr sz="2050" spc="-100" dirty="0">
                          <a:latin typeface="Tahoma"/>
                          <a:cs typeface="Tahoma"/>
                        </a:rPr>
                        <a:t> </a:t>
                      </a:r>
                      <a:r>
                        <a:rPr sz="2050" spc="105" dirty="0">
                          <a:latin typeface="Tahoma"/>
                          <a:cs typeface="Tahoma"/>
                        </a:rPr>
                        <a:t>or</a:t>
                      </a:r>
                      <a:r>
                        <a:rPr sz="2050" spc="-95" dirty="0">
                          <a:latin typeface="Tahoma"/>
                          <a:cs typeface="Tahoma"/>
                        </a:rPr>
                        <a:t> </a:t>
                      </a:r>
                      <a:r>
                        <a:rPr sz="2050" spc="135" dirty="0">
                          <a:latin typeface="Tahoma"/>
                          <a:cs typeface="Tahoma"/>
                        </a:rPr>
                        <a:t>More</a:t>
                      </a:r>
                      <a:r>
                        <a:rPr sz="2050" spc="-95" dirty="0">
                          <a:latin typeface="Tahoma"/>
                          <a:cs typeface="Tahoma"/>
                        </a:rPr>
                        <a:t> </a:t>
                      </a:r>
                      <a:r>
                        <a:rPr sz="2050" spc="60" dirty="0">
                          <a:latin typeface="Tahoma"/>
                          <a:cs typeface="Tahoma"/>
                        </a:rPr>
                        <a:t>Disabling</a:t>
                      </a:r>
                      <a:r>
                        <a:rPr sz="2050" spc="-100" dirty="0">
                          <a:latin typeface="Tahoma"/>
                          <a:cs typeface="Tahoma"/>
                        </a:rPr>
                        <a:t> </a:t>
                      </a:r>
                      <a:r>
                        <a:rPr sz="2050" spc="70" dirty="0">
                          <a:latin typeface="Tahoma"/>
                          <a:cs typeface="Tahoma"/>
                        </a:rPr>
                        <a:t>Conditions</a:t>
                      </a:r>
                      <a:endParaRPr sz="2050">
                        <a:latin typeface="Tahoma"/>
                        <a:cs typeface="Tahoma"/>
                      </a:endParaRPr>
                    </a:p>
                  </a:txBody>
                  <a:tcPr marL="0" marR="0" marT="114300" marB="0">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24840">
                        <a:lnSpc>
                          <a:spcPts val="2460"/>
                        </a:lnSpc>
                        <a:spcBef>
                          <a:spcPts val="955"/>
                        </a:spcBef>
                      </a:pPr>
                      <a:r>
                        <a:rPr sz="2050" b="1" spc="95" dirty="0">
                          <a:solidFill>
                            <a:srgbClr val="3C7B5E"/>
                          </a:solidFill>
                          <a:latin typeface="Trebuchet MS"/>
                          <a:cs typeface="Trebuchet MS"/>
                        </a:rPr>
                        <a:t>12%</a:t>
                      </a:r>
                      <a:endParaRPr sz="2050">
                        <a:latin typeface="Trebuchet MS"/>
                        <a:cs typeface="Trebuchet MS"/>
                      </a:endParaRPr>
                    </a:p>
                    <a:p>
                      <a:pPr marL="20955">
                        <a:lnSpc>
                          <a:spcPts val="1200"/>
                        </a:lnSpc>
                      </a:pPr>
                      <a:r>
                        <a:rPr sz="1000" spc="-20" dirty="0">
                          <a:solidFill>
                            <a:srgbClr val="3C7B5E"/>
                          </a:solidFill>
                          <a:latin typeface="Tahoma"/>
                          <a:cs typeface="Tahoma"/>
                        </a:rPr>
                        <a:t>(13)</a:t>
                      </a:r>
                      <a:endParaRPr sz="1000">
                        <a:latin typeface="Tahoma"/>
                        <a:cs typeface="Tahoma"/>
                      </a:endParaRPr>
                    </a:p>
                  </a:txBody>
                  <a:tcPr marL="0" marR="0" marT="121285"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76910">
                        <a:lnSpc>
                          <a:spcPts val="2405"/>
                        </a:lnSpc>
                        <a:spcBef>
                          <a:spcPts val="1030"/>
                        </a:spcBef>
                      </a:pPr>
                      <a:r>
                        <a:rPr sz="2050" b="1" spc="95" dirty="0">
                          <a:solidFill>
                            <a:srgbClr val="3C7B5E"/>
                          </a:solidFill>
                          <a:latin typeface="Trebuchet MS"/>
                          <a:cs typeface="Trebuchet MS"/>
                        </a:rPr>
                        <a:t>25%</a:t>
                      </a:r>
                      <a:endParaRPr sz="2050">
                        <a:latin typeface="Trebuchet MS"/>
                        <a:cs typeface="Trebuchet MS"/>
                      </a:endParaRPr>
                    </a:p>
                    <a:p>
                      <a:pPr marL="39370">
                        <a:lnSpc>
                          <a:spcPts val="1145"/>
                        </a:lnSpc>
                      </a:pPr>
                      <a:r>
                        <a:rPr sz="1000" spc="-20" dirty="0">
                          <a:solidFill>
                            <a:srgbClr val="3C7B5E"/>
                          </a:solidFill>
                          <a:latin typeface="Tahoma"/>
                          <a:cs typeface="Tahoma"/>
                        </a:rPr>
                        <a:t>(16)</a:t>
                      </a:r>
                      <a:endParaRPr sz="1000">
                        <a:latin typeface="Tahoma"/>
                        <a:cs typeface="Tahoma"/>
                      </a:endParaRPr>
                    </a:p>
                  </a:txBody>
                  <a:tcPr marL="0" marR="0" marT="13081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685800">
                        <a:lnSpc>
                          <a:spcPct val="100000"/>
                        </a:lnSpc>
                        <a:spcBef>
                          <a:spcPts val="875"/>
                        </a:spcBef>
                      </a:pPr>
                      <a:r>
                        <a:rPr sz="2050" b="1" spc="95" dirty="0">
                          <a:solidFill>
                            <a:srgbClr val="3C7B5E"/>
                          </a:solidFill>
                          <a:latin typeface="Trebuchet MS"/>
                          <a:cs typeface="Trebuchet MS"/>
                        </a:rPr>
                        <a:t>17%</a:t>
                      </a:r>
                      <a:endParaRPr sz="2050">
                        <a:latin typeface="Trebuchet MS"/>
                        <a:cs typeface="Trebuchet MS"/>
                      </a:endParaRPr>
                    </a:p>
                    <a:p>
                      <a:pPr marL="32384">
                        <a:lnSpc>
                          <a:spcPct val="100000"/>
                        </a:lnSpc>
                        <a:spcBef>
                          <a:spcPts val="40"/>
                        </a:spcBef>
                      </a:pPr>
                      <a:r>
                        <a:rPr sz="1000" spc="-20" dirty="0">
                          <a:solidFill>
                            <a:srgbClr val="3C7B5E"/>
                          </a:solidFill>
                          <a:latin typeface="Tahoma"/>
                          <a:cs typeface="Tahoma"/>
                        </a:rPr>
                        <a:t>(29)</a:t>
                      </a:r>
                      <a:endParaRPr sz="1000">
                        <a:latin typeface="Tahoma"/>
                        <a:cs typeface="Tahoma"/>
                      </a:endParaRPr>
                    </a:p>
                  </a:txBody>
                  <a:tcPr marL="0" marR="0" marT="111125"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a:lnSpc>
                          <a:spcPct val="100000"/>
                        </a:lnSpc>
                      </a:pPr>
                      <a:endParaRPr sz="1700">
                        <a:latin typeface="Times New Roman"/>
                        <a:cs typeface="Times New Roman"/>
                      </a:endParaRPr>
                    </a:p>
                  </a:txBody>
                  <a:tcPr marL="0" marR="0" marT="0" marB="0">
                    <a:lnL w="28575">
                      <a:solidFill>
                        <a:srgbClr val="3C7B5E"/>
                      </a:solidFill>
                      <a:prstDash val="solid"/>
                    </a:lnL>
                    <a:lnR w="28575">
                      <a:solidFill>
                        <a:srgbClr val="3C7B5E"/>
                      </a:solidFill>
                      <a:prstDash val="solid"/>
                    </a:lnR>
                    <a:lnT w="28575">
                      <a:solidFill>
                        <a:srgbClr val="3C7B5E"/>
                      </a:solidFill>
                      <a:prstDash val="solid"/>
                    </a:lnT>
                    <a:lnB w="28575">
                      <a:solidFill>
                        <a:srgbClr val="3C7B5E"/>
                      </a:solidFill>
                      <a:prstDash val="solid"/>
                    </a:lnB>
                  </a:tcPr>
                </a:tc>
                <a:tc>
                  <a:txBody>
                    <a:bodyPr/>
                    <a:lstStyle/>
                    <a:p>
                      <a:pPr marL="72390" algn="ctr">
                        <a:lnSpc>
                          <a:spcPct val="100000"/>
                        </a:lnSpc>
                        <a:spcBef>
                          <a:spcPts val="875"/>
                        </a:spcBef>
                      </a:pPr>
                      <a:r>
                        <a:rPr sz="2050" b="1" spc="95" dirty="0">
                          <a:solidFill>
                            <a:srgbClr val="3C7B5E"/>
                          </a:solidFill>
                          <a:latin typeface="Trebuchet MS"/>
                          <a:cs typeface="Trebuchet MS"/>
                        </a:rPr>
                        <a:t>11%</a:t>
                      </a:r>
                      <a:endParaRPr sz="2050">
                        <a:latin typeface="Trebuchet MS"/>
                        <a:cs typeface="Trebuchet MS"/>
                      </a:endParaRPr>
                    </a:p>
                    <a:p>
                      <a:pPr marL="63500">
                        <a:lnSpc>
                          <a:spcPct val="100000"/>
                        </a:lnSpc>
                        <a:spcBef>
                          <a:spcPts val="75"/>
                        </a:spcBef>
                      </a:pPr>
                      <a:r>
                        <a:rPr sz="1000" spc="-10" dirty="0">
                          <a:solidFill>
                            <a:srgbClr val="3C7B5E"/>
                          </a:solidFill>
                          <a:latin typeface="Tahoma"/>
                          <a:cs typeface="Tahoma"/>
                        </a:rPr>
                        <a:t>(218)</a:t>
                      </a:r>
                      <a:endParaRPr sz="1000">
                        <a:latin typeface="Tahoma"/>
                        <a:cs typeface="Tahoma"/>
                      </a:endParaRPr>
                    </a:p>
                  </a:txBody>
                  <a:tcPr marL="0" marR="0" marT="111125" marB="0">
                    <a:lnL w="28575">
                      <a:solidFill>
                        <a:srgbClr val="3C7B5E"/>
                      </a:solidFill>
                      <a:prstDash val="solid"/>
                    </a:lnL>
                    <a:lnT w="28575">
                      <a:solidFill>
                        <a:srgbClr val="3C7B5E"/>
                      </a:solidFill>
                      <a:prstDash val="solid"/>
                    </a:lnT>
                    <a:lnB w="28575">
                      <a:solidFill>
                        <a:srgbClr val="3C7B5E"/>
                      </a:solidFill>
                      <a:prstDash val="solid"/>
                    </a:lnB>
                  </a:tcPr>
                </a:tc>
                <a:extLst>
                  <a:ext uri="{0D108BD9-81ED-4DB2-BD59-A6C34878D82A}">
                    <a16:rowId xmlns:a16="http://schemas.microsoft.com/office/drawing/2014/main" val="10007"/>
                  </a:ext>
                </a:extLst>
              </a:tr>
              <a:tr h="694690">
                <a:tc>
                  <a:txBody>
                    <a:bodyPr/>
                    <a:lstStyle/>
                    <a:p>
                      <a:pPr marL="175895">
                        <a:lnSpc>
                          <a:spcPct val="100000"/>
                        </a:lnSpc>
                        <a:spcBef>
                          <a:spcPts val="1110"/>
                        </a:spcBef>
                      </a:pPr>
                      <a:r>
                        <a:rPr sz="2050" spc="55" dirty="0">
                          <a:latin typeface="Tahoma"/>
                          <a:cs typeface="Tahoma"/>
                        </a:rPr>
                        <a:t>Experiencing</a:t>
                      </a:r>
                      <a:r>
                        <a:rPr sz="2050" spc="-90" dirty="0">
                          <a:latin typeface="Tahoma"/>
                          <a:cs typeface="Tahoma"/>
                        </a:rPr>
                        <a:t> </a:t>
                      </a:r>
                      <a:r>
                        <a:rPr sz="2050" spc="85" dirty="0">
                          <a:latin typeface="Tahoma"/>
                          <a:cs typeface="Tahoma"/>
                        </a:rPr>
                        <a:t>Homelessness</a:t>
                      </a:r>
                      <a:r>
                        <a:rPr sz="2050" spc="-85" dirty="0">
                          <a:latin typeface="Tahoma"/>
                          <a:cs typeface="Tahoma"/>
                        </a:rPr>
                        <a:t> </a:t>
                      </a:r>
                      <a:r>
                        <a:rPr sz="2050" spc="100" dirty="0">
                          <a:latin typeface="Tahoma"/>
                          <a:cs typeface="Tahoma"/>
                        </a:rPr>
                        <a:t>due</a:t>
                      </a:r>
                      <a:r>
                        <a:rPr sz="2050" spc="-90" dirty="0">
                          <a:latin typeface="Tahoma"/>
                          <a:cs typeface="Tahoma"/>
                        </a:rPr>
                        <a:t> </a:t>
                      </a:r>
                      <a:r>
                        <a:rPr sz="2050" spc="75" dirty="0">
                          <a:latin typeface="Tahoma"/>
                          <a:cs typeface="Tahoma"/>
                        </a:rPr>
                        <a:t>to</a:t>
                      </a:r>
                      <a:r>
                        <a:rPr sz="2050" spc="-85" dirty="0">
                          <a:latin typeface="Tahoma"/>
                          <a:cs typeface="Tahoma"/>
                        </a:rPr>
                        <a:t> </a:t>
                      </a:r>
                      <a:r>
                        <a:rPr sz="2050" dirty="0">
                          <a:latin typeface="Tahoma"/>
                          <a:cs typeface="Tahoma"/>
                        </a:rPr>
                        <a:t>COVID-</a:t>
                      </a:r>
                      <a:r>
                        <a:rPr sz="2050" spc="25" dirty="0">
                          <a:latin typeface="Tahoma"/>
                          <a:cs typeface="Tahoma"/>
                        </a:rPr>
                        <a:t>19</a:t>
                      </a:r>
                      <a:endParaRPr sz="2050">
                        <a:latin typeface="Tahoma"/>
                        <a:cs typeface="Tahoma"/>
                      </a:endParaRPr>
                    </a:p>
                  </a:txBody>
                  <a:tcPr marL="0" marR="0" marT="140970" marB="0">
                    <a:lnR w="28575">
                      <a:solidFill>
                        <a:srgbClr val="3C7B5E"/>
                      </a:solidFill>
                      <a:prstDash val="solid"/>
                    </a:lnR>
                    <a:lnT w="28575">
                      <a:solidFill>
                        <a:srgbClr val="3C7B5E"/>
                      </a:solidFill>
                      <a:prstDash val="solid"/>
                    </a:lnT>
                  </a:tcPr>
                </a:tc>
                <a:tc>
                  <a:txBody>
                    <a:bodyPr/>
                    <a:lstStyle/>
                    <a:p>
                      <a:pPr marL="624840">
                        <a:lnSpc>
                          <a:spcPts val="2455"/>
                        </a:lnSpc>
                        <a:spcBef>
                          <a:spcPts val="1165"/>
                        </a:spcBef>
                      </a:pPr>
                      <a:r>
                        <a:rPr sz="2050" b="1" spc="95" dirty="0">
                          <a:solidFill>
                            <a:srgbClr val="3C7B5E"/>
                          </a:solidFill>
                          <a:latin typeface="Trebuchet MS"/>
                          <a:cs typeface="Trebuchet MS"/>
                        </a:rPr>
                        <a:t>26%</a:t>
                      </a:r>
                      <a:endParaRPr sz="2050">
                        <a:latin typeface="Trebuchet MS"/>
                        <a:cs typeface="Trebuchet MS"/>
                      </a:endParaRPr>
                    </a:p>
                    <a:p>
                      <a:pPr marL="20320">
                        <a:lnSpc>
                          <a:spcPts val="1195"/>
                        </a:lnSpc>
                      </a:pPr>
                      <a:r>
                        <a:rPr sz="1000" spc="-20" dirty="0">
                          <a:solidFill>
                            <a:srgbClr val="3C7B5E"/>
                          </a:solidFill>
                          <a:latin typeface="Tahoma"/>
                          <a:cs typeface="Tahoma"/>
                        </a:rPr>
                        <a:t>(28)</a:t>
                      </a:r>
                      <a:endParaRPr sz="1000">
                        <a:latin typeface="Tahoma"/>
                        <a:cs typeface="Tahoma"/>
                      </a:endParaRPr>
                    </a:p>
                  </a:txBody>
                  <a:tcPr marL="0" marR="0" marT="147955" marB="0">
                    <a:lnL w="28575">
                      <a:solidFill>
                        <a:srgbClr val="3C7B5E"/>
                      </a:solidFill>
                      <a:prstDash val="solid"/>
                    </a:lnL>
                    <a:lnR w="28575">
                      <a:solidFill>
                        <a:srgbClr val="3C7B5E"/>
                      </a:solidFill>
                      <a:prstDash val="solid"/>
                    </a:lnR>
                    <a:lnT w="28575">
                      <a:solidFill>
                        <a:srgbClr val="3C7B5E"/>
                      </a:solidFill>
                      <a:prstDash val="solid"/>
                    </a:lnT>
                  </a:tcPr>
                </a:tc>
                <a:tc>
                  <a:txBody>
                    <a:bodyPr/>
                    <a:lstStyle/>
                    <a:p>
                      <a:pPr marL="676910">
                        <a:lnSpc>
                          <a:spcPts val="2405"/>
                        </a:lnSpc>
                        <a:spcBef>
                          <a:spcPts val="1235"/>
                        </a:spcBef>
                      </a:pPr>
                      <a:r>
                        <a:rPr sz="2050" b="1" spc="95" dirty="0">
                          <a:solidFill>
                            <a:srgbClr val="3C7B5E"/>
                          </a:solidFill>
                          <a:latin typeface="Trebuchet MS"/>
                          <a:cs typeface="Trebuchet MS"/>
                        </a:rPr>
                        <a:t>13%</a:t>
                      </a:r>
                      <a:endParaRPr sz="2050">
                        <a:latin typeface="Trebuchet MS"/>
                        <a:cs typeface="Trebuchet MS"/>
                      </a:endParaRPr>
                    </a:p>
                    <a:p>
                      <a:pPr marL="38735">
                        <a:lnSpc>
                          <a:spcPts val="1145"/>
                        </a:lnSpc>
                      </a:pPr>
                      <a:r>
                        <a:rPr sz="1000" spc="-25" dirty="0">
                          <a:solidFill>
                            <a:srgbClr val="3C7B5E"/>
                          </a:solidFill>
                          <a:latin typeface="Tahoma"/>
                          <a:cs typeface="Tahoma"/>
                        </a:rPr>
                        <a:t>(8)</a:t>
                      </a:r>
                      <a:endParaRPr sz="1000">
                        <a:latin typeface="Tahoma"/>
                        <a:cs typeface="Tahoma"/>
                      </a:endParaRPr>
                    </a:p>
                  </a:txBody>
                  <a:tcPr marL="0" marR="0" marT="156845" marB="0">
                    <a:lnL w="28575">
                      <a:solidFill>
                        <a:srgbClr val="3C7B5E"/>
                      </a:solidFill>
                      <a:prstDash val="solid"/>
                    </a:lnL>
                    <a:lnR w="28575">
                      <a:solidFill>
                        <a:srgbClr val="3C7B5E"/>
                      </a:solidFill>
                      <a:prstDash val="solid"/>
                    </a:lnR>
                    <a:lnT w="28575">
                      <a:solidFill>
                        <a:srgbClr val="3C7B5E"/>
                      </a:solidFill>
                      <a:prstDash val="solid"/>
                    </a:lnT>
                  </a:tcPr>
                </a:tc>
                <a:tc>
                  <a:txBody>
                    <a:bodyPr/>
                    <a:lstStyle/>
                    <a:p>
                      <a:pPr marL="685800">
                        <a:lnSpc>
                          <a:spcPct val="100000"/>
                        </a:lnSpc>
                        <a:spcBef>
                          <a:spcPts val="1080"/>
                        </a:spcBef>
                      </a:pPr>
                      <a:r>
                        <a:rPr sz="2050" b="1" spc="95" dirty="0">
                          <a:solidFill>
                            <a:srgbClr val="3C7B5E"/>
                          </a:solidFill>
                          <a:latin typeface="Trebuchet MS"/>
                          <a:cs typeface="Trebuchet MS"/>
                        </a:rPr>
                        <a:t>21%</a:t>
                      </a:r>
                      <a:endParaRPr sz="2050">
                        <a:latin typeface="Trebuchet MS"/>
                        <a:cs typeface="Trebuchet MS"/>
                      </a:endParaRPr>
                    </a:p>
                    <a:p>
                      <a:pPr marL="32384">
                        <a:lnSpc>
                          <a:spcPct val="100000"/>
                        </a:lnSpc>
                        <a:spcBef>
                          <a:spcPts val="40"/>
                        </a:spcBef>
                      </a:pPr>
                      <a:r>
                        <a:rPr sz="1000" spc="-20" dirty="0">
                          <a:solidFill>
                            <a:srgbClr val="3C7B5E"/>
                          </a:solidFill>
                          <a:latin typeface="Tahoma"/>
                          <a:cs typeface="Tahoma"/>
                        </a:rPr>
                        <a:t>(36)</a:t>
                      </a:r>
                      <a:endParaRPr sz="1000">
                        <a:latin typeface="Tahoma"/>
                        <a:cs typeface="Tahoma"/>
                      </a:endParaRPr>
                    </a:p>
                  </a:txBody>
                  <a:tcPr marL="0" marR="0" marT="137160" marB="0">
                    <a:lnL w="28575">
                      <a:solidFill>
                        <a:srgbClr val="3C7B5E"/>
                      </a:solidFill>
                      <a:prstDash val="solid"/>
                    </a:lnL>
                    <a:lnR w="28575">
                      <a:solidFill>
                        <a:srgbClr val="3C7B5E"/>
                      </a:solidFill>
                      <a:prstDash val="solid"/>
                    </a:lnR>
                    <a:lnT w="28575">
                      <a:solidFill>
                        <a:srgbClr val="3C7B5E"/>
                      </a:solidFill>
                      <a:prstDash val="solid"/>
                    </a:lnT>
                  </a:tcPr>
                </a:tc>
                <a:tc>
                  <a:txBody>
                    <a:bodyPr/>
                    <a:lstStyle/>
                    <a:p>
                      <a:pPr>
                        <a:lnSpc>
                          <a:spcPct val="100000"/>
                        </a:lnSpc>
                      </a:pPr>
                      <a:endParaRPr sz="1700">
                        <a:latin typeface="Times New Roman"/>
                        <a:cs typeface="Times New Roman"/>
                      </a:endParaRPr>
                    </a:p>
                  </a:txBody>
                  <a:tcPr marL="0" marR="0" marT="0" marB="0">
                    <a:lnL w="28575">
                      <a:solidFill>
                        <a:srgbClr val="3C7B5E"/>
                      </a:solidFill>
                      <a:prstDash val="solid"/>
                    </a:lnL>
                    <a:lnR w="28575">
                      <a:solidFill>
                        <a:srgbClr val="3C7B5E"/>
                      </a:solidFill>
                      <a:prstDash val="solid"/>
                    </a:lnR>
                    <a:lnT w="28575">
                      <a:solidFill>
                        <a:srgbClr val="3C7B5E"/>
                      </a:solidFill>
                      <a:prstDash val="solid"/>
                    </a:lnT>
                  </a:tcPr>
                </a:tc>
                <a:tc>
                  <a:txBody>
                    <a:bodyPr/>
                    <a:lstStyle/>
                    <a:p>
                      <a:pPr marL="72390" algn="ctr">
                        <a:lnSpc>
                          <a:spcPct val="100000"/>
                        </a:lnSpc>
                        <a:spcBef>
                          <a:spcPts val="1080"/>
                        </a:spcBef>
                      </a:pPr>
                      <a:r>
                        <a:rPr sz="2050" b="1" spc="95" dirty="0">
                          <a:solidFill>
                            <a:srgbClr val="3C7B5E"/>
                          </a:solidFill>
                          <a:latin typeface="Trebuchet MS"/>
                          <a:cs typeface="Trebuchet MS"/>
                        </a:rPr>
                        <a:t>15%</a:t>
                      </a:r>
                      <a:endParaRPr sz="2050">
                        <a:latin typeface="Trebuchet MS"/>
                        <a:cs typeface="Trebuchet MS"/>
                      </a:endParaRPr>
                    </a:p>
                    <a:p>
                      <a:pPr marL="63500">
                        <a:lnSpc>
                          <a:spcPct val="100000"/>
                        </a:lnSpc>
                        <a:spcBef>
                          <a:spcPts val="75"/>
                        </a:spcBef>
                      </a:pPr>
                      <a:r>
                        <a:rPr sz="1000" spc="-10" dirty="0">
                          <a:solidFill>
                            <a:srgbClr val="3C7B5E"/>
                          </a:solidFill>
                          <a:latin typeface="Tahoma"/>
                          <a:cs typeface="Tahoma"/>
                        </a:rPr>
                        <a:t>(298)</a:t>
                      </a:r>
                      <a:endParaRPr sz="1000">
                        <a:latin typeface="Tahoma"/>
                        <a:cs typeface="Tahoma"/>
                      </a:endParaRPr>
                    </a:p>
                  </a:txBody>
                  <a:tcPr marL="0" marR="0" marT="137160" marB="0">
                    <a:lnL w="28575">
                      <a:solidFill>
                        <a:srgbClr val="3C7B5E"/>
                      </a:solidFill>
                      <a:prstDash val="solid"/>
                    </a:lnL>
                    <a:lnT w="28575">
                      <a:solidFill>
                        <a:srgbClr val="3C7B5E"/>
                      </a:solidFill>
                      <a:prstDash val="solid"/>
                    </a:lnT>
                  </a:tcPr>
                </a:tc>
                <a:extLst>
                  <a:ext uri="{0D108BD9-81ED-4DB2-BD59-A6C34878D82A}">
                    <a16:rowId xmlns:a16="http://schemas.microsoft.com/office/drawing/2014/main" val="10008"/>
                  </a:ext>
                </a:extLst>
              </a:tr>
            </a:tbl>
          </a:graphicData>
        </a:graphic>
      </p:graphicFrame>
      <p:grpSp>
        <p:nvGrpSpPr>
          <p:cNvPr id="12" name="object 12"/>
          <p:cNvGrpSpPr/>
          <p:nvPr/>
        </p:nvGrpSpPr>
        <p:grpSpPr>
          <a:xfrm>
            <a:off x="13824334" y="3376741"/>
            <a:ext cx="4470400" cy="4229735"/>
            <a:chOff x="13824334" y="3376741"/>
            <a:chExt cx="4470400" cy="4229735"/>
          </a:xfrm>
        </p:grpSpPr>
        <p:sp>
          <p:nvSpPr>
            <p:cNvPr id="13" name="object 13"/>
            <p:cNvSpPr/>
            <p:nvPr/>
          </p:nvSpPr>
          <p:spPr>
            <a:xfrm>
              <a:off x="18181574" y="3454043"/>
              <a:ext cx="22860" cy="17145"/>
            </a:xfrm>
            <a:custGeom>
              <a:avLst/>
              <a:gdLst/>
              <a:ahLst/>
              <a:cxnLst/>
              <a:rect l="l" t="t" r="r" b="b"/>
              <a:pathLst>
                <a:path w="22859" h="17145">
                  <a:moveTo>
                    <a:pt x="7861" y="647"/>
                  </a:moveTo>
                  <a:lnTo>
                    <a:pt x="5168" y="2717"/>
                  </a:lnTo>
                  <a:lnTo>
                    <a:pt x="2032" y="0"/>
                  </a:lnTo>
                  <a:lnTo>
                    <a:pt x="0" y="9867"/>
                  </a:lnTo>
                  <a:lnTo>
                    <a:pt x="2679" y="8267"/>
                  </a:lnTo>
                  <a:lnTo>
                    <a:pt x="5816" y="10972"/>
                  </a:lnTo>
                  <a:lnTo>
                    <a:pt x="7861" y="647"/>
                  </a:lnTo>
                  <a:close/>
                </a:path>
                <a:path w="22859" h="17145">
                  <a:moveTo>
                    <a:pt x="22860" y="9601"/>
                  </a:moveTo>
                  <a:lnTo>
                    <a:pt x="22529" y="3619"/>
                  </a:lnTo>
                  <a:lnTo>
                    <a:pt x="22263" y="838"/>
                  </a:lnTo>
                  <a:lnTo>
                    <a:pt x="17106" y="7861"/>
                  </a:lnTo>
                  <a:lnTo>
                    <a:pt x="17564" y="13449"/>
                  </a:lnTo>
                  <a:lnTo>
                    <a:pt x="17741" y="16789"/>
                  </a:lnTo>
                  <a:lnTo>
                    <a:pt x="22860" y="9601"/>
                  </a:lnTo>
                  <a:close/>
                </a:path>
              </a:pathLst>
            </a:custGeom>
            <a:solidFill>
              <a:srgbClr val="FB737B">
                <a:alpha val="59999"/>
              </a:srgbClr>
            </a:solidFill>
          </p:spPr>
          <p:txBody>
            <a:bodyPr wrap="square" lIns="0" tIns="0" rIns="0" bIns="0" rtlCol="0"/>
            <a:lstStyle/>
            <a:p>
              <a:endParaRPr/>
            </a:p>
          </p:txBody>
        </p:sp>
        <p:pic>
          <p:nvPicPr>
            <p:cNvPr id="14" name="object 14"/>
            <p:cNvPicPr/>
            <p:nvPr/>
          </p:nvPicPr>
          <p:blipFill>
            <a:blip r:embed="rId3" cstate="print"/>
            <a:stretch>
              <a:fillRect/>
            </a:stretch>
          </p:blipFill>
          <p:spPr>
            <a:xfrm>
              <a:off x="13824334" y="3376741"/>
              <a:ext cx="4470191" cy="4229352"/>
            </a:xfrm>
            <a:prstGeom prst="rect">
              <a:avLst/>
            </a:prstGeom>
          </p:spPr>
        </p:pic>
      </p:grpSp>
      <p:sp>
        <p:nvSpPr>
          <p:cNvPr id="15" name="object 15"/>
          <p:cNvSpPr txBox="1"/>
          <p:nvPr/>
        </p:nvSpPr>
        <p:spPr>
          <a:xfrm>
            <a:off x="14653260" y="3971410"/>
            <a:ext cx="3299460" cy="345440"/>
          </a:xfrm>
          <a:prstGeom prst="rect">
            <a:avLst/>
          </a:prstGeom>
        </p:spPr>
        <p:txBody>
          <a:bodyPr vert="horz" wrap="square" lIns="0" tIns="12700" rIns="0" bIns="0" rtlCol="0">
            <a:spAutoFit/>
          </a:bodyPr>
          <a:lstStyle/>
          <a:p>
            <a:pPr marL="12700">
              <a:lnSpc>
                <a:spcPct val="100000"/>
              </a:lnSpc>
              <a:spcBef>
                <a:spcPts val="100"/>
              </a:spcBef>
              <a:tabLst>
                <a:tab pos="411480" algn="l"/>
                <a:tab pos="1016000" algn="l"/>
                <a:tab pos="1593850" algn="l"/>
                <a:tab pos="2289175" algn="l"/>
                <a:tab pos="2758440" algn="l"/>
              </a:tabLst>
            </a:pPr>
            <a:r>
              <a:rPr sz="2100" spc="-25" dirty="0">
                <a:latin typeface="Trebuchet MS"/>
                <a:cs typeface="Trebuchet MS"/>
              </a:rPr>
              <a:t>In</a:t>
            </a:r>
            <a:r>
              <a:rPr sz="2100" dirty="0">
                <a:latin typeface="Trebuchet MS"/>
                <a:cs typeface="Trebuchet MS"/>
              </a:rPr>
              <a:t>	</a:t>
            </a:r>
            <a:r>
              <a:rPr sz="2100" spc="75" dirty="0">
                <a:latin typeface="Trebuchet MS"/>
                <a:cs typeface="Trebuchet MS"/>
              </a:rPr>
              <a:t>the</a:t>
            </a:r>
            <a:r>
              <a:rPr sz="2100" dirty="0">
                <a:latin typeface="Trebuchet MS"/>
                <a:cs typeface="Trebuchet MS"/>
              </a:rPr>
              <a:t>	</a:t>
            </a:r>
            <a:r>
              <a:rPr sz="2100" spc="-20" dirty="0">
                <a:latin typeface="Trebuchet MS"/>
                <a:cs typeface="Trebuchet MS"/>
              </a:rPr>
              <a:t>U.S.</a:t>
            </a:r>
            <a:r>
              <a:rPr sz="2100" dirty="0">
                <a:latin typeface="Trebuchet MS"/>
                <a:cs typeface="Trebuchet MS"/>
              </a:rPr>
              <a:t>	</a:t>
            </a:r>
            <a:r>
              <a:rPr sz="2100" spc="200" dirty="0">
                <a:latin typeface="Trebuchet MS"/>
                <a:cs typeface="Trebuchet MS"/>
              </a:rPr>
              <a:t>40%</a:t>
            </a:r>
            <a:r>
              <a:rPr sz="2100" dirty="0">
                <a:latin typeface="Trebuchet MS"/>
                <a:cs typeface="Trebuchet MS"/>
              </a:rPr>
              <a:t>	</a:t>
            </a:r>
            <a:r>
              <a:rPr sz="2100" spc="210" dirty="0">
                <a:latin typeface="Trebuchet MS"/>
                <a:cs typeface="Trebuchet MS"/>
              </a:rPr>
              <a:t>of</a:t>
            </a:r>
            <a:r>
              <a:rPr sz="2100" dirty="0">
                <a:latin typeface="Trebuchet MS"/>
                <a:cs typeface="Trebuchet MS"/>
              </a:rPr>
              <a:t>	</a:t>
            </a:r>
            <a:r>
              <a:rPr sz="2100" spc="45" dirty="0">
                <a:latin typeface="Trebuchet MS"/>
                <a:cs typeface="Trebuchet MS"/>
              </a:rPr>
              <a:t>SGM</a:t>
            </a:r>
            <a:endParaRPr sz="2100">
              <a:latin typeface="Trebuchet MS"/>
              <a:cs typeface="Trebuchet MS"/>
            </a:endParaRPr>
          </a:p>
        </p:txBody>
      </p:sp>
      <p:sp>
        <p:nvSpPr>
          <p:cNvPr id="16" name="object 16"/>
          <p:cNvSpPr txBox="1"/>
          <p:nvPr/>
        </p:nvSpPr>
        <p:spPr>
          <a:xfrm>
            <a:off x="14653260" y="4339710"/>
            <a:ext cx="2653030" cy="345440"/>
          </a:xfrm>
          <a:prstGeom prst="rect">
            <a:avLst/>
          </a:prstGeom>
        </p:spPr>
        <p:txBody>
          <a:bodyPr vert="horz" wrap="square" lIns="0" tIns="12700" rIns="0" bIns="0" rtlCol="0">
            <a:spAutoFit/>
          </a:bodyPr>
          <a:lstStyle/>
          <a:p>
            <a:pPr marL="12700">
              <a:lnSpc>
                <a:spcPct val="100000"/>
              </a:lnSpc>
              <a:spcBef>
                <a:spcPts val="100"/>
              </a:spcBef>
              <a:tabLst>
                <a:tab pos="1406525" algn="l"/>
              </a:tabLst>
            </a:pPr>
            <a:r>
              <a:rPr sz="2100" spc="200" dirty="0">
                <a:latin typeface="Trebuchet MS"/>
                <a:cs typeface="Trebuchet MS"/>
              </a:rPr>
              <a:t>adults</a:t>
            </a:r>
            <a:r>
              <a:rPr sz="2100" dirty="0">
                <a:latin typeface="Trebuchet MS"/>
                <a:cs typeface="Trebuchet MS"/>
              </a:rPr>
              <a:t>	</a:t>
            </a:r>
            <a:r>
              <a:rPr sz="2100" spc="165" dirty="0">
                <a:latin typeface="Trebuchet MS"/>
                <a:cs typeface="Trebuchet MS"/>
              </a:rPr>
              <a:t>reported</a:t>
            </a:r>
            <a:endParaRPr sz="2100">
              <a:latin typeface="Trebuchet MS"/>
              <a:cs typeface="Trebuchet MS"/>
            </a:endParaRPr>
          </a:p>
        </p:txBody>
      </p:sp>
      <p:sp>
        <p:nvSpPr>
          <p:cNvPr id="17" name="object 17"/>
          <p:cNvSpPr txBox="1"/>
          <p:nvPr/>
        </p:nvSpPr>
        <p:spPr>
          <a:xfrm>
            <a:off x="17781908" y="4339710"/>
            <a:ext cx="169545" cy="345440"/>
          </a:xfrm>
          <a:prstGeom prst="rect">
            <a:avLst/>
          </a:prstGeom>
        </p:spPr>
        <p:txBody>
          <a:bodyPr vert="horz" wrap="square" lIns="0" tIns="12700" rIns="0" bIns="0" rtlCol="0">
            <a:spAutoFit/>
          </a:bodyPr>
          <a:lstStyle/>
          <a:p>
            <a:pPr marL="12700">
              <a:lnSpc>
                <a:spcPct val="100000"/>
              </a:lnSpc>
              <a:spcBef>
                <a:spcPts val="100"/>
              </a:spcBef>
            </a:pPr>
            <a:r>
              <a:rPr sz="2100" spc="25" dirty="0">
                <a:latin typeface="Trebuchet MS"/>
                <a:cs typeface="Trebuchet MS"/>
              </a:rPr>
              <a:t>a</a:t>
            </a:r>
            <a:endParaRPr sz="2100">
              <a:latin typeface="Trebuchet MS"/>
              <a:cs typeface="Trebuchet MS"/>
            </a:endParaRPr>
          </a:p>
        </p:txBody>
      </p:sp>
      <p:sp>
        <p:nvSpPr>
          <p:cNvPr id="18" name="object 18"/>
          <p:cNvSpPr txBox="1"/>
          <p:nvPr/>
        </p:nvSpPr>
        <p:spPr>
          <a:xfrm>
            <a:off x="17014028" y="4708010"/>
            <a:ext cx="941069" cy="345440"/>
          </a:xfrm>
          <a:prstGeom prst="rect">
            <a:avLst/>
          </a:prstGeom>
        </p:spPr>
        <p:txBody>
          <a:bodyPr vert="horz" wrap="square" lIns="0" tIns="12700" rIns="0" bIns="0" rtlCol="0">
            <a:spAutoFit/>
          </a:bodyPr>
          <a:lstStyle/>
          <a:p>
            <a:pPr marL="12700">
              <a:lnSpc>
                <a:spcPct val="100000"/>
              </a:lnSpc>
              <a:spcBef>
                <a:spcPts val="100"/>
              </a:spcBef>
            </a:pPr>
            <a:r>
              <a:rPr sz="2100" spc="145" dirty="0">
                <a:latin typeface="Trebuchet MS"/>
                <a:cs typeface="Trebuchet MS"/>
              </a:rPr>
              <a:t>Health</a:t>
            </a:r>
            <a:endParaRPr sz="2100">
              <a:latin typeface="Trebuchet MS"/>
              <a:cs typeface="Trebuchet MS"/>
            </a:endParaRPr>
          </a:p>
        </p:txBody>
      </p:sp>
      <p:sp>
        <p:nvSpPr>
          <p:cNvPr id="19" name="object 19"/>
          <p:cNvSpPr txBox="1"/>
          <p:nvPr/>
        </p:nvSpPr>
        <p:spPr>
          <a:xfrm>
            <a:off x="14653260" y="4659750"/>
            <a:ext cx="1628139" cy="762000"/>
          </a:xfrm>
          <a:prstGeom prst="rect">
            <a:avLst/>
          </a:prstGeom>
        </p:spPr>
        <p:txBody>
          <a:bodyPr vert="horz" wrap="square" lIns="0" tIns="12700" rIns="0" bIns="0" rtlCol="0">
            <a:spAutoFit/>
          </a:bodyPr>
          <a:lstStyle/>
          <a:p>
            <a:pPr marL="12700" marR="5080">
              <a:lnSpc>
                <a:spcPct val="115100"/>
              </a:lnSpc>
              <a:spcBef>
                <a:spcPts val="100"/>
              </a:spcBef>
            </a:pPr>
            <a:r>
              <a:rPr sz="2100" spc="130" dirty="0">
                <a:latin typeface="Trebuchet MS"/>
                <a:cs typeface="Trebuchet MS"/>
              </a:rPr>
              <a:t>debilitating </a:t>
            </a:r>
            <a:r>
              <a:rPr sz="2100" spc="70" dirty="0">
                <a:latin typeface="Trebuchet MS"/>
                <a:cs typeface="Trebuchet MS"/>
              </a:rPr>
              <a:t>Condition</a:t>
            </a:r>
            <a:r>
              <a:rPr sz="2100" spc="70" dirty="0">
                <a:latin typeface="Arial"/>
                <a:cs typeface="Arial"/>
              </a:rPr>
              <a:t>⁷</a:t>
            </a:r>
            <a:r>
              <a:rPr sz="2100" spc="70" dirty="0">
                <a:latin typeface="Trebuchet MS"/>
                <a:cs typeface="Trebuchet MS"/>
              </a:rPr>
              <a:t>.</a:t>
            </a:r>
            <a:endParaRPr sz="2100">
              <a:latin typeface="Trebuchet MS"/>
              <a:cs typeface="Trebuchet MS"/>
            </a:endParaRPr>
          </a:p>
        </p:txBody>
      </p:sp>
      <p:sp>
        <p:nvSpPr>
          <p:cNvPr id="20" name="object 20"/>
          <p:cNvSpPr txBox="1"/>
          <p:nvPr/>
        </p:nvSpPr>
        <p:spPr>
          <a:xfrm>
            <a:off x="14653260" y="5396350"/>
            <a:ext cx="3301365" cy="1130300"/>
          </a:xfrm>
          <a:prstGeom prst="rect">
            <a:avLst/>
          </a:prstGeom>
        </p:spPr>
        <p:txBody>
          <a:bodyPr vert="horz" wrap="square" lIns="0" tIns="12700" rIns="0" bIns="0" rtlCol="0">
            <a:spAutoFit/>
          </a:bodyPr>
          <a:lstStyle/>
          <a:p>
            <a:pPr marL="12700" marR="5080" algn="just">
              <a:lnSpc>
                <a:spcPct val="115100"/>
              </a:lnSpc>
              <a:spcBef>
                <a:spcPts val="100"/>
              </a:spcBef>
            </a:pPr>
            <a:r>
              <a:rPr sz="2100" dirty="0">
                <a:latin typeface="Trebuchet MS"/>
                <a:cs typeface="Trebuchet MS"/>
              </a:rPr>
              <a:t>In</a:t>
            </a:r>
            <a:r>
              <a:rPr sz="2100" spc="80" dirty="0">
                <a:latin typeface="Trebuchet MS"/>
                <a:cs typeface="Trebuchet MS"/>
              </a:rPr>
              <a:t>  </a:t>
            </a:r>
            <a:r>
              <a:rPr sz="2100" dirty="0">
                <a:latin typeface="Trebuchet MS"/>
                <a:cs typeface="Trebuchet MS"/>
              </a:rPr>
              <a:t>Hawai‘i</a:t>
            </a:r>
            <a:r>
              <a:rPr sz="2100" spc="80" dirty="0">
                <a:latin typeface="Trebuchet MS"/>
                <a:cs typeface="Trebuchet MS"/>
              </a:rPr>
              <a:t>  </a:t>
            </a:r>
            <a:r>
              <a:rPr sz="2100" spc="110" dirty="0">
                <a:latin typeface="Trebuchet MS"/>
                <a:cs typeface="Trebuchet MS"/>
              </a:rPr>
              <a:t>an</a:t>
            </a:r>
            <a:r>
              <a:rPr sz="2100" spc="80" dirty="0">
                <a:latin typeface="Trebuchet MS"/>
                <a:cs typeface="Trebuchet MS"/>
              </a:rPr>
              <a:t>  </a:t>
            </a:r>
            <a:r>
              <a:rPr sz="2100" spc="60" dirty="0">
                <a:latin typeface="Trebuchet MS"/>
                <a:cs typeface="Trebuchet MS"/>
              </a:rPr>
              <a:t>estimated </a:t>
            </a:r>
            <a:r>
              <a:rPr sz="2100" dirty="0">
                <a:latin typeface="Trebuchet MS"/>
                <a:cs typeface="Trebuchet MS"/>
              </a:rPr>
              <a:t>11.4%</a:t>
            </a:r>
            <a:r>
              <a:rPr sz="2100" spc="325" dirty="0">
                <a:latin typeface="Trebuchet MS"/>
                <a:cs typeface="Trebuchet MS"/>
              </a:rPr>
              <a:t> </a:t>
            </a:r>
            <a:r>
              <a:rPr sz="2100" spc="235" dirty="0">
                <a:latin typeface="Trebuchet MS"/>
                <a:cs typeface="Trebuchet MS"/>
              </a:rPr>
              <a:t>of</a:t>
            </a:r>
            <a:r>
              <a:rPr sz="2100" spc="325" dirty="0">
                <a:latin typeface="Trebuchet MS"/>
                <a:cs typeface="Trebuchet MS"/>
              </a:rPr>
              <a:t> </a:t>
            </a:r>
            <a:r>
              <a:rPr sz="2100" spc="100" dirty="0">
                <a:latin typeface="Trebuchet MS"/>
                <a:cs typeface="Trebuchet MS"/>
              </a:rPr>
              <a:t>the</a:t>
            </a:r>
            <a:r>
              <a:rPr sz="2100" spc="330" dirty="0">
                <a:latin typeface="Trebuchet MS"/>
                <a:cs typeface="Trebuchet MS"/>
              </a:rPr>
              <a:t> </a:t>
            </a:r>
            <a:r>
              <a:rPr sz="2100" spc="145" dirty="0">
                <a:latin typeface="Trebuchet MS"/>
                <a:cs typeface="Trebuchet MS"/>
              </a:rPr>
              <a:t>population </a:t>
            </a:r>
            <a:r>
              <a:rPr sz="2100" spc="155" dirty="0">
                <a:latin typeface="Trebuchet MS"/>
                <a:cs typeface="Trebuchet MS"/>
              </a:rPr>
              <a:t>has</a:t>
            </a:r>
            <a:r>
              <a:rPr sz="2100" spc="300" dirty="0">
                <a:latin typeface="Trebuchet MS"/>
                <a:cs typeface="Trebuchet MS"/>
              </a:rPr>
              <a:t> </a:t>
            </a:r>
            <a:r>
              <a:rPr sz="2100" dirty="0">
                <a:latin typeface="Trebuchet MS"/>
                <a:cs typeface="Trebuchet MS"/>
              </a:rPr>
              <a:t>a</a:t>
            </a:r>
            <a:r>
              <a:rPr sz="2100" spc="300" dirty="0">
                <a:latin typeface="Trebuchet MS"/>
                <a:cs typeface="Trebuchet MS"/>
              </a:rPr>
              <a:t> </a:t>
            </a:r>
            <a:r>
              <a:rPr sz="2100" spc="80" dirty="0">
                <a:latin typeface="Trebuchet MS"/>
                <a:cs typeface="Trebuchet MS"/>
              </a:rPr>
              <a:t>disability</a:t>
            </a:r>
            <a:r>
              <a:rPr sz="2100" spc="80" dirty="0">
                <a:latin typeface="Arial"/>
                <a:cs typeface="Arial"/>
              </a:rPr>
              <a:t>⁸</a:t>
            </a:r>
            <a:r>
              <a:rPr sz="2100" spc="80" dirty="0">
                <a:latin typeface="Trebuchet MS"/>
                <a:cs typeface="Trebuchet MS"/>
              </a:rPr>
              <a:t>.</a:t>
            </a:r>
            <a:endParaRPr sz="2100">
              <a:latin typeface="Trebuchet MS"/>
              <a:cs typeface="Trebuchet MS"/>
            </a:endParaRPr>
          </a:p>
        </p:txBody>
      </p:sp>
      <p:sp>
        <p:nvSpPr>
          <p:cNvPr id="21" name="object 21"/>
          <p:cNvSpPr/>
          <p:nvPr/>
        </p:nvSpPr>
        <p:spPr>
          <a:xfrm>
            <a:off x="606449" y="8270142"/>
            <a:ext cx="17127220" cy="1323975"/>
          </a:xfrm>
          <a:custGeom>
            <a:avLst/>
            <a:gdLst/>
            <a:ahLst/>
            <a:cxnLst/>
            <a:rect l="l" t="t" r="r" b="b"/>
            <a:pathLst>
              <a:path w="17127220" h="1323975">
                <a:moveTo>
                  <a:pt x="16992071" y="1323974"/>
                </a:moveTo>
                <a:lnTo>
                  <a:pt x="135134" y="1323974"/>
                </a:lnTo>
                <a:lnTo>
                  <a:pt x="92486" y="1317070"/>
                </a:lnTo>
                <a:lnTo>
                  <a:pt x="55399" y="1297858"/>
                </a:lnTo>
                <a:lnTo>
                  <a:pt x="26122" y="1268587"/>
                </a:lnTo>
                <a:lnTo>
                  <a:pt x="6905" y="1231508"/>
                </a:lnTo>
                <a:lnTo>
                  <a:pt x="0" y="1188870"/>
                </a:lnTo>
                <a:lnTo>
                  <a:pt x="0" y="135104"/>
                </a:lnTo>
                <a:lnTo>
                  <a:pt x="6905" y="92466"/>
                </a:lnTo>
                <a:lnTo>
                  <a:pt x="26122" y="55387"/>
                </a:lnTo>
                <a:lnTo>
                  <a:pt x="55399" y="26116"/>
                </a:lnTo>
                <a:lnTo>
                  <a:pt x="92486" y="6904"/>
                </a:lnTo>
                <a:lnTo>
                  <a:pt x="135134" y="0"/>
                </a:lnTo>
                <a:lnTo>
                  <a:pt x="16992071" y="0"/>
                </a:lnTo>
                <a:lnTo>
                  <a:pt x="17034718" y="6904"/>
                </a:lnTo>
                <a:lnTo>
                  <a:pt x="17071806" y="26116"/>
                </a:lnTo>
                <a:lnTo>
                  <a:pt x="17101083" y="55387"/>
                </a:lnTo>
                <a:lnTo>
                  <a:pt x="17120300" y="92466"/>
                </a:lnTo>
                <a:lnTo>
                  <a:pt x="17127206" y="135104"/>
                </a:lnTo>
                <a:lnTo>
                  <a:pt x="17127206" y="1188870"/>
                </a:lnTo>
                <a:lnTo>
                  <a:pt x="17120300" y="1231508"/>
                </a:lnTo>
                <a:lnTo>
                  <a:pt x="17101083" y="1268587"/>
                </a:lnTo>
                <a:lnTo>
                  <a:pt x="17071806" y="1297858"/>
                </a:lnTo>
                <a:lnTo>
                  <a:pt x="17034718" y="1317070"/>
                </a:lnTo>
                <a:lnTo>
                  <a:pt x="16992071" y="1323974"/>
                </a:lnTo>
                <a:close/>
              </a:path>
            </a:pathLst>
          </a:custGeom>
          <a:solidFill>
            <a:srgbClr val="3C7B5E">
              <a:alpha val="16859"/>
            </a:srgbClr>
          </a:solidFill>
        </p:spPr>
        <p:txBody>
          <a:bodyPr wrap="square" lIns="0" tIns="0" rIns="0" bIns="0" rtlCol="0"/>
          <a:lstStyle/>
          <a:p>
            <a:endParaRPr/>
          </a:p>
        </p:txBody>
      </p:sp>
      <p:sp>
        <p:nvSpPr>
          <p:cNvPr id="22" name="object 22"/>
          <p:cNvSpPr txBox="1"/>
          <p:nvPr/>
        </p:nvSpPr>
        <p:spPr>
          <a:xfrm>
            <a:off x="730930" y="8357746"/>
            <a:ext cx="16824325" cy="1130300"/>
          </a:xfrm>
          <a:prstGeom prst="rect">
            <a:avLst/>
          </a:prstGeom>
        </p:spPr>
        <p:txBody>
          <a:bodyPr vert="horz" wrap="square" lIns="0" tIns="12700" rIns="0" bIns="0" rtlCol="0">
            <a:spAutoFit/>
          </a:bodyPr>
          <a:lstStyle/>
          <a:p>
            <a:pPr marL="12700" marR="5080" algn="just">
              <a:lnSpc>
                <a:spcPct val="113300"/>
              </a:lnSpc>
              <a:spcBef>
                <a:spcPts val="100"/>
              </a:spcBef>
            </a:pPr>
            <a:r>
              <a:rPr sz="1600" spc="155" dirty="0">
                <a:latin typeface="Times New Roman"/>
                <a:cs typeface="Times New Roman"/>
              </a:rPr>
              <a:t>Chronically</a:t>
            </a:r>
            <a:r>
              <a:rPr sz="1600" spc="335" dirty="0">
                <a:latin typeface="Times New Roman"/>
                <a:cs typeface="Times New Roman"/>
              </a:rPr>
              <a:t> </a:t>
            </a:r>
            <a:r>
              <a:rPr sz="1600" spc="140" dirty="0">
                <a:latin typeface="Times New Roman"/>
                <a:cs typeface="Times New Roman"/>
              </a:rPr>
              <a:t>Homeless:</a:t>
            </a:r>
            <a:r>
              <a:rPr sz="1600" spc="335" dirty="0">
                <a:latin typeface="Times New Roman"/>
                <a:cs typeface="Times New Roman"/>
              </a:rPr>
              <a:t> </a:t>
            </a:r>
            <a:r>
              <a:rPr sz="1600" spc="65" dirty="0">
                <a:latin typeface="Times New Roman"/>
                <a:cs typeface="Times New Roman"/>
              </a:rPr>
              <a:t>A</a:t>
            </a:r>
            <a:r>
              <a:rPr sz="1600" spc="360" dirty="0">
                <a:latin typeface="Times New Roman"/>
                <a:cs typeface="Times New Roman"/>
              </a:rPr>
              <a:t> </a:t>
            </a:r>
            <a:r>
              <a:rPr sz="1600" spc="180" dirty="0">
                <a:latin typeface="Times New Roman"/>
                <a:cs typeface="Times New Roman"/>
              </a:rPr>
              <a:t>person</a:t>
            </a:r>
            <a:r>
              <a:rPr sz="1600" spc="360" dirty="0">
                <a:latin typeface="Times New Roman"/>
                <a:cs typeface="Times New Roman"/>
              </a:rPr>
              <a:t> </a:t>
            </a:r>
            <a:r>
              <a:rPr sz="1600" spc="200" dirty="0">
                <a:latin typeface="Times New Roman"/>
                <a:cs typeface="Times New Roman"/>
              </a:rPr>
              <a:t>who</a:t>
            </a:r>
            <a:r>
              <a:rPr sz="1600" spc="360" dirty="0">
                <a:latin typeface="Times New Roman"/>
                <a:cs typeface="Times New Roman"/>
              </a:rPr>
              <a:t> </a:t>
            </a:r>
            <a:r>
              <a:rPr sz="1600" spc="75" dirty="0">
                <a:latin typeface="Times New Roman"/>
                <a:cs typeface="Times New Roman"/>
              </a:rPr>
              <a:t>is</a:t>
            </a:r>
            <a:r>
              <a:rPr sz="1600" spc="360" dirty="0">
                <a:latin typeface="Times New Roman"/>
                <a:cs typeface="Times New Roman"/>
              </a:rPr>
              <a:t> </a:t>
            </a:r>
            <a:r>
              <a:rPr sz="1600" spc="165" dirty="0">
                <a:latin typeface="Times New Roman"/>
                <a:cs typeface="Times New Roman"/>
              </a:rPr>
              <a:t>homeless</a:t>
            </a:r>
            <a:r>
              <a:rPr sz="1600" spc="360" dirty="0">
                <a:latin typeface="Times New Roman"/>
                <a:cs typeface="Times New Roman"/>
              </a:rPr>
              <a:t> </a:t>
            </a:r>
            <a:r>
              <a:rPr sz="1600" spc="190" dirty="0">
                <a:latin typeface="Times New Roman"/>
                <a:cs typeface="Times New Roman"/>
              </a:rPr>
              <a:t>and</a:t>
            </a:r>
            <a:r>
              <a:rPr sz="1600" spc="360" dirty="0">
                <a:latin typeface="Times New Roman"/>
                <a:cs typeface="Times New Roman"/>
              </a:rPr>
              <a:t> </a:t>
            </a:r>
            <a:r>
              <a:rPr sz="1600" spc="125" dirty="0">
                <a:latin typeface="Times New Roman"/>
                <a:cs typeface="Times New Roman"/>
              </a:rPr>
              <a:t>lives</a:t>
            </a:r>
            <a:r>
              <a:rPr sz="1600" spc="360" dirty="0">
                <a:latin typeface="Times New Roman"/>
                <a:cs typeface="Times New Roman"/>
              </a:rPr>
              <a:t> </a:t>
            </a:r>
            <a:r>
              <a:rPr sz="1600" spc="145" dirty="0">
                <a:latin typeface="Times New Roman"/>
                <a:cs typeface="Times New Roman"/>
              </a:rPr>
              <a:t>in</a:t>
            </a:r>
            <a:r>
              <a:rPr sz="1600" spc="365" dirty="0">
                <a:latin typeface="Times New Roman"/>
                <a:cs typeface="Times New Roman"/>
              </a:rPr>
              <a:t> </a:t>
            </a:r>
            <a:r>
              <a:rPr sz="1600" spc="105" dirty="0">
                <a:latin typeface="Times New Roman"/>
                <a:cs typeface="Times New Roman"/>
              </a:rPr>
              <a:t>a</a:t>
            </a:r>
            <a:r>
              <a:rPr sz="1600" spc="360" dirty="0">
                <a:latin typeface="Times New Roman"/>
                <a:cs typeface="Times New Roman"/>
              </a:rPr>
              <a:t> </a:t>
            </a:r>
            <a:r>
              <a:rPr sz="1600" spc="130" dirty="0">
                <a:latin typeface="Times New Roman"/>
                <a:cs typeface="Times New Roman"/>
              </a:rPr>
              <a:t>place</a:t>
            </a:r>
            <a:r>
              <a:rPr sz="1600" spc="360" dirty="0">
                <a:latin typeface="Times New Roman"/>
                <a:cs typeface="Times New Roman"/>
              </a:rPr>
              <a:t> </a:t>
            </a:r>
            <a:r>
              <a:rPr sz="1600" spc="180" dirty="0">
                <a:latin typeface="Times New Roman"/>
                <a:cs typeface="Times New Roman"/>
              </a:rPr>
              <a:t>not</a:t>
            </a:r>
            <a:r>
              <a:rPr sz="1600" spc="360" dirty="0">
                <a:latin typeface="Times New Roman"/>
                <a:cs typeface="Times New Roman"/>
              </a:rPr>
              <a:t> </a:t>
            </a:r>
            <a:r>
              <a:rPr sz="1600" spc="204" dirty="0">
                <a:latin typeface="Times New Roman"/>
                <a:cs typeface="Times New Roman"/>
              </a:rPr>
              <a:t>meant</a:t>
            </a:r>
            <a:r>
              <a:rPr sz="1600" spc="360" dirty="0">
                <a:latin typeface="Times New Roman"/>
                <a:cs typeface="Times New Roman"/>
              </a:rPr>
              <a:t> </a:t>
            </a:r>
            <a:r>
              <a:rPr sz="1600" spc="150" dirty="0">
                <a:latin typeface="Times New Roman"/>
                <a:cs typeface="Times New Roman"/>
              </a:rPr>
              <a:t>for</a:t>
            </a:r>
            <a:r>
              <a:rPr sz="1600" spc="360" dirty="0">
                <a:latin typeface="Times New Roman"/>
                <a:cs typeface="Times New Roman"/>
              </a:rPr>
              <a:t> </a:t>
            </a:r>
            <a:r>
              <a:rPr sz="1600" spc="235" dirty="0">
                <a:latin typeface="Times New Roman"/>
                <a:cs typeface="Times New Roman"/>
              </a:rPr>
              <a:t>human</a:t>
            </a:r>
            <a:r>
              <a:rPr sz="1600" spc="360" dirty="0">
                <a:latin typeface="Times New Roman"/>
                <a:cs typeface="Times New Roman"/>
              </a:rPr>
              <a:t> </a:t>
            </a:r>
            <a:r>
              <a:rPr sz="1600" spc="170" dirty="0">
                <a:latin typeface="Times New Roman"/>
                <a:cs typeface="Times New Roman"/>
              </a:rPr>
              <a:t>habitation,</a:t>
            </a:r>
            <a:r>
              <a:rPr sz="1600" spc="360" dirty="0">
                <a:latin typeface="Times New Roman"/>
                <a:cs typeface="Times New Roman"/>
              </a:rPr>
              <a:t> </a:t>
            </a:r>
            <a:r>
              <a:rPr sz="1600" spc="105" dirty="0">
                <a:latin typeface="Times New Roman"/>
                <a:cs typeface="Times New Roman"/>
              </a:rPr>
              <a:t>a</a:t>
            </a:r>
            <a:r>
              <a:rPr sz="1600" spc="365" dirty="0">
                <a:latin typeface="Times New Roman"/>
                <a:cs typeface="Times New Roman"/>
              </a:rPr>
              <a:t> </a:t>
            </a:r>
            <a:r>
              <a:rPr sz="1600" spc="150" dirty="0">
                <a:latin typeface="Times New Roman"/>
                <a:cs typeface="Times New Roman"/>
              </a:rPr>
              <a:t>safe</a:t>
            </a:r>
            <a:r>
              <a:rPr sz="1600" spc="360" dirty="0">
                <a:latin typeface="Times New Roman"/>
                <a:cs typeface="Times New Roman"/>
              </a:rPr>
              <a:t> </a:t>
            </a:r>
            <a:r>
              <a:rPr sz="1600" spc="215" dirty="0">
                <a:latin typeface="Times New Roman"/>
                <a:cs typeface="Times New Roman"/>
              </a:rPr>
              <a:t>haven</a:t>
            </a:r>
            <a:r>
              <a:rPr sz="1600" spc="360" dirty="0">
                <a:latin typeface="Times New Roman"/>
                <a:cs typeface="Times New Roman"/>
              </a:rPr>
              <a:t> </a:t>
            </a:r>
            <a:r>
              <a:rPr sz="1600" spc="145" dirty="0">
                <a:latin typeface="Times New Roman"/>
                <a:cs typeface="Times New Roman"/>
              </a:rPr>
              <a:t>or</a:t>
            </a:r>
            <a:r>
              <a:rPr sz="1600" spc="360" dirty="0">
                <a:latin typeface="Times New Roman"/>
                <a:cs typeface="Times New Roman"/>
              </a:rPr>
              <a:t> </a:t>
            </a:r>
            <a:r>
              <a:rPr sz="1600" spc="145" dirty="0">
                <a:latin typeface="Times New Roman"/>
                <a:cs typeface="Times New Roman"/>
              </a:rPr>
              <a:t>in</a:t>
            </a:r>
            <a:r>
              <a:rPr sz="1600" spc="360" dirty="0">
                <a:latin typeface="Times New Roman"/>
                <a:cs typeface="Times New Roman"/>
              </a:rPr>
              <a:t> </a:t>
            </a:r>
            <a:r>
              <a:rPr sz="1600" spc="200" dirty="0">
                <a:latin typeface="Times New Roman"/>
                <a:cs typeface="Times New Roman"/>
              </a:rPr>
              <a:t>an</a:t>
            </a:r>
            <a:r>
              <a:rPr sz="1600" spc="360" dirty="0">
                <a:latin typeface="Times New Roman"/>
                <a:cs typeface="Times New Roman"/>
              </a:rPr>
              <a:t> </a:t>
            </a:r>
            <a:r>
              <a:rPr sz="1600" spc="185" dirty="0">
                <a:latin typeface="Times New Roman"/>
                <a:cs typeface="Times New Roman"/>
              </a:rPr>
              <a:t>emergency</a:t>
            </a:r>
            <a:r>
              <a:rPr sz="1600" spc="360" dirty="0">
                <a:latin typeface="Times New Roman"/>
                <a:cs typeface="Times New Roman"/>
              </a:rPr>
              <a:t> </a:t>
            </a:r>
            <a:r>
              <a:rPr sz="1600" spc="175" dirty="0">
                <a:latin typeface="Times New Roman"/>
                <a:cs typeface="Times New Roman"/>
              </a:rPr>
              <a:t>shelter</a:t>
            </a:r>
            <a:r>
              <a:rPr sz="1600" spc="360" dirty="0">
                <a:latin typeface="Times New Roman"/>
                <a:cs typeface="Times New Roman"/>
              </a:rPr>
              <a:t> </a:t>
            </a:r>
            <a:r>
              <a:rPr sz="1600" spc="140" dirty="0">
                <a:latin typeface="Times New Roman"/>
                <a:cs typeface="Times New Roman"/>
              </a:rPr>
              <a:t>AND</a:t>
            </a:r>
            <a:r>
              <a:rPr sz="1600" spc="365" dirty="0">
                <a:latin typeface="Times New Roman"/>
                <a:cs typeface="Times New Roman"/>
              </a:rPr>
              <a:t> </a:t>
            </a:r>
            <a:r>
              <a:rPr sz="1600" spc="180" dirty="0">
                <a:latin typeface="Times New Roman"/>
                <a:cs typeface="Times New Roman"/>
              </a:rPr>
              <a:t>has</a:t>
            </a:r>
            <a:r>
              <a:rPr sz="1600" spc="360" dirty="0">
                <a:latin typeface="Times New Roman"/>
                <a:cs typeface="Times New Roman"/>
              </a:rPr>
              <a:t> </a:t>
            </a:r>
            <a:r>
              <a:rPr sz="1600" spc="155" dirty="0">
                <a:latin typeface="Times New Roman"/>
                <a:cs typeface="Times New Roman"/>
              </a:rPr>
              <a:t>been </a:t>
            </a:r>
            <a:r>
              <a:rPr sz="1600" spc="165" dirty="0">
                <a:latin typeface="Times New Roman"/>
                <a:cs typeface="Times New Roman"/>
              </a:rPr>
              <a:t>homeless</a:t>
            </a:r>
            <a:r>
              <a:rPr sz="1600" spc="229" dirty="0">
                <a:latin typeface="Times New Roman"/>
                <a:cs typeface="Times New Roman"/>
              </a:rPr>
              <a:t> </a:t>
            </a:r>
            <a:r>
              <a:rPr sz="1600" spc="150" dirty="0">
                <a:latin typeface="Times New Roman"/>
                <a:cs typeface="Times New Roman"/>
              </a:rPr>
              <a:t>for</a:t>
            </a:r>
            <a:r>
              <a:rPr sz="1600" spc="235" dirty="0">
                <a:latin typeface="Times New Roman"/>
                <a:cs typeface="Times New Roman"/>
              </a:rPr>
              <a:t> </a:t>
            </a:r>
            <a:r>
              <a:rPr sz="1600" spc="160" dirty="0">
                <a:latin typeface="Times New Roman"/>
                <a:cs typeface="Times New Roman"/>
              </a:rPr>
              <a:t>at</a:t>
            </a:r>
            <a:r>
              <a:rPr sz="1600" spc="229" dirty="0">
                <a:latin typeface="Times New Roman"/>
                <a:cs typeface="Times New Roman"/>
              </a:rPr>
              <a:t> </a:t>
            </a:r>
            <a:r>
              <a:rPr sz="1600" spc="145" dirty="0">
                <a:latin typeface="Times New Roman"/>
                <a:cs typeface="Times New Roman"/>
              </a:rPr>
              <a:t>least</a:t>
            </a:r>
            <a:r>
              <a:rPr sz="1600" spc="235" dirty="0">
                <a:latin typeface="Times New Roman"/>
                <a:cs typeface="Times New Roman"/>
              </a:rPr>
              <a:t> </a:t>
            </a:r>
            <a:r>
              <a:rPr sz="1600" dirty="0">
                <a:latin typeface="Times New Roman"/>
                <a:cs typeface="Times New Roman"/>
              </a:rPr>
              <a:t>1</a:t>
            </a:r>
            <a:r>
              <a:rPr sz="1600" spc="229" dirty="0">
                <a:latin typeface="Times New Roman"/>
                <a:cs typeface="Times New Roman"/>
              </a:rPr>
              <a:t> </a:t>
            </a:r>
            <a:r>
              <a:rPr sz="1600" spc="185" dirty="0">
                <a:latin typeface="Times New Roman"/>
                <a:cs typeface="Times New Roman"/>
              </a:rPr>
              <a:t>year</a:t>
            </a:r>
            <a:r>
              <a:rPr sz="1600" spc="235" dirty="0">
                <a:latin typeface="Times New Roman"/>
                <a:cs typeface="Times New Roman"/>
              </a:rPr>
              <a:t> </a:t>
            </a:r>
            <a:r>
              <a:rPr sz="1600" spc="175" dirty="0">
                <a:latin typeface="Times New Roman"/>
                <a:cs typeface="Times New Roman"/>
              </a:rPr>
              <a:t>continuously</a:t>
            </a:r>
            <a:r>
              <a:rPr sz="1600" spc="229" dirty="0">
                <a:latin typeface="Times New Roman"/>
                <a:cs typeface="Times New Roman"/>
              </a:rPr>
              <a:t> </a:t>
            </a:r>
            <a:r>
              <a:rPr sz="1600" spc="145" dirty="0">
                <a:latin typeface="Times New Roman"/>
                <a:cs typeface="Times New Roman"/>
              </a:rPr>
              <a:t>or</a:t>
            </a:r>
            <a:r>
              <a:rPr sz="1600" spc="235" dirty="0">
                <a:latin typeface="Times New Roman"/>
                <a:cs typeface="Times New Roman"/>
              </a:rPr>
              <a:t> </a:t>
            </a:r>
            <a:r>
              <a:rPr sz="1600" spc="165" dirty="0">
                <a:latin typeface="Times New Roman"/>
                <a:cs typeface="Times New Roman"/>
              </a:rPr>
              <a:t>on</a:t>
            </a:r>
            <a:r>
              <a:rPr sz="1600" spc="229" dirty="0">
                <a:latin typeface="Times New Roman"/>
                <a:cs typeface="Times New Roman"/>
              </a:rPr>
              <a:t> </a:t>
            </a:r>
            <a:r>
              <a:rPr sz="1600" spc="160" dirty="0">
                <a:latin typeface="Times New Roman"/>
                <a:cs typeface="Times New Roman"/>
              </a:rPr>
              <a:t>at</a:t>
            </a:r>
            <a:r>
              <a:rPr sz="1600" spc="235" dirty="0">
                <a:latin typeface="Times New Roman"/>
                <a:cs typeface="Times New Roman"/>
              </a:rPr>
              <a:t> </a:t>
            </a:r>
            <a:r>
              <a:rPr sz="1600" spc="145" dirty="0">
                <a:latin typeface="Times New Roman"/>
                <a:cs typeface="Times New Roman"/>
              </a:rPr>
              <a:t>least</a:t>
            </a:r>
            <a:r>
              <a:rPr sz="1600" spc="229" dirty="0">
                <a:latin typeface="Times New Roman"/>
                <a:cs typeface="Times New Roman"/>
              </a:rPr>
              <a:t> </a:t>
            </a:r>
            <a:r>
              <a:rPr sz="1600" spc="135" dirty="0">
                <a:latin typeface="Times New Roman"/>
                <a:cs typeface="Times New Roman"/>
              </a:rPr>
              <a:t>4</a:t>
            </a:r>
            <a:r>
              <a:rPr sz="1600" spc="235" dirty="0">
                <a:latin typeface="Times New Roman"/>
                <a:cs typeface="Times New Roman"/>
              </a:rPr>
              <a:t> </a:t>
            </a:r>
            <a:r>
              <a:rPr sz="1600" spc="145" dirty="0">
                <a:latin typeface="Times New Roman"/>
                <a:cs typeface="Times New Roman"/>
              </a:rPr>
              <a:t>or</a:t>
            </a:r>
            <a:r>
              <a:rPr sz="1600" spc="229" dirty="0">
                <a:latin typeface="Times New Roman"/>
                <a:cs typeface="Times New Roman"/>
              </a:rPr>
              <a:t> </a:t>
            </a:r>
            <a:r>
              <a:rPr sz="1600" spc="180" dirty="0">
                <a:latin typeface="Times New Roman"/>
                <a:cs typeface="Times New Roman"/>
              </a:rPr>
              <a:t>more</a:t>
            </a:r>
            <a:r>
              <a:rPr sz="1600" spc="235" dirty="0">
                <a:latin typeface="Times New Roman"/>
                <a:cs typeface="Times New Roman"/>
              </a:rPr>
              <a:t> </a:t>
            </a:r>
            <a:r>
              <a:rPr sz="1600" spc="145" dirty="0">
                <a:latin typeface="Times New Roman"/>
                <a:cs typeface="Times New Roman"/>
              </a:rPr>
              <a:t>occasions</a:t>
            </a:r>
            <a:r>
              <a:rPr sz="1600" spc="229" dirty="0">
                <a:latin typeface="Times New Roman"/>
                <a:cs typeface="Times New Roman"/>
              </a:rPr>
              <a:t> </a:t>
            </a:r>
            <a:r>
              <a:rPr sz="1600" spc="170" dirty="0">
                <a:latin typeface="Times New Roman"/>
                <a:cs typeface="Times New Roman"/>
              </a:rPr>
              <a:t>over</a:t>
            </a:r>
            <a:r>
              <a:rPr sz="1600" spc="235" dirty="0">
                <a:latin typeface="Times New Roman"/>
                <a:cs typeface="Times New Roman"/>
              </a:rPr>
              <a:t> </a:t>
            </a:r>
            <a:r>
              <a:rPr sz="1600" spc="190" dirty="0">
                <a:latin typeface="Times New Roman"/>
                <a:cs typeface="Times New Roman"/>
              </a:rPr>
              <a:t>the</a:t>
            </a:r>
            <a:r>
              <a:rPr sz="1600" spc="229" dirty="0">
                <a:latin typeface="Times New Roman"/>
                <a:cs typeface="Times New Roman"/>
              </a:rPr>
              <a:t> </a:t>
            </a:r>
            <a:r>
              <a:rPr sz="1600" spc="155" dirty="0">
                <a:latin typeface="Times New Roman"/>
                <a:cs typeface="Times New Roman"/>
              </a:rPr>
              <a:t>past</a:t>
            </a:r>
            <a:r>
              <a:rPr sz="1600" spc="235" dirty="0">
                <a:latin typeface="Times New Roman"/>
                <a:cs typeface="Times New Roman"/>
              </a:rPr>
              <a:t> </a:t>
            </a:r>
            <a:r>
              <a:rPr sz="1600" spc="60" dirty="0">
                <a:latin typeface="Times New Roman"/>
                <a:cs typeface="Times New Roman"/>
              </a:rPr>
              <a:t>3</a:t>
            </a:r>
            <a:r>
              <a:rPr sz="1600" spc="229" dirty="0">
                <a:latin typeface="Times New Roman"/>
                <a:cs typeface="Times New Roman"/>
              </a:rPr>
              <a:t> </a:t>
            </a:r>
            <a:r>
              <a:rPr sz="1600" spc="180" dirty="0">
                <a:latin typeface="Times New Roman"/>
                <a:cs typeface="Times New Roman"/>
              </a:rPr>
              <a:t>years</a:t>
            </a:r>
            <a:r>
              <a:rPr sz="1600" spc="235" dirty="0">
                <a:latin typeface="Times New Roman"/>
                <a:cs typeface="Times New Roman"/>
              </a:rPr>
              <a:t> </a:t>
            </a:r>
            <a:r>
              <a:rPr sz="1600" spc="204" dirty="0">
                <a:latin typeface="Times New Roman"/>
                <a:cs typeface="Times New Roman"/>
              </a:rPr>
              <a:t>that</a:t>
            </a:r>
            <a:r>
              <a:rPr sz="1600" spc="229" dirty="0">
                <a:latin typeface="Times New Roman"/>
                <a:cs typeface="Times New Roman"/>
              </a:rPr>
              <a:t> </a:t>
            </a:r>
            <a:r>
              <a:rPr sz="1600" spc="155" dirty="0">
                <a:latin typeface="Times New Roman"/>
                <a:cs typeface="Times New Roman"/>
              </a:rPr>
              <a:t>add</a:t>
            </a:r>
            <a:r>
              <a:rPr sz="1600" spc="235" dirty="0">
                <a:latin typeface="Times New Roman"/>
                <a:cs typeface="Times New Roman"/>
              </a:rPr>
              <a:t> </a:t>
            </a:r>
            <a:r>
              <a:rPr sz="1600" spc="155" dirty="0">
                <a:latin typeface="Times New Roman"/>
                <a:cs typeface="Times New Roman"/>
              </a:rPr>
              <a:t>up</a:t>
            </a:r>
            <a:r>
              <a:rPr sz="1600" spc="229" dirty="0">
                <a:latin typeface="Times New Roman"/>
                <a:cs typeface="Times New Roman"/>
              </a:rPr>
              <a:t> </a:t>
            </a:r>
            <a:r>
              <a:rPr sz="1600" spc="125" dirty="0">
                <a:latin typeface="Times New Roman"/>
                <a:cs typeface="Times New Roman"/>
              </a:rPr>
              <a:t>to</a:t>
            </a:r>
            <a:r>
              <a:rPr sz="1600" spc="235" dirty="0">
                <a:latin typeface="Times New Roman"/>
                <a:cs typeface="Times New Roman"/>
              </a:rPr>
              <a:t> </a:t>
            </a:r>
            <a:r>
              <a:rPr sz="1600" spc="160" dirty="0">
                <a:latin typeface="Times New Roman"/>
                <a:cs typeface="Times New Roman"/>
              </a:rPr>
              <a:t>at</a:t>
            </a:r>
            <a:r>
              <a:rPr sz="1600" spc="229" dirty="0">
                <a:latin typeface="Times New Roman"/>
                <a:cs typeface="Times New Roman"/>
              </a:rPr>
              <a:t> </a:t>
            </a:r>
            <a:r>
              <a:rPr sz="1600" spc="145" dirty="0">
                <a:latin typeface="Times New Roman"/>
                <a:cs typeface="Times New Roman"/>
              </a:rPr>
              <a:t>least</a:t>
            </a:r>
            <a:r>
              <a:rPr sz="1600" spc="235" dirty="0">
                <a:latin typeface="Times New Roman"/>
                <a:cs typeface="Times New Roman"/>
              </a:rPr>
              <a:t> </a:t>
            </a:r>
            <a:r>
              <a:rPr sz="1600" dirty="0">
                <a:latin typeface="Times New Roman"/>
                <a:cs typeface="Times New Roman"/>
              </a:rPr>
              <a:t>12</a:t>
            </a:r>
            <a:r>
              <a:rPr sz="1600" spc="235" dirty="0">
                <a:latin typeface="Times New Roman"/>
                <a:cs typeface="Times New Roman"/>
              </a:rPr>
              <a:t> </a:t>
            </a:r>
            <a:r>
              <a:rPr sz="1600" spc="204" dirty="0">
                <a:latin typeface="Times New Roman"/>
                <a:cs typeface="Times New Roman"/>
              </a:rPr>
              <a:t>months</a:t>
            </a:r>
            <a:r>
              <a:rPr sz="1600" spc="229" dirty="0">
                <a:latin typeface="Times New Roman"/>
                <a:cs typeface="Times New Roman"/>
              </a:rPr>
              <a:t> </a:t>
            </a:r>
            <a:r>
              <a:rPr sz="1600" spc="140" dirty="0">
                <a:latin typeface="Times New Roman"/>
                <a:cs typeface="Times New Roman"/>
              </a:rPr>
              <a:t>AND</a:t>
            </a:r>
            <a:r>
              <a:rPr sz="1600" spc="235" dirty="0">
                <a:latin typeface="Times New Roman"/>
                <a:cs typeface="Times New Roman"/>
              </a:rPr>
              <a:t> </a:t>
            </a:r>
            <a:r>
              <a:rPr sz="1600" spc="180" dirty="0">
                <a:latin typeface="Times New Roman"/>
                <a:cs typeface="Times New Roman"/>
              </a:rPr>
              <a:t>has</a:t>
            </a:r>
            <a:r>
              <a:rPr sz="1600" spc="229" dirty="0">
                <a:latin typeface="Times New Roman"/>
                <a:cs typeface="Times New Roman"/>
              </a:rPr>
              <a:t> </a:t>
            </a:r>
            <a:r>
              <a:rPr sz="1600" spc="105" dirty="0">
                <a:latin typeface="Times New Roman"/>
                <a:cs typeface="Times New Roman"/>
              </a:rPr>
              <a:t>a</a:t>
            </a:r>
            <a:r>
              <a:rPr sz="1600" spc="235" dirty="0">
                <a:latin typeface="Times New Roman"/>
                <a:cs typeface="Times New Roman"/>
              </a:rPr>
              <a:t> </a:t>
            </a:r>
            <a:r>
              <a:rPr sz="1600" spc="135" dirty="0">
                <a:latin typeface="Times New Roman"/>
                <a:cs typeface="Times New Roman"/>
              </a:rPr>
              <a:t>disability.</a:t>
            </a:r>
            <a:r>
              <a:rPr sz="1600" spc="229" dirty="0">
                <a:latin typeface="Times New Roman"/>
                <a:cs typeface="Times New Roman"/>
              </a:rPr>
              <a:t> </a:t>
            </a:r>
            <a:r>
              <a:rPr sz="1600" spc="130" dirty="0">
                <a:latin typeface="Times New Roman"/>
                <a:cs typeface="Times New Roman"/>
              </a:rPr>
              <a:t>Disabling </a:t>
            </a:r>
            <a:r>
              <a:rPr sz="1600" spc="155" dirty="0">
                <a:latin typeface="Times New Roman"/>
                <a:cs typeface="Times New Roman"/>
              </a:rPr>
              <a:t>Condition</a:t>
            </a:r>
            <a:r>
              <a:rPr sz="1600" spc="195" dirty="0">
                <a:latin typeface="Times New Roman"/>
                <a:cs typeface="Times New Roman"/>
              </a:rPr>
              <a:t> </a:t>
            </a:r>
            <a:r>
              <a:rPr sz="1600" spc="75" dirty="0">
                <a:latin typeface="Times New Roman"/>
                <a:cs typeface="Times New Roman"/>
              </a:rPr>
              <a:t>is</a:t>
            </a:r>
            <a:r>
              <a:rPr sz="1600" spc="200" dirty="0">
                <a:latin typeface="Times New Roman"/>
                <a:cs typeface="Times New Roman"/>
              </a:rPr>
              <a:t> </a:t>
            </a:r>
            <a:r>
              <a:rPr sz="1600" spc="130" dirty="0">
                <a:latin typeface="Times New Roman"/>
                <a:cs typeface="Times New Roman"/>
              </a:rPr>
              <a:t>classified</a:t>
            </a:r>
            <a:r>
              <a:rPr sz="1600" spc="200" dirty="0">
                <a:latin typeface="Times New Roman"/>
                <a:cs typeface="Times New Roman"/>
              </a:rPr>
              <a:t> </a:t>
            </a:r>
            <a:r>
              <a:rPr sz="1600" spc="125" dirty="0">
                <a:latin typeface="Times New Roman"/>
                <a:cs typeface="Times New Roman"/>
              </a:rPr>
              <a:t>as</a:t>
            </a:r>
            <a:r>
              <a:rPr sz="1600" spc="195" dirty="0">
                <a:latin typeface="Times New Roman"/>
                <a:cs typeface="Times New Roman"/>
              </a:rPr>
              <a:t> </a:t>
            </a:r>
            <a:r>
              <a:rPr sz="1600" spc="105" dirty="0">
                <a:latin typeface="Times New Roman"/>
                <a:cs typeface="Times New Roman"/>
              </a:rPr>
              <a:t>a</a:t>
            </a:r>
            <a:r>
              <a:rPr sz="1600" spc="200" dirty="0">
                <a:latin typeface="Times New Roman"/>
                <a:cs typeface="Times New Roman"/>
              </a:rPr>
              <a:t> </a:t>
            </a:r>
            <a:r>
              <a:rPr sz="1600" spc="140" dirty="0">
                <a:latin typeface="Times New Roman"/>
                <a:cs typeface="Times New Roman"/>
              </a:rPr>
              <a:t>Serious</a:t>
            </a:r>
            <a:r>
              <a:rPr sz="1600" spc="200" dirty="0">
                <a:latin typeface="Times New Roman"/>
                <a:cs typeface="Times New Roman"/>
              </a:rPr>
              <a:t> </a:t>
            </a:r>
            <a:r>
              <a:rPr sz="1600" spc="180" dirty="0">
                <a:latin typeface="Times New Roman"/>
                <a:cs typeface="Times New Roman"/>
              </a:rPr>
              <a:t>Mental</a:t>
            </a:r>
            <a:r>
              <a:rPr sz="1600" spc="200" dirty="0">
                <a:latin typeface="Times New Roman"/>
                <a:cs typeface="Times New Roman"/>
              </a:rPr>
              <a:t> </a:t>
            </a:r>
            <a:r>
              <a:rPr sz="1600" spc="185" dirty="0">
                <a:latin typeface="Times New Roman"/>
                <a:cs typeface="Times New Roman"/>
              </a:rPr>
              <a:t>Health</a:t>
            </a:r>
            <a:r>
              <a:rPr sz="1600" spc="195" dirty="0">
                <a:latin typeface="Times New Roman"/>
                <a:cs typeface="Times New Roman"/>
              </a:rPr>
              <a:t> </a:t>
            </a:r>
            <a:r>
              <a:rPr sz="1600" spc="120" dirty="0">
                <a:latin typeface="Times New Roman"/>
                <a:cs typeface="Times New Roman"/>
              </a:rPr>
              <a:t>Illness,</a:t>
            </a:r>
            <a:r>
              <a:rPr sz="1600" spc="200" dirty="0">
                <a:latin typeface="Times New Roman"/>
                <a:cs typeface="Times New Roman"/>
              </a:rPr>
              <a:t> </a:t>
            </a:r>
            <a:r>
              <a:rPr sz="1600" spc="130" dirty="0">
                <a:latin typeface="Times New Roman"/>
                <a:cs typeface="Times New Roman"/>
              </a:rPr>
              <a:t>Disability,</a:t>
            </a:r>
            <a:r>
              <a:rPr sz="1600" spc="200" dirty="0">
                <a:latin typeface="Times New Roman"/>
                <a:cs typeface="Times New Roman"/>
              </a:rPr>
              <a:t> </a:t>
            </a:r>
            <a:r>
              <a:rPr sz="1600" spc="165" dirty="0">
                <a:latin typeface="Times New Roman"/>
                <a:cs typeface="Times New Roman"/>
              </a:rPr>
              <a:t>Substance</a:t>
            </a:r>
            <a:r>
              <a:rPr sz="1600" spc="200" dirty="0">
                <a:latin typeface="Times New Roman"/>
                <a:cs typeface="Times New Roman"/>
              </a:rPr>
              <a:t> </a:t>
            </a:r>
            <a:r>
              <a:rPr sz="1600" spc="114" dirty="0">
                <a:latin typeface="Times New Roman"/>
                <a:cs typeface="Times New Roman"/>
              </a:rPr>
              <a:t>Use</a:t>
            </a:r>
            <a:r>
              <a:rPr sz="1600" spc="195" dirty="0">
                <a:latin typeface="Times New Roman"/>
                <a:cs typeface="Times New Roman"/>
              </a:rPr>
              <a:t> </a:t>
            </a:r>
            <a:r>
              <a:rPr sz="1600" spc="160" dirty="0">
                <a:latin typeface="Times New Roman"/>
                <a:cs typeface="Times New Roman"/>
              </a:rPr>
              <a:t>Disorder</a:t>
            </a:r>
            <a:r>
              <a:rPr sz="1600" spc="200" dirty="0">
                <a:latin typeface="Times New Roman"/>
                <a:cs typeface="Times New Roman"/>
              </a:rPr>
              <a:t> </a:t>
            </a:r>
            <a:r>
              <a:rPr sz="1600" spc="145" dirty="0">
                <a:latin typeface="Times New Roman"/>
                <a:cs typeface="Times New Roman"/>
              </a:rPr>
              <a:t>or</a:t>
            </a:r>
            <a:r>
              <a:rPr sz="1600" spc="200" dirty="0">
                <a:latin typeface="Times New Roman"/>
                <a:cs typeface="Times New Roman"/>
              </a:rPr>
              <a:t> </a:t>
            </a:r>
            <a:r>
              <a:rPr sz="1600" spc="135" dirty="0">
                <a:latin typeface="Times New Roman"/>
                <a:cs typeface="Times New Roman"/>
              </a:rPr>
              <a:t>living</a:t>
            </a:r>
            <a:r>
              <a:rPr sz="1600" spc="195" dirty="0">
                <a:latin typeface="Times New Roman"/>
                <a:cs typeface="Times New Roman"/>
              </a:rPr>
              <a:t> with</a:t>
            </a:r>
            <a:r>
              <a:rPr sz="1600" spc="200" dirty="0">
                <a:latin typeface="Times New Roman"/>
                <a:cs typeface="Times New Roman"/>
              </a:rPr>
              <a:t> </a:t>
            </a:r>
            <a:r>
              <a:rPr sz="1600" spc="125" dirty="0">
                <a:latin typeface="Times New Roman"/>
                <a:cs typeface="Times New Roman"/>
              </a:rPr>
              <a:t>HIV/AIDS.</a:t>
            </a:r>
            <a:r>
              <a:rPr sz="1600" spc="200" dirty="0">
                <a:latin typeface="Times New Roman"/>
                <a:cs typeface="Times New Roman"/>
              </a:rPr>
              <a:t> </a:t>
            </a:r>
            <a:r>
              <a:rPr sz="1600" spc="140" dirty="0">
                <a:latin typeface="Times New Roman"/>
                <a:cs typeface="Times New Roman"/>
              </a:rPr>
              <a:t>Serious</a:t>
            </a:r>
            <a:r>
              <a:rPr sz="1600" spc="204" dirty="0">
                <a:latin typeface="Times New Roman"/>
                <a:cs typeface="Times New Roman"/>
              </a:rPr>
              <a:t> </a:t>
            </a:r>
            <a:r>
              <a:rPr sz="1600" spc="180" dirty="0">
                <a:latin typeface="Times New Roman"/>
                <a:cs typeface="Times New Roman"/>
              </a:rPr>
              <a:t>Mental</a:t>
            </a:r>
            <a:r>
              <a:rPr sz="1600" spc="200" dirty="0">
                <a:latin typeface="Times New Roman"/>
                <a:cs typeface="Times New Roman"/>
              </a:rPr>
              <a:t> </a:t>
            </a:r>
            <a:r>
              <a:rPr sz="1600" spc="185" dirty="0">
                <a:latin typeface="Times New Roman"/>
                <a:cs typeface="Times New Roman"/>
              </a:rPr>
              <a:t>Health</a:t>
            </a:r>
            <a:r>
              <a:rPr sz="1600" spc="204" dirty="0">
                <a:latin typeface="Times New Roman"/>
                <a:cs typeface="Times New Roman"/>
              </a:rPr>
              <a:t> </a:t>
            </a:r>
            <a:r>
              <a:rPr sz="1600" spc="120" dirty="0">
                <a:latin typeface="Times New Roman"/>
                <a:cs typeface="Times New Roman"/>
              </a:rPr>
              <a:t>Illness,</a:t>
            </a:r>
            <a:r>
              <a:rPr sz="1600" spc="204" dirty="0">
                <a:latin typeface="Times New Roman"/>
                <a:cs typeface="Times New Roman"/>
              </a:rPr>
              <a:t> </a:t>
            </a:r>
            <a:r>
              <a:rPr sz="1600" spc="165" dirty="0">
                <a:latin typeface="Times New Roman"/>
                <a:cs typeface="Times New Roman"/>
              </a:rPr>
              <a:t>Substance</a:t>
            </a:r>
            <a:r>
              <a:rPr sz="1600" spc="204" dirty="0">
                <a:latin typeface="Times New Roman"/>
                <a:cs typeface="Times New Roman"/>
              </a:rPr>
              <a:t> </a:t>
            </a:r>
            <a:r>
              <a:rPr sz="1600" spc="90" dirty="0">
                <a:latin typeface="Times New Roman"/>
                <a:cs typeface="Times New Roman"/>
              </a:rPr>
              <a:t>Use </a:t>
            </a:r>
            <a:r>
              <a:rPr sz="1600" spc="160" dirty="0">
                <a:latin typeface="Times New Roman"/>
                <a:cs typeface="Times New Roman"/>
              </a:rPr>
              <a:t>Disorder</a:t>
            </a:r>
            <a:r>
              <a:rPr sz="1600" spc="190" dirty="0">
                <a:latin typeface="Times New Roman"/>
                <a:cs typeface="Times New Roman"/>
              </a:rPr>
              <a:t> and</a:t>
            </a:r>
            <a:r>
              <a:rPr sz="1600" spc="195" dirty="0">
                <a:latin typeface="Times New Roman"/>
                <a:cs typeface="Times New Roman"/>
              </a:rPr>
              <a:t> </a:t>
            </a:r>
            <a:r>
              <a:rPr sz="1600" spc="140" dirty="0">
                <a:latin typeface="Times New Roman"/>
                <a:cs typeface="Times New Roman"/>
              </a:rPr>
              <a:t>Disability</a:t>
            </a:r>
            <a:r>
              <a:rPr sz="1600" spc="190" dirty="0">
                <a:latin typeface="Times New Roman"/>
                <a:cs typeface="Times New Roman"/>
              </a:rPr>
              <a:t> </a:t>
            </a:r>
            <a:r>
              <a:rPr sz="1600" spc="175" dirty="0">
                <a:latin typeface="Times New Roman"/>
                <a:cs typeface="Times New Roman"/>
              </a:rPr>
              <a:t>are</a:t>
            </a:r>
            <a:r>
              <a:rPr sz="1600" spc="195" dirty="0">
                <a:latin typeface="Times New Roman"/>
                <a:cs typeface="Times New Roman"/>
              </a:rPr>
              <a:t> </a:t>
            </a:r>
            <a:r>
              <a:rPr sz="1600" spc="130" dirty="0">
                <a:latin typeface="Times New Roman"/>
                <a:cs typeface="Times New Roman"/>
              </a:rPr>
              <a:t>classified</a:t>
            </a:r>
            <a:r>
              <a:rPr sz="1600" spc="195" dirty="0">
                <a:latin typeface="Times New Roman"/>
                <a:cs typeface="Times New Roman"/>
              </a:rPr>
              <a:t> </a:t>
            </a:r>
            <a:r>
              <a:rPr sz="1600" spc="125" dirty="0">
                <a:latin typeface="Times New Roman"/>
                <a:cs typeface="Times New Roman"/>
              </a:rPr>
              <a:t>as</a:t>
            </a:r>
            <a:r>
              <a:rPr sz="1600" spc="190" dirty="0">
                <a:latin typeface="Times New Roman"/>
                <a:cs typeface="Times New Roman"/>
              </a:rPr>
              <a:t> </a:t>
            </a:r>
            <a:r>
              <a:rPr sz="1600" spc="105" dirty="0">
                <a:latin typeface="Times New Roman"/>
                <a:cs typeface="Times New Roman"/>
              </a:rPr>
              <a:t>a</a:t>
            </a:r>
            <a:r>
              <a:rPr sz="1600" spc="195" dirty="0">
                <a:latin typeface="Times New Roman"/>
                <a:cs typeface="Times New Roman"/>
              </a:rPr>
              <a:t> </a:t>
            </a:r>
            <a:r>
              <a:rPr sz="1600" spc="125" dirty="0">
                <a:latin typeface="Times New Roman"/>
                <a:cs typeface="Times New Roman"/>
              </a:rPr>
              <a:t>condition(s)</a:t>
            </a:r>
            <a:r>
              <a:rPr sz="1600" spc="195" dirty="0">
                <a:latin typeface="Times New Roman"/>
                <a:cs typeface="Times New Roman"/>
              </a:rPr>
              <a:t> </a:t>
            </a:r>
            <a:r>
              <a:rPr sz="1600" spc="204" dirty="0">
                <a:latin typeface="Times New Roman"/>
                <a:cs typeface="Times New Roman"/>
              </a:rPr>
              <a:t>that</a:t>
            </a:r>
            <a:r>
              <a:rPr sz="1600" spc="190" dirty="0">
                <a:latin typeface="Times New Roman"/>
                <a:cs typeface="Times New Roman"/>
              </a:rPr>
              <a:t> </a:t>
            </a:r>
            <a:r>
              <a:rPr sz="1600" spc="170" dirty="0">
                <a:latin typeface="Times New Roman"/>
                <a:cs typeface="Times New Roman"/>
              </a:rPr>
              <a:t>substantially</a:t>
            </a:r>
            <a:r>
              <a:rPr sz="1600" spc="195" dirty="0">
                <a:latin typeface="Times New Roman"/>
                <a:cs typeface="Times New Roman"/>
              </a:rPr>
              <a:t> </a:t>
            </a:r>
            <a:r>
              <a:rPr sz="1600" spc="160" dirty="0">
                <a:latin typeface="Times New Roman"/>
                <a:cs typeface="Times New Roman"/>
              </a:rPr>
              <a:t>impairs</a:t>
            </a:r>
            <a:r>
              <a:rPr sz="1600" spc="195" dirty="0">
                <a:latin typeface="Times New Roman"/>
                <a:cs typeface="Times New Roman"/>
              </a:rPr>
              <a:t> </a:t>
            </a:r>
            <a:r>
              <a:rPr sz="1600" spc="105" dirty="0">
                <a:latin typeface="Times New Roman"/>
                <a:cs typeface="Times New Roman"/>
              </a:rPr>
              <a:t>a</a:t>
            </a:r>
            <a:r>
              <a:rPr sz="1600" spc="190" dirty="0">
                <a:latin typeface="Times New Roman"/>
                <a:cs typeface="Times New Roman"/>
              </a:rPr>
              <a:t> </a:t>
            </a:r>
            <a:r>
              <a:rPr sz="1600" spc="175" dirty="0">
                <a:latin typeface="Times New Roman"/>
                <a:cs typeface="Times New Roman"/>
              </a:rPr>
              <a:t>persons</a:t>
            </a:r>
            <a:r>
              <a:rPr sz="1600" spc="195" dirty="0">
                <a:latin typeface="Times New Roman"/>
                <a:cs typeface="Times New Roman"/>
              </a:rPr>
              <a:t> </a:t>
            </a:r>
            <a:r>
              <a:rPr sz="1600" spc="135" dirty="0">
                <a:latin typeface="Times New Roman"/>
                <a:cs typeface="Times New Roman"/>
              </a:rPr>
              <a:t>daily</a:t>
            </a:r>
            <a:r>
              <a:rPr sz="1600" spc="195" dirty="0">
                <a:latin typeface="Times New Roman"/>
                <a:cs typeface="Times New Roman"/>
              </a:rPr>
              <a:t> </a:t>
            </a:r>
            <a:r>
              <a:rPr sz="1600" spc="90" dirty="0">
                <a:latin typeface="Times New Roman"/>
                <a:cs typeface="Times New Roman"/>
              </a:rPr>
              <a:t>life.</a:t>
            </a:r>
            <a:endParaRPr sz="1600">
              <a:latin typeface="Times New Roman"/>
              <a:cs typeface="Times New Roman"/>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75696" y="455534"/>
            <a:ext cx="8937625" cy="673100"/>
          </a:xfrm>
          <a:prstGeom prst="rect">
            <a:avLst/>
          </a:prstGeom>
        </p:spPr>
        <p:txBody>
          <a:bodyPr vert="horz" wrap="square" lIns="0" tIns="12065" rIns="0" bIns="0" rtlCol="0">
            <a:spAutoFit/>
          </a:bodyPr>
          <a:lstStyle/>
          <a:p>
            <a:pPr marL="12700">
              <a:lnSpc>
                <a:spcPct val="100000"/>
              </a:lnSpc>
              <a:spcBef>
                <a:spcPts val="95"/>
              </a:spcBef>
              <a:tabLst>
                <a:tab pos="1869439" algn="l"/>
                <a:tab pos="5575935" algn="l"/>
              </a:tabLst>
            </a:pPr>
            <a:r>
              <a:rPr sz="4250" spc="-195" dirty="0">
                <a:solidFill>
                  <a:srgbClr val="3C7B5E"/>
                </a:solidFill>
                <a:latin typeface="Times New Roman"/>
                <a:cs typeface="Times New Roman"/>
              </a:rPr>
              <a:t>S</a:t>
            </a:r>
            <a:r>
              <a:rPr sz="4250" spc="-380" dirty="0">
                <a:solidFill>
                  <a:srgbClr val="3C7B5E"/>
                </a:solidFill>
                <a:latin typeface="Times New Roman"/>
                <a:cs typeface="Times New Roman"/>
              </a:rPr>
              <a:t> </a:t>
            </a:r>
            <a:r>
              <a:rPr sz="4250" spc="-130" dirty="0">
                <a:solidFill>
                  <a:srgbClr val="3C7B5E"/>
                </a:solidFill>
                <a:latin typeface="Times New Roman"/>
                <a:cs typeface="Times New Roman"/>
              </a:rPr>
              <a:t>G</a:t>
            </a:r>
            <a:r>
              <a:rPr sz="4250" spc="-380" dirty="0">
                <a:solidFill>
                  <a:srgbClr val="3C7B5E"/>
                </a:solidFill>
                <a:latin typeface="Times New Roman"/>
                <a:cs typeface="Times New Roman"/>
              </a:rPr>
              <a:t> </a:t>
            </a:r>
            <a:r>
              <a:rPr sz="4250" spc="300" dirty="0">
                <a:solidFill>
                  <a:srgbClr val="3C7B5E"/>
                </a:solidFill>
                <a:latin typeface="Times New Roman"/>
                <a:cs typeface="Times New Roman"/>
              </a:rPr>
              <a:t>M</a:t>
            </a:r>
            <a:r>
              <a:rPr sz="4250" spc="-385" dirty="0">
                <a:solidFill>
                  <a:srgbClr val="3C7B5E"/>
                </a:solidFill>
                <a:latin typeface="Times New Roman"/>
                <a:cs typeface="Times New Roman"/>
              </a:rPr>
              <a:t> </a:t>
            </a:r>
            <a:r>
              <a:rPr sz="4250" spc="-50" dirty="0">
                <a:solidFill>
                  <a:srgbClr val="3C7B5E"/>
                </a:solidFill>
                <a:latin typeface="Times New Roman"/>
                <a:cs typeface="Times New Roman"/>
              </a:rPr>
              <a:t>:</a:t>
            </a:r>
            <a:r>
              <a:rPr sz="4250" dirty="0">
                <a:solidFill>
                  <a:srgbClr val="3C7B5E"/>
                </a:solidFill>
                <a:latin typeface="Times New Roman"/>
                <a:cs typeface="Times New Roman"/>
              </a:rPr>
              <a:t>	</a:t>
            </a:r>
            <a:r>
              <a:rPr sz="4250" spc="150" dirty="0">
                <a:solidFill>
                  <a:srgbClr val="3C7B5E"/>
                </a:solidFill>
                <a:latin typeface="Times New Roman"/>
                <a:cs typeface="Times New Roman"/>
              </a:rPr>
              <a:t>D</a:t>
            </a:r>
            <a:r>
              <a:rPr sz="4250" spc="-375" dirty="0">
                <a:solidFill>
                  <a:srgbClr val="3C7B5E"/>
                </a:solidFill>
                <a:latin typeface="Times New Roman"/>
                <a:cs typeface="Times New Roman"/>
              </a:rPr>
              <a:t> </a:t>
            </a:r>
            <a:r>
              <a:rPr sz="4250" spc="120" dirty="0">
                <a:solidFill>
                  <a:srgbClr val="3C7B5E"/>
                </a:solidFill>
                <a:latin typeface="Times New Roman"/>
                <a:cs typeface="Times New Roman"/>
              </a:rPr>
              <a:t>O</a:t>
            </a:r>
            <a:r>
              <a:rPr sz="4250" spc="-375" dirty="0">
                <a:solidFill>
                  <a:srgbClr val="3C7B5E"/>
                </a:solidFill>
                <a:latin typeface="Times New Roman"/>
                <a:cs typeface="Times New Roman"/>
              </a:rPr>
              <a:t> </a:t>
            </a:r>
            <a:r>
              <a:rPr sz="4250" spc="300" dirty="0">
                <a:solidFill>
                  <a:srgbClr val="3C7B5E"/>
                </a:solidFill>
                <a:latin typeface="Times New Roman"/>
                <a:cs typeface="Times New Roman"/>
              </a:rPr>
              <a:t>M</a:t>
            </a:r>
            <a:r>
              <a:rPr sz="4250" spc="-380" dirty="0">
                <a:solidFill>
                  <a:srgbClr val="3C7B5E"/>
                </a:solidFill>
                <a:latin typeface="Times New Roman"/>
                <a:cs typeface="Times New Roman"/>
              </a:rPr>
              <a:t> </a:t>
            </a:r>
            <a:r>
              <a:rPr sz="4250" dirty="0">
                <a:solidFill>
                  <a:srgbClr val="3C7B5E"/>
                </a:solidFill>
                <a:latin typeface="Times New Roman"/>
                <a:cs typeface="Times New Roman"/>
              </a:rPr>
              <a:t>E</a:t>
            </a:r>
            <a:r>
              <a:rPr sz="4250" spc="-375" dirty="0">
                <a:solidFill>
                  <a:srgbClr val="3C7B5E"/>
                </a:solidFill>
                <a:latin typeface="Times New Roman"/>
                <a:cs typeface="Times New Roman"/>
              </a:rPr>
              <a:t> </a:t>
            </a:r>
            <a:r>
              <a:rPr sz="4250" spc="-195" dirty="0">
                <a:solidFill>
                  <a:srgbClr val="3C7B5E"/>
                </a:solidFill>
                <a:latin typeface="Times New Roman"/>
                <a:cs typeface="Times New Roman"/>
              </a:rPr>
              <a:t>S</a:t>
            </a:r>
            <a:r>
              <a:rPr sz="4250" spc="-375" dirty="0">
                <a:solidFill>
                  <a:srgbClr val="3C7B5E"/>
                </a:solidFill>
                <a:latin typeface="Times New Roman"/>
                <a:cs typeface="Times New Roman"/>
              </a:rPr>
              <a:t> </a:t>
            </a:r>
            <a:r>
              <a:rPr sz="4250" dirty="0">
                <a:solidFill>
                  <a:srgbClr val="3C7B5E"/>
                </a:solidFill>
                <a:latin typeface="Times New Roman"/>
                <a:cs typeface="Times New Roman"/>
              </a:rPr>
              <a:t>T</a:t>
            </a:r>
            <a:r>
              <a:rPr sz="4250" spc="-375" dirty="0">
                <a:solidFill>
                  <a:srgbClr val="3C7B5E"/>
                </a:solidFill>
                <a:latin typeface="Times New Roman"/>
                <a:cs typeface="Times New Roman"/>
              </a:rPr>
              <a:t> </a:t>
            </a:r>
            <a:r>
              <a:rPr sz="4250" spc="-90" dirty="0">
                <a:solidFill>
                  <a:srgbClr val="3C7B5E"/>
                </a:solidFill>
                <a:latin typeface="Times New Roman"/>
                <a:cs typeface="Times New Roman"/>
              </a:rPr>
              <a:t>I</a:t>
            </a:r>
            <a:r>
              <a:rPr sz="4250" spc="-375" dirty="0">
                <a:solidFill>
                  <a:srgbClr val="3C7B5E"/>
                </a:solidFill>
                <a:latin typeface="Times New Roman"/>
                <a:cs typeface="Times New Roman"/>
              </a:rPr>
              <a:t> </a:t>
            </a:r>
            <a:r>
              <a:rPr sz="4250" spc="-50" dirty="0">
                <a:solidFill>
                  <a:srgbClr val="3C7B5E"/>
                </a:solidFill>
                <a:latin typeface="Times New Roman"/>
                <a:cs typeface="Times New Roman"/>
              </a:rPr>
              <a:t>C</a:t>
            </a:r>
            <a:r>
              <a:rPr sz="4250" dirty="0">
                <a:solidFill>
                  <a:srgbClr val="3C7B5E"/>
                </a:solidFill>
                <a:latin typeface="Times New Roman"/>
                <a:cs typeface="Times New Roman"/>
              </a:rPr>
              <a:t>	</a:t>
            </a:r>
            <a:r>
              <a:rPr sz="4250" spc="150" dirty="0">
                <a:solidFill>
                  <a:srgbClr val="3C7B5E"/>
                </a:solidFill>
                <a:latin typeface="Times New Roman"/>
                <a:cs typeface="Times New Roman"/>
              </a:rPr>
              <a:t>V</a:t>
            </a:r>
            <a:r>
              <a:rPr sz="4250" spc="-380" dirty="0">
                <a:solidFill>
                  <a:srgbClr val="3C7B5E"/>
                </a:solidFill>
                <a:latin typeface="Times New Roman"/>
                <a:cs typeface="Times New Roman"/>
              </a:rPr>
              <a:t> </a:t>
            </a:r>
            <a:r>
              <a:rPr sz="4250" spc="-90" dirty="0">
                <a:solidFill>
                  <a:srgbClr val="3C7B5E"/>
                </a:solidFill>
                <a:latin typeface="Times New Roman"/>
                <a:cs typeface="Times New Roman"/>
              </a:rPr>
              <a:t>I</a:t>
            </a:r>
            <a:r>
              <a:rPr sz="4250" spc="-380" dirty="0">
                <a:solidFill>
                  <a:srgbClr val="3C7B5E"/>
                </a:solidFill>
                <a:latin typeface="Times New Roman"/>
                <a:cs typeface="Times New Roman"/>
              </a:rPr>
              <a:t> </a:t>
            </a:r>
            <a:r>
              <a:rPr sz="4250" spc="120" dirty="0">
                <a:solidFill>
                  <a:srgbClr val="3C7B5E"/>
                </a:solidFill>
                <a:latin typeface="Times New Roman"/>
                <a:cs typeface="Times New Roman"/>
              </a:rPr>
              <a:t>O</a:t>
            </a:r>
            <a:r>
              <a:rPr sz="4250" spc="-375" dirty="0">
                <a:solidFill>
                  <a:srgbClr val="3C7B5E"/>
                </a:solidFill>
                <a:latin typeface="Times New Roman"/>
                <a:cs typeface="Times New Roman"/>
              </a:rPr>
              <a:t> </a:t>
            </a:r>
            <a:r>
              <a:rPr sz="4250" spc="-135" dirty="0">
                <a:solidFill>
                  <a:srgbClr val="3C7B5E"/>
                </a:solidFill>
                <a:latin typeface="Times New Roman"/>
                <a:cs typeface="Times New Roman"/>
              </a:rPr>
              <a:t>L</a:t>
            </a:r>
            <a:r>
              <a:rPr sz="4250" spc="-380" dirty="0">
                <a:solidFill>
                  <a:srgbClr val="3C7B5E"/>
                </a:solidFill>
                <a:latin typeface="Times New Roman"/>
                <a:cs typeface="Times New Roman"/>
              </a:rPr>
              <a:t> </a:t>
            </a:r>
            <a:r>
              <a:rPr sz="4250" dirty="0">
                <a:solidFill>
                  <a:srgbClr val="3C7B5E"/>
                </a:solidFill>
                <a:latin typeface="Times New Roman"/>
                <a:cs typeface="Times New Roman"/>
              </a:rPr>
              <a:t>E</a:t>
            </a:r>
            <a:r>
              <a:rPr sz="4250" spc="-375" dirty="0">
                <a:solidFill>
                  <a:srgbClr val="3C7B5E"/>
                </a:solidFill>
                <a:latin typeface="Times New Roman"/>
                <a:cs typeface="Times New Roman"/>
              </a:rPr>
              <a:t> </a:t>
            </a:r>
            <a:r>
              <a:rPr sz="4250" spc="275" dirty="0">
                <a:solidFill>
                  <a:srgbClr val="3C7B5E"/>
                </a:solidFill>
                <a:latin typeface="Times New Roman"/>
                <a:cs typeface="Times New Roman"/>
              </a:rPr>
              <a:t>N</a:t>
            </a:r>
            <a:r>
              <a:rPr sz="4250" spc="-380" dirty="0">
                <a:solidFill>
                  <a:srgbClr val="3C7B5E"/>
                </a:solidFill>
                <a:latin typeface="Times New Roman"/>
                <a:cs typeface="Times New Roman"/>
              </a:rPr>
              <a:t> </a:t>
            </a:r>
            <a:r>
              <a:rPr sz="4250" spc="-120" dirty="0">
                <a:solidFill>
                  <a:srgbClr val="3C7B5E"/>
                </a:solidFill>
                <a:latin typeface="Times New Roman"/>
                <a:cs typeface="Times New Roman"/>
              </a:rPr>
              <a:t>C</a:t>
            </a:r>
            <a:r>
              <a:rPr sz="4250" spc="-375" dirty="0">
                <a:solidFill>
                  <a:srgbClr val="3C7B5E"/>
                </a:solidFill>
                <a:latin typeface="Times New Roman"/>
                <a:cs typeface="Times New Roman"/>
              </a:rPr>
              <a:t> </a:t>
            </a:r>
            <a:r>
              <a:rPr sz="4250" spc="-50" dirty="0">
                <a:solidFill>
                  <a:srgbClr val="3C7B5E"/>
                </a:solidFill>
                <a:latin typeface="Times New Roman"/>
                <a:cs typeface="Times New Roman"/>
              </a:rPr>
              <a:t>E</a:t>
            </a:r>
            <a:endParaRPr sz="4250">
              <a:latin typeface="Times New Roman"/>
              <a:cs typeface="Times New Roman"/>
            </a:endParaRP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9"/>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7"/>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grpSp>
        <p:nvGrpSpPr>
          <p:cNvPr id="6" name="object 6"/>
          <p:cNvGrpSpPr/>
          <p:nvPr/>
        </p:nvGrpSpPr>
        <p:grpSpPr>
          <a:xfrm>
            <a:off x="10991619" y="2524836"/>
            <a:ext cx="1684655" cy="2019300"/>
            <a:chOff x="10991619" y="2524836"/>
            <a:chExt cx="1684655" cy="2019300"/>
          </a:xfrm>
        </p:grpSpPr>
        <p:sp>
          <p:nvSpPr>
            <p:cNvPr id="7" name="object 7"/>
            <p:cNvSpPr/>
            <p:nvPr/>
          </p:nvSpPr>
          <p:spPr>
            <a:xfrm>
              <a:off x="11051425" y="2538657"/>
              <a:ext cx="1610995" cy="2001520"/>
            </a:xfrm>
            <a:custGeom>
              <a:avLst/>
              <a:gdLst/>
              <a:ahLst/>
              <a:cxnLst/>
              <a:rect l="l" t="t" r="r" b="b"/>
              <a:pathLst>
                <a:path w="1610995" h="2001520">
                  <a:moveTo>
                    <a:pt x="57496" y="385270"/>
                  </a:moveTo>
                  <a:lnTo>
                    <a:pt x="0" y="385270"/>
                  </a:lnTo>
                  <a:lnTo>
                    <a:pt x="0" y="0"/>
                  </a:lnTo>
                  <a:lnTo>
                    <a:pt x="338460" y="0"/>
                  </a:lnTo>
                  <a:lnTo>
                    <a:pt x="338460" y="103723"/>
                  </a:lnTo>
                  <a:lnTo>
                    <a:pt x="130730" y="103723"/>
                  </a:lnTo>
                  <a:lnTo>
                    <a:pt x="203870" y="177014"/>
                  </a:lnTo>
                  <a:lnTo>
                    <a:pt x="57496" y="177014"/>
                  </a:lnTo>
                  <a:lnTo>
                    <a:pt x="57496" y="385270"/>
                  </a:lnTo>
                  <a:close/>
                </a:path>
                <a:path w="1610995" h="2001520">
                  <a:moveTo>
                    <a:pt x="417072" y="243982"/>
                  </a:moveTo>
                  <a:lnTo>
                    <a:pt x="316695" y="243982"/>
                  </a:lnTo>
                  <a:lnTo>
                    <a:pt x="410619" y="149879"/>
                  </a:lnTo>
                  <a:lnTo>
                    <a:pt x="460807" y="200156"/>
                  </a:lnTo>
                  <a:lnTo>
                    <a:pt x="417072" y="243982"/>
                  </a:lnTo>
                  <a:close/>
                </a:path>
                <a:path w="1610995" h="2001520">
                  <a:moveTo>
                    <a:pt x="103493" y="223123"/>
                  </a:moveTo>
                  <a:lnTo>
                    <a:pt x="57496" y="177014"/>
                  </a:lnTo>
                  <a:lnTo>
                    <a:pt x="103493" y="177014"/>
                  </a:lnTo>
                  <a:lnTo>
                    <a:pt x="103493" y="223123"/>
                  </a:lnTo>
                  <a:close/>
                </a:path>
                <a:path w="1610995" h="2001520">
                  <a:moveTo>
                    <a:pt x="157604" y="504004"/>
                  </a:moveTo>
                  <a:lnTo>
                    <a:pt x="107415" y="453711"/>
                  </a:lnTo>
                  <a:lnTo>
                    <a:pt x="243508" y="317320"/>
                  </a:lnTo>
                  <a:lnTo>
                    <a:pt x="103493" y="177014"/>
                  </a:lnTo>
                  <a:lnTo>
                    <a:pt x="203870" y="177014"/>
                  </a:lnTo>
                  <a:lnTo>
                    <a:pt x="270698" y="243982"/>
                  </a:lnTo>
                  <a:lnTo>
                    <a:pt x="417072" y="243982"/>
                  </a:lnTo>
                  <a:lnTo>
                    <a:pt x="343885" y="317320"/>
                  </a:lnTo>
                  <a:lnTo>
                    <a:pt x="417088" y="390675"/>
                  </a:lnTo>
                  <a:lnTo>
                    <a:pt x="270698" y="390675"/>
                  </a:lnTo>
                  <a:lnTo>
                    <a:pt x="157604" y="504004"/>
                  </a:lnTo>
                  <a:close/>
                </a:path>
                <a:path w="1610995" h="2001520">
                  <a:moveTo>
                    <a:pt x="316695" y="243982"/>
                  </a:moveTo>
                  <a:lnTo>
                    <a:pt x="270698" y="243982"/>
                  </a:lnTo>
                  <a:lnTo>
                    <a:pt x="293697" y="220935"/>
                  </a:lnTo>
                  <a:lnTo>
                    <a:pt x="316695" y="243982"/>
                  </a:lnTo>
                  <a:close/>
                </a:path>
                <a:path w="1610995" h="2001520">
                  <a:moveTo>
                    <a:pt x="474521" y="402135"/>
                  </a:moveTo>
                  <a:lnTo>
                    <a:pt x="428524" y="402135"/>
                  </a:lnTo>
                  <a:lnTo>
                    <a:pt x="434947" y="397023"/>
                  </a:lnTo>
                  <a:lnTo>
                    <a:pt x="441449" y="392005"/>
                  </a:lnTo>
                  <a:lnTo>
                    <a:pt x="448025" y="387078"/>
                  </a:lnTo>
                  <a:lnTo>
                    <a:pt x="454670" y="382243"/>
                  </a:lnTo>
                  <a:lnTo>
                    <a:pt x="474521" y="402135"/>
                  </a:lnTo>
                  <a:close/>
                </a:path>
                <a:path w="1610995" h="2001520">
                  <a:moveTo>
                    <a:pt x="293697" y="413721"/>
                  </a:moveTo>
                  <a:lnTo>
                    <a:pt x="270698" y="390675"/>
                  </a:lnTo>
                  <a:lnTo>
                    <a:pt x="316695" y="390675"/>
                  </a:lnTo>
                  <a:lnTo>
                    <a:pt x="293697" y="413721"/>
                  </a:lnTo>
                  <a:close/>
                </a:path>
                <a:path w="1610995" h="2001520">
                  <a:moveTo>
                    <a:pt x="400163" y="474301"/>
                  </a:moveTo>
                  <a:lnTo>
                    <a:pt x="316695" y="390675"/>
                  </a:lnTo>
                  <a:lnTo>
                    <a:pt x="417088" y="390675"/>
                  </a:lnTo>
                  <a:lnTo>
                    <a:pt x="428524" y="402135"/>
                  </a:lnTo>
                  <a:lnTo>
                    <a:pt x="474521" y="402135"/>
                  </a:lnTo>
                  <a:lnTo>
                    <a:pt x="454715" y="418892"/>
                  </a:lnTo>
                  <a:lnTo>
                    <a:pt x="435699" y="436524"/>
                  </a:lnTo>
                  <a:lnTo>
                    <a:pt x="417505" y="455003"/>
                  </a:lnTo>
                  <a:lnTo>
                    <a:pt x="400163" y="474301"/>
                  </a:lnTo>
                  <a:close/>
                </a:path>
                <a:path w="1610995" h="2001520">
                  <a:moveTo>
                    <a:pt x="1234831" y="450193"/>
                  </a:moveTo>
                  <a:lnTo>
                    <a:pt x="1222296" y="437573"/>
                  </a:lnTo>
                  <a:lnTo>
                    <a:pt x="1209375" y="425349"/>
                  </a:lnTo>
                  <a:lnTo>
                    <a:pt x="1196076" y="413533"/>
                  </a:lnTo>
                  <a:lnTo>
                    <a:pt x="1182412" y="402135"/>
                  </a:lnTo>
                  <a:lnTo>
                    <a:pt x="1480206" y="103723"/>
                  </a:lnTo>
                  <a:lnTo>
                    <a:pt x="1272460" y="103723"/>
                  </a:lnTo>
                  <a:lnTo>
                    <a:pt x="1272460" y="0"/>
                  </a:lnTo>
                  <a:lnTo>
                    <a:pt x="1610936" y="0"/>
                  </a:lnTo>
                  <a:lnTo>
                    <a:pt x="1610936" y="177014"/>
                  </a:lnTo>
                  <a:lnTo>
                    <a:pt x="1507427" y="177014"/>
                  </a:lnTo>
                  <a:lnTo>
                    <a:pt x="1234831" y="450193"/>
                  </a:lnTo>
                  <a:close/>
                </a:path>
                <a:path w="1610995" h="2001520">
                  <a:moveTo>
                    <a:pt x="1507427" y="223123"/>
                  </a:moveTo>
                  <a:lnTo>
                    <a:pt x="1507427" y="177014"/>
                  </a:lnTo>
                  <a:lnTo>
                    <a:pt x="1553440" y="177014"/>
                  </a:lnTo>
                  <a:lnTo>
                    <a:pt x="1507427" y="223123"/>
                  </a:lnTo>
                  <a:close/>
                </a:path>
                <a:path w="1610995" h="2001520">
                  <a:moveTo>
                    <a:pt x="1610936" y="385270"/>
                  </a:moveTo>
                  <a:lnTo>
                    <a:pt x="1553440" y="385270"/>
                  </a:lnTo>
                  <a:lnTo>
                    <a:pt x="1553440" y="177014"/>
                  </a:lnTo>
                  <a:lnTo>
                    <a:pt x="1610936" y="177014"/>
                  </a:lnTo>
                  <a:lnTo>
                    <a:pt x="1610936" y="385270"/>
                  </a:lnTo>
                  <a:close/>
                </a:path>
                <a:path w="1610995" h="2001520">
                  <a:moveTo>
                    <a:pt x="834176" y="1687490"/>
                  </a:moveTo>
                  <a:lnTo>
                    <a:pt x="776680" y="1687490"/>
                  </a:lnTo>
                  <a:lnTo>
                    <a:pt x="776680" y="1406466"/>
                  </a:lnTo>
                  <a:lnTo>
                    <a:pt x="789516" y="1407496"/>
                  </a:lnTo>
                  <a:lnTo>
                    <a:pt x="802425" y="1408246"/>
                  </a:lnTo>
                  <a:lnTo>
                    <a:pt x="815408" y="1408704"/>
                  </a:lnTo>
                  <a:lnTo>
                    <a:pt x="828466" y="1408860"/>
                  </a:lnTo>
                  <a:lnTo>
                    <a:pt x="834176" y="1408860"/>
                  </a:lnTo>
                  <a:lnTo>
                    <a:pt x="834176" y="1687490"/>
                  </a:lnTo>
                  <a:close/>
                </a:path>
                <a:path w="1610995" h="2001520">
                  <a:moveTo>
                    <a:pt x="834176" y="1408860"/>
                  </a:moveTo>
                  <a:lnTo>
                    <a:pt x="830380" y="1408860"/>
                  </a:lnTo>
                  <a:lnTo>
                    <a:pt x="832278" y="1408812"/>
                  </a:lnTo>
                  <a:lnTo>
                    <a:pt x="834176" y="1408796"/>
                  </a:lnTo>
                  <a:close/>
                </a:path>
                <a:path w="1610995" h="2001520">
                  <a:moveTo>
                    <a:pt x="1029031" y="1791198"/>
                  </a:moveTo>
                  <a:lnTo>
                    <a:pt x="581842" y="1791198"/>
                  </a:lnTo>
                  <a:lnTo>
                    <a:pt x="581842" y="1687490"/>
                  </a:lnTo>
                  <a:lnTo>
                    <a:pt x="1029031" y="1687490"/>
                  </a:lnTo>
                  <a:lnTo>
                    <a:pt x="1029031" y="1791198"/>
                  </a:lnTo>
                  <a:close/>
                </a:path>
                <a:path w="1610995" h="2001520">
                  <a:moveTo>
                    <a:pt x="834176" y="2001182"/>
                  </a:moveTo>
                  <a:lnTo>
                    <a:pt x="776680" y="2001182"/>
                  </a:lnTo>
                  <a:lnTo>
                    <a:pt x="776680" y="1791198"/>
                  </a:lnTo>
                  <a:lnTo>
                    <a:pt x="834176" y="1791198"/>
                  </a:lnTo>
                  <a:lnTo>
                    <a:pt x="834176" y="2001182"/>
                  </a:lnTo>
                  <a:close/>
                </a:path>
              </a:pathLst>
            </a:custGeom>
            <a:solidFill>
              <a:srgbClr val="8356B0"/>
            </a:solidFill>
          </p:spPr>
          <p:txBody>
            <a:bodyPr wrap="square" lIns="0" tIns="0" rIns="0" bIns="0" rtlCol="0"/>
            <a:lstStyle/>
            <a:p>
              <a:endParaRPr/>
            </a:p>
          </p:txBody>
        </p:sp>
        <p:sp>
          <p:nvSpPr>
            <p:cNvPr id="8" name="object 8"/>
            <p:cNvSpPr/>
            <p:nvPr/>
          </p:nvSpPr>
          <p:spPr>
            <a:xfrm>
              <a:off x="11315069" y="2816020"/>
              <a:ext cx="1083945" cy="1131570"/>
            </a:xfrm>
            <a:custGeom>
              <a:avLst/>
              <a:gdLst/>
              <a:ahLst/>
              <a:cxnLst/>
              <a:rect l="l" t="t" r="r" b="b"/>
              <a:pathLst>
                <a:path w="1083945" h="1131570">
                  <a:moveTo>
                    <a:pt x="566736" y="1131497"/>
                  </a:moveTo>
                  <a:lnTo>
                    <a:pt x="564822" y="1131497"/>
                  </a:lnTo>
                  <a:lnTo>
                    <a:pt x="551764" y="1131342"/>
                  </a:lnTo>
                  <a:lnTo>
                    <a:pt x="513036" y="1129104"/>
                  </a:lnTo>
                  <a:lnTo>
                    <a:pt x="465757" y="1122746"/>
                  </a:lnTo>
                  <a:lnTo>
                    <a:pt x="419786" y="1112549"/>
                  </a:lnTo>
                  <a:lnTo>
                    <a:pt x="375291" y="1098684"/>
                  </a:lnTo>
                  <a:lnTo>
                    <a:pt x="332441" y="1081319"/>
                  </a:lnTo>
                  <a:lnTo>
                    <a:pt x="291407" y="1060624"/>
                  </a:lnTo>
                  <a:lnTo>
                    <a:pt x="252356" y="1036767"/>
                  </a:lnTo>
                  <a:lnTo>
                    <a:pt x="215458" y="1009918"/>
                  </a:lnTo>
                  <a:lnTo>
                    <a:pt x="180881" y="980247"/>
                  </a:lnTo>
                  <a:lnTo>
                    <a:pt x="148796" y="947922"/>
                  </a:lnTo>
                  <a:lnTo>
                    <a:pt x="119370" y="913113"/>
                  </a:lnTo>
                  <a:lnTo>
                    <a:pt x="92773" y="875989"/>
                  </a:lnTo>
                  <a:lnTo>
                    <a:pt x="69174" y="836719"/>
                  </a:lnTo>
                  <a:lnTo>
                    <a:pt x="48741" y="795473"/>
                  </a:lnTo>
                  <a:lnTo>
                    <a:pt x="31645" y="752420"/>
                  </a:lnTo>
                  <a:lnTo>
                    <a:pt x="18054" y="707728"/>
                  </a:lnTo>
                  <a:lnTo>
                    <a:pt x="8136" y="661568"/>
                  </a:lnTo>
                  <a:lnTo>
                    <a:pt x="2062" y="614104"/>
                  </a:lnTo>
                  <a:lnTo>
                    <a:pt x="0" y="565519"/>
                  </a:lnTo>
                  <a:lnTo>
                    <a:pt x="2378" y="513363"/>
                  </a:lnTo>
                  <a:lnTo>
                    <a:pt x="9373" y="462527"/>
                  </a:lnTo>
                  <a:lnTo>
                    <a:pt x="20774" y="413219"/>
                  </a:lnTo>
                  <a:lnTo>
                    <a:pt x="36372" y="365650"/>
                  </a:lnTo>
                  <a:lnTo>
                    <a:pt x="55955" y="320027"/>
                  </a:lnTo>
                  <a:lnTo>
                    <a:pt x="79314" y="276562"/>
                  </a:lnTo>
                  <a:lnTo>
                    <a:pt x="106239" y="235462"/>
                  </a:lnTo>
                  <a:lnTo>
                    <a:pt x="136519" y="196938"/>
                  </a:lnTo>
                  <a:lnTo>
                    <a:pt x="172055" y="159161"/>
                  </a:lnTo>
                  <a:lnTo>
                    <a:pt x="210877" y="124772"/>
                  </a:lnTo>
                  <a:lnTo>
                    <a:pt x="251450" y="94864"/>
                  </a:lnTo>
                  <a:lnTo>
                    <a:pt x="294655" y="68603"/>
                  </a:lnTo>
                  <a:lnTo>
                    <a:pt x="340263" y="46216"/>
                  </a:lnTo>
                  <a:lnTo>
                    <a:pt x="388048" y="27934"/>
                  </a:lnTo>
                  <a:lnTo>
                    <a:pt x="437782" y="13985"/>
                  </a:lnTo>
                  <a:lnTo>
                    <a:pt x="489238" y="4597"/>
                  </a:lnTo>
                  <a:lnTo>
                    <a:pt x="542188" y="0"/>
                  </a:lnTo>
                  <a:lnTo>
                    <a:pt x="595016" y="4654"/>
                  </a:lnTo>
                  <a:lnTo>
                    <a:pt x="646354" y="14079"/>
                  </a:lnTo>
                  <a:lnTo>
                    <a:pt x="695974" y="28046"/>
                  </a:lnTo>
                  <a:lnTo>
                    <a:pt x="743651" y="46326"/>
                  </a:lnTo>
                  <a:lnTo>
                    <a:pt x="789158" y="68693"/>
                  </a:lnTo>
                  <a:lnTo>
                    <a:pt x="832268" y="94917"/>
                  </a:lnTo>
                  <a:lnTo>
                    <a:pt x="872755" y="124772"/>
                  </a:lnTo>
                  <a:lnTo>
                    <a:pt x="918768" y="124772"/>
                  </a:lnTo>
                  <a:lnTo>
                    <a:pt x="932432" y="136171"/>
                  </a:lnTo>
                  <a:lnTo>
                    <a:pt x="945730" y="147987"/>
                  </a:lnTo>
                  <a:lnTo>
                    <a:pt x="958652" y="160210"/>
                  </a:lnTo>
                  <a:lnTo>
                    <a:pt x="971187" y="172830"/>
                  </a:lnTo>
                  <a:lnTo>
                    <a:pt x="947113" y="196938"/>
                  </a:lnTo>
                  <a:lnTo>
                    <a:pt x="952401" y="203194"/>
                  </a:lnTo>
                  <a:lnTo>
                    <a:pt x="955473" y="206940"/>
                  </a:lnTo>
                  <a:lnTo>
                    <a:pt x="518825" y="206940"/>
                  </a:lnTo>
                  <a:lnTo>
                    <a:pt x="470337" y="210219"/>
                  </a:lnTo>
                  <a:lnTo>
                    <a:pt x="423811" y="219771"/>
                  </a:lnTo>
                  <a:lnTo>
                    <a:pt x="379677" y="235164"/>
                  </a:lnTo>
                  <a:lnTo>
                    <a:pt x="338365" y="255968"/>
                  </a:lnTo>
                  <a:lnTo>
                    <a:pt x="300305" y="281752"/>
                  </a:lnTo>
                  <a:lnTo>
                    <a:pt x="265925" y="312086"/>
                  </a:lnTo>
                  <a:lnTo>
                    <a:pt x="235656" y="346539"/>
                  </a:lnTo>
                  <a:lnTo>
                    <a:pt x="209927" y="384680"/>
                  </a:lnTo>
                  <a:lnTo>
                    <a:pt x="189168" y="426079"/>
                  </a:lnTo>
                  <a:lnTo>
                    <a:pt x="173808" y="470306"/>
                  </a:lnTo>
                  <a:lnTo>
                    <a:pt x="164277" y="516929"/>
                  </a:lnTo>
                  <a:lnTo>
                    <a:pt x="161005" y="565519"/>
                  </a:lnTo>
                  <a:lnTo>
                    <a:pt x="164294" y="614187"/>
                  </a:lnTo>
                  <a:lnTo>
                    <a:pt x="173808" y="660723"/>
                  </a:lnTo>
                  <a:lnTo>
                    <a:pt x="189168" y="704946"/>
                  </a:lnTo>
                  <a:lnTo>
                    <a:pt x="209927" y="746342"/>
                  </a:lnTo>
                  <a:lnTo>
                    <a:pt x="235656" y="784480"/>
                  </a:lnTo>
                  <a:lnTo>
                    <a:pt x="265925" y="818929"/>
                  </a:lnTo>
                  <a:lnTo>
                    <a:pt x="300305" y="849261"/>
                  </a:lnTo>
                  <a:lnTo>
                    <a:pt x="338365" y="875042"/>
                  </a:lnTo>
                  <a:lnTo>
                    <a:pt x="379677" y="895844"/>
                  </a:lnTo>
                  <a:lnTo>
                    <a:pt x="423811" y="911236"/>
                  </a:lnTo>
                  <a:lnTo>
                    <a:pt x="470337" y="920787"/>
                  </a:lnTo>
                  <a:lnTo>
                    <a:pt x="518825" y="924066"/>
                  </a:lnTo>
                  <a:lnTo>
                    <a:pt x="955006" y="924066"/>
                  </a:lnTo>
                  <a:lnTo>
                    <a:pt x="934377" y="948410"/>
                  </a:lnTo>
                  <a:lnTo>
                    <a:pt x="902195" y="980746"/>
                  </a:lnTo>
                  <a:lnTo>
                    <a:pt x="867517" y="1010418"/>
                  </a:lnTo>
                  <a:lnTo>
                    <a:pt x="830513" y="1037254"/>
                  </a:lnTo>
                  <a:lnTo>
                    <a:pt x="791352" y="1061085"/>
                  </a:lnTo>
                  <a:lnTo>
                    <a:pt x="750205" y="1081740"/>
                  </a:lnTo>
                  <a:lnTo>
                    <a:pt x="707242" y="1099050"/>
                  </a:lnTo>
                  <a:lnTo>
                    <a:pt x="662632" y="1112845"/>
                  </a:lnTo>
                  <a:lnTo>
                    <a:pt x="616545" y="1122954"/>
                  </a:lnTo>
                  <a:lnTo>
                    <a:pt x="570532" y="1129104"/>
                  </a:lnTo>
                  <a:lnTo>
                    <a:pt x="570532" y="1131434"/>
                  </a:lnTo>
                  <a:lnTo>
                    <a:pt x="568634" y="1131450"/>
                  </a:lnTo>
                  <a:lnTo>
                    <a:pt x="566736" y="1131497"/>
                  </a:lnTo>
                  <a:close/>
                </a:path>
                <a:path w="1083945" h="1131570">
                  <a:moveTo>
                    <a:pt x="918768" y="124772"/>
                  </a:moveTo>
                  <a:lnTo>
                    <a:pt x="872755" y="124772"/>
                  </a:lnTo>
                  <a:lnTo>
                    <a:pt x="892637" y="104849"/>
                  </a:lnTo>
                  <a:lnTo>
                    <a:pt x="899281" y="109689"/>
                  </a:lnTo>
                  <a:lnTo>
                    <a:pt x="905851" y="114626"/>
                  </a:lnTo>
                  <a:lnTo>
                    <a:pt x="912347" y="119655"/>
                  </a:lnTo>
                  <a:lnTo>
                    <a:pt x="918768" y="124772"/>
                  </a:lnTo>
                  <a:close/>
                </a:path>
                <a:path w="1083945" h="1131570">
                  <a:moveTo>
                    <a:pt x="541824" y="207764"/>
                  </a:moveTo>
                  <a:lnTo>
                    <a:pt x="534200" y="207288"/>
                  </a:lnTo>
                  <a:lnTo>
                    <a:pt x="526560" y="206940"/>
                  </a:lnTo>
                  <a:lnTo>
                    <a:pt x="557088" y="206940"/>
                  </a:lnTo>
                  <a:lnTo>
                    <a:pt x="549432" y="207288"/>
                  </a:lnTo>
                  <a:lnTo>
                    <a:pt x="541824" y="207764"/>
                  </a:lnTo>
                  <a:close/>
                </a:path>
                <a:path w="1083945" h="1131570">
                  <a:moveTo>
                    <a:pt x="955006" y="924066"/>
                  </a:moveTo>
                  <a:lnTo>
                    <a:pt x="564822" y="924066"/>
                  </a:lnTo>
                  <a:lnTo>
                    <a:pt x="613311" y="920787"/>
                  </a:lnTo>
                  <a:lnTo>
                    <a:pt x="659837" y="911236"/>
                  </a:lnTo>
                  <a:lnTo>
                    <a:pt x="703970" y="895844"/>
                  </a:lnTo>
                  <a:lnTo>
                    <a:pt x="745282" y="875042"/>
                  </a:lnTo>
                  <a:lnTo>
                    <a:pt x="783343" y="849261"/>
                  </a:lnTo>
                  <a:lnTo>
                    <a:pt x="817722" y="818929"/>
                  </a:lnTo>
                  <a:lnTo>
                    <a:pt x="847992" y="784480"/>
                  </a:lnTo>
                  <a:lnTo>
                    <a:pt x="873720" y="746342"/>
                  </a:lnTo>
                  <a:lnTo>
                    <a:pt x="894480" y="704946"/>
                  </a:lnTo>
                  <a:lnTo>
                    <a:pt x="909840" y="660723"/>
                  </a:lnTo>
                  <a:lnTo>
                    <a:pt x="919371" y="614104"/>
                  </a:lnTo>
                  <a:lnTo>
                    <a:pt x="922643" y="565519"/>
                  </a:lnTo>
                  <a:lnTo>
                    <a:pt x="919371" y="516929"/>
                  </a:lnTo>
                  <a:lnTo>
                    <a:pt x="909840" y="470306"/>
                  </a:lnTo>
                  <a:lnTo>
                    <a:pt x="894480" y="426079"/>
                  </a:lnTo>
                  <a:lnTo>
                    <a:pt x="873720" y="384680"/>
                  </a:lnTo>
                  <a:lnTo>
                    <a:pt x="847992" y="346539"/>
                  </a:lnTo>
                  <a:lnTo>
                    <a:pt x="817722" y="312086"/>
                  </a:lnTo>
                  <a:lnTo>
                    <a:pt x="783343" y="281752"/>
                  </a:lnTo>
                  <a:lnTo>
                    <a:pt x="745282" y="255968"/>
                  </a:lnTo>
                  <a:lnTo>
                    <a:pt x="703970" y="235164"/>
                  </a:lnTo>
                  <a:lnTo>
                    <a:pt x="659837" y="219771"/>
                  </a:lnTo>
                  <a:lnTo>
                    <a:pt x="613311" y="210219"/>
                  </a:lnTo>
                  <a:lnTo>
                    <a:pt x="564822" y="206940"/>
                  </a:lnTo>
                  <a:lnTo>
                    <a:pt x="955473" y="206940"/>
                  </a:lnTo>
                  <a:lnTo>
                    <a:pt x="997014" y="264645"/>
                  </a:lnTo>
                  <a:lnTo>
                    <a:pt x="1022477" y="309540"/>
                  </a:lnTo>
                  <a:lnTo>
                    <a:pt x="1043853" y="356855"/>
                  </a:lnTo>
                  <a:lnTo>
                    <a:pt x="1060900" y="406350"/>
                  </a:lnTo>
                  <a:lnTo>
                    <a:pt x="1073377" y="457786"/>
                  </a:lnTo>
                  <a:lnTo>
                    <a:pt x="1081040" y="510922"/>
                  </a:lnTo>
                  <a:lnTo>
                    <a:pt x="1083648" y="565519"/>
                  </a:lnTo>
                  <a:lnTo>
                    <a:pt x="1081579" y="614187"/>
                  </a:lnTo>
                  <a:lnTo>
                    <a:pt x="1075484" y="661720"/>
                  </a:lnTo>
                  <a:lnTo>
                    <a:pt x="1065533" y="707950"/>
                  </a:lnTo>
                  <a:lnTo>
                    <a:pt x="1051897" y="752705"/>
                  </a:lnTo>
                  <a:lnTo>
                    <a:pt x="1034745" y="795815"/>
                  </a:lnTo>
                  <a:lnTo>
                    <a:pt x="1014247" y="837111"/>
                  </a:lnTo>
                  <a:lnTo>
                    <a:pt x="990573" y="876422"/>
                  </a:lnTo>
                  <a:lnTo>
                    <a:pt x="963893" y="913579"/>
                  </a:lnTo>
                  <a:lnTo>
                    <a:pt x="955006" y="924066"/>
                  </a:lnTo>
                  <a:close/>
                </a:path>
                <a:path w="1083945" h="1131570">
                  <a:moveTo>
                    <a:pt x="557088" y="924066"/>
                  </a:moveTo>
                  <a:lnTo>
                    <a:pt x="526560" y="924066"/>
                  </a:lnTo>
                  <a:lnTo>
                    <a:pt x="534200" y="923733"/>
                  </a:lnTo>
                  <a:lnTo>
                    <a:pt x="541824" y="923257"/>
                  </a:lnTo>
                  <a:lnTo>
                    <a:pt x="549432" y="923733"/>
                  </a:lnTo>
                  <a:lnTo>
                    <a:pt x="557088" y="924066"/>
                  </a:lnTo>
                  <a:close/>
                </a:path>
              </a:pathLst>
            </a:custGeom>
            <a:solidFill>
              <a:srgbClr val="5E61B6"/>
            </a:solidFill>
          </p:spPr>
          <p:txBody>
            <a:bodyPr wrap="square" lIns="0" tIns="0" rIns="0" bIns="0" rtlCol="0"/>
            <a:lstStyle/>
            <a:p>
              <a:endParaRPr/>
            </a:p>
          </p:txBody>
        </p:sp>
        <p:sp>
          <p:nvSpPr>
            <p:cNvPr id="9" name="object 9"/>
            <p:cNvSpPr/>
            <p:nvPr/>
          </p:nvSpPr>
          <p:spPr>
            <a:xfrm>
              <a:off x="10991619" y="2524836"/>
              <a:ext cx="1684655" cy="2019300"/>
            </a:xfrm>
            <a:custGeom>
              <a:avLst/>
              <a:gdLst/>
              <a:ahLst/>
              <a:cxnLst/>
              <a:rect l="l" t="t" r="r" b="b"/>
              <a:pathLst>
                <a:path w="1684654" h="2019300">
                  <a:moveTo>
                    <a:pt x="131110" y="406399"/>
                  </a:moveTo>
                  <a:lnTo>
                    <a:pt x="0" y="406399"/>
                  </a:lnTo>
                  <a:lnTo>
                    <a:pt x="0" y="0"/>
                  </a:lnTo>
                  <a:lnTo>
                    <a:pt x="412074" y="0"/>
                  </a:lnTo>
                  <a:lnTo>
                    <a:pt x="412074" y="25399"/>
                  </a:lnTo>
                  <a:lnTo>
                    <a:pt x="27601" y="25399"/>
                  </a:lnTo>
                  <a:lnTo>
                    <a:pt x="27601" y="380999"/>
                  </a:lnTo>
                  <a:lnTo>
                    <a:pt x="131110" y="380999"/>
                  </a:lnTo>
                  <a:lnTo>
                    <a:pt x="131110" y="406399"/>
                  </a:lnTo>
                  <a:close/>
                </a:path>
                <a:path w="1684654" h="2019300">
                  <a:moveTo>
                    <a:pt x="1226542" y="393699"/>
                  </a:moveTo>
                  <a:lnTo>
                    <a:pt x="1195129" y="393699"/>
                  </a:lnTo>
                  <a:lnTo>
                    <a:pt x="1460687" y="126999"/>
                  </a:lnTo>
                  <a:lnTo>
                    <a:pt x="1278645" y="126999"/>
                  </a:lnTo>
                  <a:lnTo>
                    <a:pt x="1272460" y="114299"/>
                  </a:lnTo>
                  <a:lnTo>
                    <a:pt x="1272460" y="0"/>
                  </a:lnTo>
                  <a:lnTo>
                    <a:pt x="1684535" y="0"/>
                  </a:lnTo>
                  <a:lnTo>
                    <a:pt x="1684535" y="25399"/>
                  </a:lnTo>
                  <a:lnTo>
                    <a:pt x="1300062" y="25399"/>
                  </a:lnTo>
                  <a:lnTo>
                    <a:pt x="1300062" y="101599"/>
                  </a:lnTo>
                  <a:lnTo>
                    <a:pt x="1504612" y="101599"/>
                  </a:lnTo>
                  <a:lnTo>
                    <a:pt x="1508898" y="114299"/>
                  </a:lnTo>
                  <a:lnTo>
                    <a:pt x="1507712" y="114299"/>
                  </a:lnTo>
                  <a:lnTo>
                    <a:pt x="1226542" y="393699"/>
                  </a:lnTo>
                  <a:close/>
                </a:path>
                <a:path w="1684654" h="2019300">
                  <a:moveTo>
                    <a:pt x="334869" y="266699"/>
                  </a:moveTo>
                  <a:lnTo>
                    <a:pt x="326138" y="266699"/>
                  </a:lnTo>
                  <a:lnTo>
                    <a:pt x="176822" y="114299"/>
                  </a:lnTo>
                  <a:lnTo>
                    <a:pt x="175651" y="114299"/>
                  </a:lnTo>
                  <a:lnTo>
                    <a:pt x="179922" y="101599"/>
                  </a:lnTo>
                  <a:lnTo>
                    <a:pt x="384473" y="101599"/>
                  </a:lnTo>
                  <a:lnTo>
                    <a:pt x="384473" y="25399"/>
                  </a:lnTo>
                  <a:lnTo>
                    <a:pt x="412074" y="25399"/>
                  </a:lnTo>
                  <a:lnTo>
                    <a:pt x="412074" y="114299"/>
                  </a:lnTo>
                  <a:lnTo>
                    <a:pt x="405889" y="126999"/>
                  </a:lnTo>
                  <a:lnTo>
                    <a:pt x="223863" y="126999"/>
                  </a:lnTo>
                  <a:lnTo>
                    <a:pt x="330504" y="228599"/>
                  </a:lnTo>
                  <a:lnTo>
                    <a:pt x="372388" y="228599"/>
                  </a:lnTo>
                  <a:lnTo>
                    <a:pt x="334869" y="266699"/>
                  </a:lnTo>
                  <a:close/>
                </a:path>
                <a:path w="1684654" h="2019300">
                  <a:moveTo>
                    <a:pt x="1684535" y="380999"/>
                  </a:moveTo>
                  <a:lnTo>
                    <a:pt x="1656933" y="380999"/>
                  </a:lnTo>
                  <a:lnTo>
                    <a:pt x="1656933" y="25399"/>
                  </a:lnTo>
                  <a:lnTo>
                    <a:pt x="1684535" y="25399"/>
                  </a:lnTo>
                  <a:lnTo>
                    <a:pt x="1684535" y="380999"/>
                  </a:lnTo>
                  <a:close/>
                </a:path>
                <a:path w="1684654" h="2019300">
                  <a:moveTo>
                    <a:pt x="372388" y="228599"/>
                  </a:moveTo>
                  <a:lnTo>
                    <a:pt x="330504" y="228599"/>
                  </a:lnTo>
                  <a:lnTo>
                    <a:pt x="443060" y="114299"/>
                  </a:lnTo>
                  <a:lnTo>
                    <a:pt x="451791" y="114299"/>
                  </a:lnTo>
                  <a:lnTo>
                    <a:pt x="487780" y="152399"/>
                  </a:lnTo>
                  <a:lnTo>
                    <a:pt x="447426" y="152399"/>
                  </a:lnTo>
                  <a:lnTo>
                    <a:pt x="372388" y="228599"/>
                  </a:lnTo>
                  <a:close/>
                </a:path>
                <a:path w="1684654" h="2019300">
                  <a:moveTo>
                    <a:pt x="496982" y="419099"/>
                  </a:moveTo>
                  <a:lnTo>
                    <a:pt x="483553" y="419099"/>
                  </a:lnTo>
                  <a:lnTo>
                    <a:pt x="388553" y="330199"/>
                  </a:lnTo>
                  <a:lnTo>
                    <a:pt x="388553" y="317499"/>
                  </a:lnTo>
                  <a:lnTo>
                    <a:pt x="501110" y="203199"/>
                  </a:lnTo>
                  <a:lnTo>
                    <a:pt x="447426" y="152399"/>
                  </a:lnTo>
                  <a:lnTo>
                    <a:pt x="487780" y="152399"/>
                  </a:lnTo>
                  <a:lnTo>
                    <a:pt x="535766" y="203199"/>
                  </a:lnTo>
                  <a:lnTo>
                    <a:pt x="535766" y="215899"/>
                  </a:lnTo>
                  <a:lnTo>
                    <a:pt x="423209" y="330199"/>
                  </a:lnTo>
                  <a:lnTo>
                    <a:pt x="489421" y="393699"/>
                  </a:lnTo>
                  <a:lnTo>
                    <a:pt x="540256" y="393699"/>
                  </a:lnTo>
                  <a:lnTo>
                    <a:pt x="496982" y="419099"/>
                  </a:lnTo>
                  <a:close/>
                </a:path>
                <a:path w="1684654" h="2019300">
                  <a:moveTo>
                    <a:pt x="131110" y="380999"/>
                  </a:moveTo>
                  <a:lnTo>
                    <a:pt x="103508" y="380999"/>
                  </a:lnTo>
                  <a:lnTo>
                    <a:pt x="103508" y="177799"/>
                  </a:lnTo>
                  <a:lnTo>
                    <a:pt x="106862" y="177799"/>
                  </a:lnTo>
                  <a:lnTo>
                    <a:pt x="117190" y="165099"/>
                  </a:lnTo>
                  <a:lnTo>
                    <a:pt x="123122" y="165099"/>
                  </a:lnTo>
                  <a:lnTo>
                    <a:pt x="172905" y="215899"/>
                  </a:lnTo>
                  <a:lnTo>
                    <a:pt x="131110" y="215899"/>
                  </a:lnTo>
                  <a:lnTo>
                    <a:pt x="131110" y="380999"/>
                  </a:lnTo>
                  <a:close/>
                </a:path>
                <a:path w="1684654" h="2019300">
                  <a:moveTo>
                    <a:pt x="907791" y="1993899"/>
                  </a:moveTo>
                  <a:lnTo>
                    <a:pt x="880189" y="1993899"/>
                  </a:lnTo>
                  <a:lnTo>
                    <a:pt x="880189" y="1790699"/>
                  </a:lnTo>
                  <a:lnTo>
                    <a:pt x="1075028" y="1790699"/>
                  </a:lnTo>
                  <a:lnTo>
                    <a:pt x="1075028" y="1714499"/>
                  </a:lnTo>
                  <a:lnTo>
                    <a:pt x="886358" y="1714499"/>
                  </a:lnTo>
                  <a:lnTo>
                    <a:pt x="880189" y="1701799"/>
                  </a:lnTo>
                  <a:lnTo>
                    <a:pt x="880189" y="1409699"/>
                  </a:lnTo>
                  <a:lnTo>
                    <a:pt x="885630" y="1396999"/>
                  </a:lnTo>
                  <a:lnTo>
                    <a:pt x="938925" y="1396999"/>
                  </a:lnTo>
                  <a:lnTo>
                    <a:pt x="1027275" y="1371599"/>
                  </a:lnTo>
                  <a:lnTo>
                    <a:pt x="1069107" y="1358899"/>
                  </a:lnTo>
                  <a:lnTo>
                    <a:pt x="1109158" y="1333499"/>
                  </a:lnTo>
                  <a:lnTo>
                    <a:pt x="1147264" y="1308099"/>
                  </a:lnTo>
                  <a:lnTo>
                    <a:pt x="1183262" y="1282699"/>
                  </a:lnTo>
                  <a:lnTo>
                    <a:pt x="1216988" y="1257299"/>
                  </a:lnTo>
                  <a:lnTo>
                    <a:pt x="1248279" y="1219199"/>
                  </a:lnTo>
                  <a:lnTo>
                    <a:pt x="1276971" y="1193799"/>
                  </a:lnTo>
                  <a:lnTo>
                    <a:pt x="1302901" y="1155699"/>
                  </a:lnTo>
                  <a:lnTo>
                    <a:pt x="1325904" y="1117599"/>
                  </a:lnTo>
                  <a:lnTo>
                    <a:pt x="1345817" y="1066799"/>
                  </a:lnTo>
                  <a:lnTo>
                    <a:pt x="1362476" y="1028699"/>
                  </a:lnTo>
                  <a:lnTo>
                    <a:pt x="1375718" y="990599"/>
                  </a:lnTo>
                  <a:lnTo>
                    <a:pt x="1385380" y="939799"/>
                  </a:lnTo>
                  <a:lnTo>
                    <a:pt x="1391296" y="901699"/>
                  </a:lnTo>
                  <a:lnTo>
                    <a:pt x="1393305" y="850899"/>
                  </a:lnTo>
                  <a:lnTo>
                    <a:pt x="1391104" y="800099"/>
                  </a:lnTo>
                  <a:lnTo>
                    <a:pt x="1384571" y="749299"/>
                  </a:lnTo>
                  <a:lnTo>
                    <a:pt x="1373807" y="711199"/>
                  </a:lnTo>
                  <a:lnTo>
                    <a:pt x="1358914" y="660399"/>
                  </a:lnTo>
                  <a:lnTo>
                    <a:pt x="1339995" y="609599"/>
                  </a:lnTo>
                  <a:lnTo>
                    <a:pt x="1317153" y="571499"/>
                  </a:lnTo>
                  <a:lnTo>
                    <a:pt x="1290490" y="533399"/>
                  </a:lnTo>
                  <a:lnTo>
                    <a:pt x="1260107" y="495299"/>
                  </a:lnTo>
                  <a:lnTo>
                    <a:pt x="1255393" y="482599"/>
                  </a:lnTo>
                  <a:lnTo>
                    <a:pt x="1255710" y="482599"/>
                  </a:lnTo>
                  <a:lnTo>
                    <a:pt x="1561412" y="165099"/>
                  </a:lnTo>
                  <a:lnTo>
                    <a:pt x="1567359" y="165099"/>
                  </a:lnTo>
                  <a:lnTo>
                    <a:pt x="1572516" y="177799"/>
                  </a:lnTo>
                  <a:lnTo>
                    <a:pt x="1581041" y="177799"/>
                  </a:lnTo>
                  <a:lnTo>
                    <a:pt x="1581041" y="215899"/>
                  </a:lnTo>
                  <a:lnTo>
                    <a:pt x="1553440" y="215899"/>
                  </a:lnTo>
                  <a:lnTo>
                    <a:pt x="1289274" y="482599"/>
                  </a:lnTo>
                  <a:lnTo>
                    <a:pt x="1319330" y="520699"/>
                  </a:lnTo>
                  <a:lnTo>
                    <a:pt x="1345693" y="558799"/>
                  </a:lnTo>
                  <a:lnTo>
                    <a:pt x="1368266" y="609599"/>
                  </a:lnTo>
                  <a:lnTo>
                    <a:pt x="1386952" y="660399"/>
                  </a:lnTo>
                  <a:lnTo>
                    <a:pt x="1401655" y="698499"/>
                  </a:lnTo>
                  <a:lnTo>
                    <a:pt x="1412277" y="749299"/>
                  </a:lnTo>
                  <a:lnTo>
                    <a:pt x="1418721" y="800099"/>
                  </a:lnTo>
                  <a:lnTo>
                    <a:pt x="1420890" y="850899"/>
                  </a:lnTo>
                  <a:lnTo>
                    <a:pt x="1418899" y="901699"/>
                  </a:lnTo>
                  <a:lnTo>
                    <a:pt x="1412979" y="939799"/>
                  </a:lnTo>
                  <a:lnTo>
                    <a:pt x="1403212" y="990599"/>
                  </a:lnTo>
                  <a:lnTo>
                    <a:pt x="1389682" y="1041399"/>
                  </a:lnTo>
                  <a:lnTo>
                    <a:pt x="1372470" y="1079499"/>
                  </a:lnTo>
                  <a:lnTo>
                    <a:pt x="1351657" y="1130299"/>
                  </a:lnTo>
                  <a:lnTo>
                    <a:pt x="1327327" y="1168399"/>
                  </a:lnTo>
                  <a:lnTo>
                    <a:pt x="1299562" y="1206499"/>
                  </a:lnTo>
                  <a:lnTo>
                    <a:pt x="1268443" y="1244599"/>
                  </a:lnTo>
                  <a:lnTo>
                    <a:pt x="1231383" y="1282699"/>
                  </a:lnTo>
                  <a:lnTo>
                    <a:pt x="1191509" y="1308099"/>
                  </a:lnTo>
                  <a:lnTo>
                    <a:pt x="1149082" y="1346199"/>
                  </a:lnTo>
                  <a:lnTo>
                    <a:pt x="1104363" y="1371599"/>
                  </a:lnTo>
                  <a:lnTo>
                    <a:pt x="1057613" y="1384299"/>
                  </a:lnTo>
                  <a:lnTo>
                    <a:pt x="1009094" y="1409699"/>
                  </a:lnTo>
                  <a:lnTo>
                    <a:pt x="959066" y="1422399"/>
                  </a:lnTo>
                  <a:lnTo>
                    <a:pt x="907791" y="1422399"/>
                  </a:lnTo>
                  <a:lnTo>
                    <a:pt x="907791" y="1676399"/>
                  </a:lnTo>
                  <a:lnTo>
                    <a:pt x="1096460" y="1676399"/>
                  </a:lnTo>
                  <a:lnTo>
                    <a:pt x="1102629" y="1689099"/>
                  </a:lnTo>
                  <a:lnTo>
                    <a:pt x="1102629" y="1803399"/>
                  </a:lnTo>
                  <a:lnTo>
                    <a:pt x="1096460" y="1816099"/>
                  </a:lnTo>
                  <a:lnTo>
                    <a:pt x="907791" y="1816099"/>
                  </a:lnTo>
                  <a:lnTo>
                    <a:pt x="907791" y="1993899"/>
                  </a:lnTo>
                  <a:close/>
                </a:path>
                <a:path w="1684654" h="2019300">
                  <a:moveTo>
                    <a:pt x="198777" y="546099"/>
                  </a:moveTo>
                  <a:lnTo>
                    <a:pt x="190045" y="546099"/>
                  </a:lnTo>
                  <a:lnTo>
                    <a:pt x="106071" y="469899"/>
                  </a:lnTo>
                  <a:lnTo>
                    <a:pt x="106071" y="457199"/>
                  </a:lnTo>
                  <a:lnTo>
                    <a:pt x="237798" y="330199"/>
                  </a:lnTo>
                  <a:lnTo>
                    <a:pt x="131110" y="215899"/>
                  </a:lnTo>
                  <a:lnTo>
                    <a:pt x="172905" y="215899"/>
                  </a:lnTo>
                  <a:lnTo>
                    <a:pt x="272470" y="317499"/>
                  </a:lnTo>
                  <a:lnTo>
                    <a:pt x="272470" y="330199"/>
                  </a:lnTo>
                  <a:lnTo>
                    <a:pt x="140743" y="457199"/>
                  </a:lnTo>
                  <a:lnTo>
                    <a:pt x="194411" y="520699"/>
                  </a:lnTo>
                  <a:lnTo>
                    <a:pt x="225122" y="520699"/>
                  </a:lnTo>
                  <a:lnTo>
                    <a:pt x="198777" y="546099"/>
                  </a:lnTo>
                  <a:close/>
                </a:path>
                <a:path w="1684654" h="2019300">
                  <a:moveTo>
                    <a:pt x="1684535" y="406399"/>
                  </a:moveTo>
                  <a:lnTo>
                    <a:pt x="1553440" y="406399"/>
                  </a:lnTo>
                  <a:lnTo>
                    <a:pt x="1553440" y="215899"/>
                  </a:lnTo>
                  <a:lnTo>
                    <a:pt x="1581041" y="215899"/>
                  </a:lnTo>
                  <a:lnTo>
                    <a:pt x="1581041" y="380999"/>
                  </a:lnTo>
                  <a:lnTo>
                    <a:pt x="1684535" y="380999"/>
                  </a:lnTo>
                  <a:lnTo>
                    <a:pt x="1684535" y="406399"/>
                  </a:lnTo>
                  <a:close/>
                </a:path>
                <a:path w="1684654" h="2019300">
                  <a:moveTo>
                    <a:pt x="540256" y="393699"/>
                  </a:moveTo>
                  <a:lnTo>
                    <a:pt x="489421" y="393699"/>
                  </a:lnTo>
                  <a:lnTo>
                    <a:pt x="528295" y="368299"/>
                  </a:lnTo>
                  <a:lnTo>
                    <a:pt x="569171" y="342899"/>
                  </a:lnTo>
                  <a:lnTo>
                    <a:pt x="611794" y="317499"/>
                  </a:lnTo>
                  <a:lnTo>
                    <a:pt x="655913" y="304799"/>
                  </a:lnTo>
                  <a:lnTo>
                    <a:pt x="794707" y="266699"/>
                  </a:lnTo>
                  <a:lnTo>
                    <a:pt x="889842" y="266699"/>
                  </a:lnTo>
                  <a:lnTo>
                    <a:pt x="983273" y="292099"/>
                  </a:lnTo>
                  <a:lnTo>
                    <a:pt x="842275" y="292099"/>
                  </a:lnTo>
                  <a:lnTo>
                    <a:pt x="788867" y="304799"/>
                  </a:lnTo>
                  <a:lnTo>
                    <a:pt x="736162" y="304799"/>
                  </a:lnTo>
                  <a:lnTo>
                    <a:pt x="684553" y="317499"/>
                  </a:lnTo>
                  <a:lnTo>
                    <a:pt x="634436" y="342899"/>
                  </a:lnTo>
                  <a:lnTo>
                    <a:pt x="586206" y="355599"/>
                  </a:lnTo>
                  <a:lnTo>
                    <a:pt x="540256" y="393699"/>
                  </a:lnTo>
                  <a:close/>
                </a:path>
                <a:path w="1684654" h="2019300">
                  <a:moveTo>
                    <a:pt x="1200981" y="419099"/>
                  </a:moveTo>
                  <a:lnTo>
                    <a:pt x="1187552" y="419099"/>
                  </a:lnTo>
                  <a:lnTo>
                    <a:pt x="1144283" y="393699"/>
                  </a:lnTo>
                  <a:lnTo>
                    <a:pt x="1098335" y="355599"/>
                  </a:lnTo>
                  <a:lnTo>
                    <a:pt x="1050106" y="342899"/>
                  </a:lnTo>
                  <a:lnTo>
                    <a:pt x="999989" y="317499"/>
                  </a:lnTo>
                  <a:lnTo>
                    <a:pt x="948381" y="304799"/>
                  </a:lnTo>
                  <a:lnTo>
                    <a:pt x="895678" y="304799"/>
                  </a:lnTo>
                  <a:lnTo>
                    <a:pt x="842275" y="292099"/>
                  </a:lnTo>
                  <a:lnTo>
                    <a:pt x="983273" y="292099"/>
                  </a:lnTo>
                  <a:lnTo>
                    <a:pt x="1072749" y="317499"/>
                  </a:lnTo>
                  <a:lnTo>
                    <a:pt x="1115372" y="342899"/>
                  </a:lnTo>
                  <a:lnTo>
                    <a:pt x="1156250" y="368299"/>
                  </a:lnTo>
                  <a:lnTo>
                    <a:pt x="1195129" y="393699"/>
                  </a:lnTo>
                  <a:lnTo>
                    <a:pt x="1226542" y="393699"/>
                  </a:lnTo>
                  <a:lnTo>
                    <a:pt x="1200981" y="419099"/>
                  </a:lnTo>
                  <a:close/>
                </a:path>
                <a:path w="1684654" h="2019300">
                  <a:moveTo>
                    <a:pt x="225122" y="520699"/>
                  </a:moveTo>
                  <a:lnTo>
                    <a:pt x="194411" y="520699"/>
                  </a:lnTo>
                  <a:lnTo>
                    <a:pt x="326138" y="380999"/>
                  </a:lnTo>
                  <a:lnTo>
                    <a:pt x="334869" y="380999"/>
                  </a:lnTo>
                  <a:lnTo>
                    <a:pt x="370108" y="419099"/>
                  </a:lnTo>
                  <a:lnTo>
                    <a:pt x="330504" y="419099"/>
                  </a:lnTo>
                  <a:lnTo>
                    <a:pt x="225122" y="520699"/>
                  </a:lnTo>
                  <a:close/>
                </a:path>
                <a:path w="1684654" h="2019300">
                  <a:moveTo>
                    <a:pt x="907791" y="2019299"/>
                  </a:moveTo>
                  <a:lnTo>
                    <a:pt x="776680" y="2019299"/>
                  </a:lnTo>
                  <a:lnTo>
                    <a:pt x="776680" y="1816099"/>
                  </a:lnTo>
                  <a:lnTo>
                    <a:pt x="588011" y="1816099"/>
                  </a:lnTo>
                  <a:lnTo>
                    <a:pt x="581842" y="1803399"/>
                  </a:lnTo>
                  <a:lnTo>
                    <a:pt x="581842" y="1689099"/>
                  </a:lnTo>
                  <a:lnTo>
                    <a:pt x="588011" y="1676399"/>
                  </a:lnTo>
                  <a:lnTo>
                    <a:pt x="776680" y="1676399"/>
                  </a:lnTo>
                  <a:lnTo>
                    <a:pt x="776680" y="1422399"/>
                  </a:lnTo>
                  <a:lnTo>
                    <a:pt x="725411" y="1422399"/>
                  </a:lnTo>
                  <a:lnTo>
                    <a:pt x="675389" y="1409699"/>
                  </a:lnTo>
                  <a:lnTo>
                    <a:pt x="626875" y="1384299"/>
                  </a:lnTo>
                  <a:lnTo>
                    <a:pt x="580132" y="1371599"/>
                  </a:lnTo>
                  <a:lnTo>
                    <a:pt x="535418" y="1346199"/>
                  </a:lnTo>
                  <a:lnTo>
                    <a:pt x="492997" y="1308099"/>
                  </a:lnTo>
                  <a:lnTo>
                    <a:pt x="453129" y="1282699"/>
                  </a:lnTo>
                  <a:lnTo>
                    <a:pt x="416076" y="1244599"/>
                  </a:lnTo>
                  <a:lnTo>
                    <a:pt x="384961" y="1206499"/>
                  </a:lnTo>
                  <a:lnTo>
                    <a:pt x="357199" y="1168399"/>
                  </a:lnTo>
                  <a:lnTo>
                    <a:pt x="332872" y="1130299"/>
                  </a:lnTo>
                  <a:lnTo>
                    <a:pt x="312062" y="1079499"/>
                  </a:lnTo>
                  <a:lnTo>
                    <a:pt x="294851" y="1041399"/>
                  </a:lnTo>
                  <a:lnTo>
                    <a:pt x="281321" y="990599"/>
                  </a:lnTo>
                  <a:lnTo>
                    <a:pt x="271555" y="939799"/>
                  </a:lnTo>
                  <a:lnTo>
                    <a:pt x="265635" y="901699"/>
                  </a:lnTo>
                  <a:lnTo>
                    <a:pt x="263644" y="850899"/>
                  </a:lnTo>
                  <a:lnTo>
                    <a:pt x="265814" y="800099"/>
                  </a:lnTo>
                  <a:lnTo>
                    <a:pt x="272260" y="749299"/>
                  </a:lnTo>
                  <a:lnTo>
                    <a:pt x="282883" y="698499"/>
                  </a:lnTo>
                  <a:lnTo>
                    <a:pt x="297588" y="660399"/>
                  </a:lnTo>
                  <a:lnTo>
                    <a:pt x="316275" y="609599"/>
                  </a:lnTo>
                  <a:lnTo>
                    <a:pt x="338848" y="558799"/>
                  </a:lnTo>
                  <a:lnTo>
                    <a:pt x="365209" y="520699"/>
                  </a:lnTo>
                  <a:lnTo>
                    <a:pt x="395260" y="482599"/>
                  </a:lnTo>
                  <a:lnTo>
                    <a:pt x="330504" y="419099"/>
                  </a:lnTo>
                  <a:lnTo>
                    <a:pt x="370108" y="419099"/>
                  </a:lnTo>
                  <a:lnTo>
                    <a:pt x="428840" y="482599"/>
                  </a:lnTo>
                  <a:lnTo>
                    <a:pt x="429141" y="482599"/>
                  </a:lnTo>
                  <a:lnTo>
                    <a:pt x="424427" y="495299"/>
                  </a:lnTo>
                  <a:lnTo>
                    <a:pt x="394045" y="533399"/>
                  </a:lnTo>
                  <a:lnTo>
                    <a:pt x="367383" y="571499"/>
                  </a:lnTo>
                  <a:lnTo>
                    <a:pt x="344544" y="609599"/>
                  </a:lnTo>
                  <a:lnTo>
                    <a:pt x="325628" y="660399"/>
                  </a:lnTo>
                  <a:lnTo>
                    <a:pt x="310738" y="711199"/>
                  </a:lnTo>
                  <a:lnTo>
                    <a:pt x="299977" y="749299"/>
                  </a:lnTo>
                  <a:lnTo>
                    <a:pt x="293445" y="800099"/>
                  </a:lnTo>
                  <a:lnTo>
                    <a:pt x="291245" y="850899"/>
                  </a:lnTo>
                  <a:lnTo>
                    <a:pt x="293253" y="901699"/>
                  </a:lnTo>
                  <a:lnTo>
                    <a:pt x="299169" y="939799"/>
                  </a:lnTo>
                  <a:lnTo>
                    <a:pt x="308829" y="990599"/>
                  </a:lnTo>
                  <a:lnTo>
                    <a:pt x="322069" y="1028699"/>
                  </a:lnTo>
                  <a:lnTo>
                    <a:pt x="338726" y="1066799"/>
                  </a:lnTo>
                  <a:lnTo>
                    <a:pt x="358636" y="1117599"/>
                  </a:lnTo>
                  <a:lnTo>
                    <a:pt x="381636" y="1155699"/>
                  </a:lnTo>
                  <a:lnTo>
                    <a:pt x="407561" y="1193799"/>
                  </a:lnTo>
                  <a:lnTo>
                    <a:pt x="436249" y="1219199"/>
                  </a:lnTo>
                  <a:lnTo>
                    <a:pt x="467535" y="1257299"/>
                  </a:lnTo>
                  <a:lnTo>
                    <a:pt x="501256" y="1282699"/>
                  </a:lnTo>
                  <a:lnTo>
                    <a:pt x="537248" y="1308099"/>
                  </a:lnTo>
                  <a:lnTo>
                    <a:pt x="575349" y="1333499"/>
                  </a:lnTo>
                  <a:lnTo>
                    <a:pt x="615393" y="1358899"/>
                  </a:lnTo>
                  <a:lnTo>
                    <a:pt x="657218" y="1371599"/>
                  </a:lnTo>
                  <a:lnTo>
                    <a:pt x="745554" y="1396999"/>
                  </a:lnTo>
                  <a:lnTo>
                    <a:pt x="798840" y="1396999"/>
                  </a:lnTo>
                  <a:lnTo>
                    <a:pt x="804297" y="1409699"/>
                  </a:lnTo>
                  <a:lnTo>
                    <a:pt x="804297" y="1701799"/>
                  </a:lnTo>
                  <a:lnTo>
                    <a:pt x="798113" y="1714499"/>
                  </a:lnTo>
                  <a:lnTo>
                    <a:pt x="609443" y="1714499"/>
                  </a:lnTo>
                  <a:lnTo>
                    <a:pt x="609443" y="1790699"/>
                  </a:lnTo>
                  <a:lnTo>
                    <a:pt x="804297" y="1790699"/>
                  </a:lnTo>
                  <a:lnTo>
                    <a:pt x="804297" y="1993899"/>
                  </a:lnTo>
                  <a:lnTo>
                    <a:pt x="907791" y="1993899"/>
                  </a:lnTo>
                  <a:lnTo>
                    <a:pt x="907791" y="2019299"/>
                  </a:lnTo>
                  <a:close/>
                </a:path>
                <a:path w="1684654" h="2019300">
                  <a:moveTo>
                    <a:pt x="888826" y="1219199"/>
                  </a:moveTo>
                  <a:lnTo>
                    <a:pt x="795724" y="1219199"/>
                  </a:lnTo>
                  <a:lnTo>
                    <a:pt x="750879" y="1206499"/>
                  </a:lnTo>
                  <a:lnTo>
                    <a:pt x="708093" y="1193799"/>
                  </a:lnTo>
                  <a:lnTo>
                    <a:pt x="667717" y="1181099"/>
                  </a:lnTo>
                  <a:lnTo>
                    <a:pt x="630100" y="1155699"/>
                  </a:lnTo>
                  <a:lnTo>
                    <a:pt x="595594" y="1130299"/>
                  </a:lnTo>
                  <a:lnTo>
                    <a:pt x="564550" y="1092199"/>
                  </a:lnTo>
                  <a:lnTo>
                    <a:pt x="537320" y="1066799"/>
                  </a:lnTo>
                  <a:lnTo>
                    <a:pt x="514253" y="1028699"/>
                  </a:lnTo>
                  <a:lnTo>
                    <a:pt x="495701" y="990599"/>
                  </a:lnTo>
                  <a:lnTo>
                    <a:pt x="482015" y="939799"/>
                  </a:lnTo>
                  <a:lnTo>
                    <a:pt x="473547" y="901699"/>
                  </a:lnTo>
                  <a:lnTo>
                    <a:pt x="470646" y="850899"/>
                  </a:lnTo>
                  <a:lnTo>
                    <a:pt x="473547" y="800099"/>
                  </a:lnTo>
                  <a:lnTo>
                    <a:pt x="482015" y="761999"/>
                  </a:lnTo>
                  <a:lnTo>
                    <a:pt x="495701" y="711199"/>
                  </a:lnTo>
                  <a:lnTo>
                    <a:pt x="514253" y="673099"/>
                  </a:lnTo>
                  <a:lnTo>
                    <a:pt x="537320" y="634999"/>
                  </a:lnTo>
                  <a:lnTo>
                    <a:pt x="564550" y="596899"/>
                  </a:lnTo>
                  <a:lnTo>
                    <a:pt x="595594" y="571499"/>
                  </a:lnTo>
                  <a:lnTo>
                    <a:pt x="630100" y="546099"/>
                  </a:lnTo>
                  <a:lnTo>
                    <a:pt x="667717" y="520699"/>
                  </a:lnTo>
                  <a:lnTo>
                    <a:pt x="708093" y="507999"/>
                  </a:lnTo>
                  <a:lnTo>
                    <a:pt x="750879" y="495299"/>
                  </a:lnTo>
                  <a:lnTo>
                    <a:pt x="795724" y="482599"/>
                  </a:lnTo>
                  <a:lnTo>
                    <a:pt x="888826" y="482599"/>
                  </a:lnTo>
                  <a:lnTo>
                    <a:pt x="933669" y="495299"/>
                  </a:lnTo>
                  <a:lnTo>
                    <a:pt x="976454" y="507999"/>
                  </a:lnTo>
                  <a:lnTo>
                    <a:pt x="795656" y="507999"/>
                  </a:lnTo>
                  <a:lnTo>
                    <a:pt x="750925" y="520699"/>
                  </a:lnTo>
                  <a:lnTo>
                    <a:pt x="708494" y="533399"/>
                  </a:lnTo>
                  <a:lnTo>
                    <a:pt x="668776" y="558799"/>
                  </a:lnTo>
                  <a:lnTo>
                    <a:pt x="632185" y="571499"/>
                  </a:lnTo>
                  <a:lnTo>
                    <a:pt x="599132" y="609599"/>
                  </a:lnTo>
                  <a:lnTo>
                    <a:pt x="570032" y="634999"/>
                  </a:lnTo>
                  <a:lnTo>
                    <a:pt x="545296" y="673099"/>
                  </a:lnTo>
                  <a:lnTo>
                    <a:pt x="525338" y="711199"/>
                  </a:lnTo>
                  <a:lnTo>
                    <a:pt x="510572" y="761999"/>
                  </a:lnTo>
                  <a:lnTo>
                    <a:pt x="501409" y="800099"/>
                  </a:lnTo>
                  <a:lnTo>
                    <a:pt x="498263" y="850899"/>
                  </a:lnTo>
                  <a:lnTo>
                    <a:pt x="501409" y="901699"/>
                  </a:lnTo>
                  <a:lnTo>
                    <a:pt x="510572" y="939799"/>
                  </a:lnTo>
                  <a:lnTo>
                    <a:pt x="525338" y="990599"/>
                  </a:lnTo>
                  <a:lnTo>
                    <a:pt x="545296" y="1028699"/>
                  </a:lnTo>
                  <a:lnTo>
                    <a:pt x="570032" y="1066799"/>
                  </a:lnTo>
                  <a:lnTo>
                    <a:pt x="599132" y="1092199"/>
                  </a:lnTo>
                  <a:lnTo>
                    <a:pt x="632185" y="1117599"/>
                  </a:lnTo>
                  <a:lnTo>
                    <a:pt x="668776" y="1142999"/>
                  </a:lnTo>
                  <a:lnTo>
                    <a:pt x="708494" y="1168399"/>
                  </a:lnTo>
                  <a:lnTo>
                    <a:pt x="750925" y="1181099"/>
                  </a:lnTo>
                  <a:lnTo>
                    <a:pt x="795656" y="1193799"/>
                  </a:lnTo>
                  <a:lnTo>
                    <a:pt x="976454" y="1193799"/>
                  </a:lnTo>
                  <a:lnTo>
                    <a:pt x="933669" y="1206499"/>
                  </a:lnTo>
                  <a:lnTo>
                    <a:pt x="888826" y="1219199"/>
                  </a:lnTo>
                  <a:close/>
                </a:path>
                <a:path w="1684654" h="2019300">
                  <a:moveTo>
                    <a:pt x="976454" y="1193799"/>
                  </a:moveTo>
                  <a:lnTo>
                    <a:pt x="888890" y="1193799"/>
                  </a:lnTo>
                  <a:lnTo>
                    <a:pt x="933619" y="1181099"/>
                  </a:lnTo>
                  <a:lnTo>
                    <a:pt x="976049" y="1168399"/>
                  </a:lnTo>
                  <a:lnTo>
                    <a:pt x="1015766" y="1142999"/>
                  </a:lnTo>
                  <a:lnTo>
                    <a:pt x="1052358" y="1117599"/>
                  </a:lnTo>
                  <a:lnTo>
                    <a:pt x="1085412" y="1092199"/>
                  </a:lnTo>
                  <a:lnTo>
                    <a:pt x="1114513" y="1066799"/>
                  </a:lnTo>
                  <a:lnTo>
                    <a:pt x="1139250" y="1028699"/>
                  </a:lnTo>
                  <a:lnTo>
                    <a:pt x="1159209" y="990599"/>
                  </a:lnTo>
                  <a:lnTo>
                    <a:pt x="1173977" y="939799"/>
                  </a:lnTo>
                  <a:lnTo>
                    <a:pt x="1183141" y="901699"/>
                  </a:lnTo>
                  <a:lnTo>
                    <a:pt x="1186287" y="850899"/>
                  </a:lnTo>
                  <a:lnTo>
                    <a:pt x="1183141" y="800099"/>
                  </a:lnTo>
                  <a:lnTo>
                    <a:pt x="1173977" y="761999"/>
                  </a:lnTo>
                  <a:lnTo>
                    <a:pt x="1159209" y="711199"/>
                  </a:lnTo>
                  <a:lnTo>
                    <a:pt x="1139250" y="673099"/>
                  </a:lnTo>
                  <a:lnTo>
                    <a:pt x="1114513" y="634999"/>
                  </a:lnTo>
                  <a:lnTo>
                    <a:pt x="1085412" y="609599"/>
                  </a:lnTo>
                  <a:lnTo>
                    <a:pt x="1052358" y="571499"/>
                  </a:lnTo>
                  <a:lnTo>
                    <a:pt x="1015766" y="558799"/>
                  </a:lnTo>
                  <a:lnTo>
                    <a:pt x="976049" y="533399"/>
                  </a:lnTo>
                  <a:lnTo>
                    <a:pt x="933619" y="520699"/>
                  </a:lnTo>
                  <a:lnTo>
                    <a:pt x="888890" y="507999"/>
                  </a:lnTo>
                  <a:lnTo>
                    <a:pt x="976454" y="507999"/>
                  </a:lnTo>
                  <a:lnTo>
                    <a:pt x="1016830" y="520699"/>
                  </a:lnTo>
                  <a:lnTo>
                    <a:pt x="1054445" y="546099"/>
                  </a:lnTo>
                  <a:lnTo>
                    <a:pt x="1088949" y="571499"/>
                  </a:lnTo>
                  <a:lnTo>
                    <a:pt x="1119991" y="596899"/>
                  </a:lnTo>
                  <a:lnTo>
                    <a:pt x="1147220" y="634999"/>
                  </a:lnTo>
                  <a:lnTo>
                    <a:pt x="1170285" y="673099"/>
                  </a:lnTo>
                  <a:lnTo>
                    <a:pt x="1188835" y="711199"/>
                  </a:lnTo>
                  <a:lnTo>
                    <a:pt x="1202520" y="761999"/>
                  </a:lnTo>
                  <a:lnTo>
                    <a:pt x="1210988" y="800099"/>
                  </a:lnTo>
                  <a:lnTo>
                    <a:pt x="1213888" y="850899"/>
                  </a:lnTo>
                  <a:lnTo>
                    <a:pt x="1210988" y="901699"/>
                  </a:lnTo>
                  <a:lnTo>
                    <a:pt x="1202520" y="939799"/>
                  </a:lnTo>
                  <a:lnTo>
                    <a:pt x="1188835" y="990599"/>
                  </a:lnTo>
                  <a:lnTo>
                    <a:pt x="1170285" y="1028699"/>
                  </a:lnTo>
                  <a:lnTo>
                    <a:pt x="1147220" y="1066799"/>
                  </a:lnTo>
                  <a:lnTo>
                    <a:pt x="1119991" y="1092199"/>
                  </a:lnTo>
                  <a:lnTo>
                    <a:pt x="1088949" y="1130299"/>
                  </a:lnTo>
                  <a:lnTo>
                    <a:pt x="1054445" y="1155699"/>
                  </a:lnTo>
                  <a:lnTo>
                    <a:pt x="1016830" y="1181099"/>
                  </a:lnTo>
                  <a:lnTo>
                    <a:pt x="976454" y="1193799"/>
                  </a:lnTo>
                  <a:close/>
                </a:path>
              </a:pathLst>
            </a:custGeom>
            <a:solidFill>
              <a:srgbClr val="0F0E0D"/>
            </a:solidFill>
          </p:spPr>
          <p:txBody>
            <a:bodyPr wrap="square" lIns="0" tIns="0" rIns="0" bIns="0" rtlCol="0"/>
            <a:lstStyle/>
            <a:p>
              <a:endParaRPr/>
            </a:p>
          </p:txBody>
        </p:sp>
      </p:grpSp>
      <p:grpSp>
        <p:nvGrpSpPr>
          <p:cNvPr id="10" name="object 10"/>
          <p:cNvGrpSpPr/>
          <p:nvPr/>
        </p:nvGrpSpPr>
        <p:grpSpPr>
          <a:xfrm>
            <a:off x="5276465" y="2551338"/>
            <a:ext cx="1266825" cy="1854200"/>
            <a:chOff x="5276465" y="2551338"/>
            <a:chExt cx="1266825" cy="1854200"/>
          </a:xfrm>
        </p:grpSpPr>
        <p:sp>
          <p:nvSpPr>
            <p:cNvPr id="11" name="object 11"/>
            <p:cNvSpPr/>
            <p:nvPr/>
          </p:nvSpPr>
          <p:spPr>
            <a:xfrm>
              <a:off x="5668305" y="3747806"/>
              <a:ext cx="525780" cy="603250"/>
            </a:xfrm>
            <a:custGeom>
              <a:avLst/>
              <a:gdLst/>
              <a:ahLst/>
              <a:cxnLst/>
              <a:rect l="l" t="t" r="r" b="b"/>
              <a:pathLst>
                <a:path w="525779" h="603250">
                  <a:moveTo>
                    <a:pt x="378374" y="0"/>
                  </a:moveTo>
                  <a:lnTo>
                    <a:pt x="355075" y="3133"/>
                  </a:lnTo>
                  <a:lnTo>
                    <a:pt x="331517" y="5395"/>
                  </a:lnTo>
                  <a:lnTo>
                    <a:pt x="307714" y="6766"/>
                  </a:lnTo>
                  <a:lnTo>
                    <a:pt x="283679" y="7227"/>
                  </a:lnTo>
                  <a:lnTo>
                    <a:pt x="259641" y="6766"/>
                  </a:lnTo>
                  <a:lnTo>
                    <a:pt x="235835" y="5395"/>
                  </a:lnTo>
                  <a:lnTo>
                    <a:pt x="212276" y="3133"/>
                  </a:lnTo>
                  <a:lnTo>
                    <a:pt x="188983" y="0"/>
                  </a:lnTo>
                  <a:lnTo>
                    <a:pt x="188983" y="235471"/>
                  </a:lnTo>
                  <a:lnTo>
                    <a:pt x="146885" y="235471"/>
                  </a:lnTo>
                  <a:lnTo>
                    <a:pt x="146885" y="277641"/>
                  </a:lnTo>
                  <a:lnTo>
                    <a:pt x="0" y="277641"/>
                  </a:lnTo>
                  <a:lnTo>
                    <a:pt x="0" y="425262"/>
                  </a:lnTo>
                  <a:lnTo>
                    <a:pt x="188983" y="425262"/>
                  </a:lnTo>
                  <a:lnTo>
                    <a:pt x="188983" y="602900"/>
                  </a:lnTo>
                  <a:lnTo>
                    <a:pt x="336290" y="602900"/>
                  </a:lnTo>
                  <a:lnTo>
                    <a:pt x="336290" y="467431"/>
                  </a:lnTo>
                  <a:lnTo>
                    <a:pt x="378374" y="467431"/>
                  </a:lnTo>
                  <a:lnTo>
                    <a:pt x="378374" y="425262"/>
                  </a:lnTo>
                  <a:lnTo>
                    <a:pt x="525260" y="425262"/>
                  </a:lnTo>
                  <a:lnTo>
                    <a:pt x="525260" y="277641"/>
                  </a:lnTo>
                  <a:lnTo>
                    <a:pt x="336290" y="277641"/>
                  </a:lnTo>
                  <a:lnTo>
                    <a:pt x="336290" y="42169"/>
                  </a:lnTo>
                  <a:lnTo>
                    <a:pt x="346905" y="40437"/>
                  </a:lnTo>
                  <a:lnTo>
                    <a:pt x="357458" y="38524"/>
                  </a:lnTo>
                  <a:lnTo>
                    <a:pt x="367948" y="36433"/>
                  </a:lnTo>
                  <a:lnTo>
                    <a:pt x="378374" y="34169"/>
                  </a:lnTo>
                  <a:lnTo>
                    <a:pt x="378374" y="0"/>
                  </a:lnTo>
                  <a:close/>
                </a:path>
              </a:pathLst>
            </a:custGeom>
            <a:solidFill>
              <a:srgbClr val="8356B0"/>
            </a:solidFill>
          </p:spPr>
          <p:txBody>
            <a:bodyPr wrap="square" lIns="0" tIns="0" rIns="0" bIns="0" rtlCol="0"/>
            <a:lstStyle/>
            <a:p>
              <a:endParaRPr/>
            </a:p>
          </p:txBody>
        </p:sp>
        <p:sp>
          <p:nvSpPr>
            <p:cNvPr id="12" name="object 12"/>
            <p:cNvSpPr/>
            <p:nvPr/>
          </p:nvSpPr>
          <p:spPr>
            <a:xfrm>
              <a:off x="5331185" y="2553063"/>
              <a:ext cx="1199515" cy="1202055"/>
            </a:xfrm>
            <a:custGeom>
              <a:avLst/>
              <a:gdLst/>
              <a:ahLst/>
              <a:cxnLst/>
              <a:rect l="l" t="t" r="r" b="b"/>
              <a:pathLst>
                <a:path w="1199515" h="1202054">
                  <a:moveTo>
                    <a:pt x="578715" y="0"/>
                  </a:moveTo>
                  <a:lnTo>
                    <a:pt x="525771" y="2241"/>
                  </a:lnTo>
                  <a:lnTo>
                    <a:pt x="474050" y="8842"/>
                  </a:lnTo>
                  <a:lnTo>
                    <a:pt x="423733" y="19622"/>
                  </a:lnTo>
                  <a:lnTo>
                    <a:pt x="375001" y="34398"/>
                  </a:lnTo>
                  <a:lnTo>
                    <a:pt x="328037" y="52987"/>
                  </a:lnTo>
                  <a:lnTo>
                    <a:pt x="283021" y="75207"/>
                  </a:lnTo>
                  <a:lnTo>
                    <a:pt x="240136" y="100875"/>
                  </a:lnTo>
                  <a:lnTo>
                    <a:pt x="199564" y="129810"/>
                  </a:lnTo>
                  <a:lnTo>
                    <a:pt x="161485" y="161828"/>
                  </a:lnTo>
                  <a:lnTo>
                    <a:pt x="129532" y="199980"/>
                  </a:lnTo>
                  <a:lnTo>
                    <a:pt x="100658" y="240633"/>
                  </a:lnTo>
                  <a:lnTo>
                    <a:pt x="75043" y="283605"/>
                  </a:lnTo>
                  <a:lnTo>
                    <a:pt x="52871" y="328711"/>
                  </a:lnTo>
                  <a:lnTo>
                    <a:pt x="34322" y="375771"/>
                  </a:lnTo>
                  <a:lnTo>
                    <a:pt x="19579" y="424602"/>
                  </a:lnTo>
                  <a:lnTo>
                    <a:pt x="8822" y="475021"/>
                  </a:lnTo>
                  <a:lnTo>
                    <a:pt x="2236" y="526845"/>
                  </a:lnTo>
                  <a:lnTo>
                    <a:pt x="0" y="579892"/>
                  </a:lnTo>
                  <a:lnTo>
                    <a:pt x="1876" y="628500"/>
                  </a:lnTo>
                  <a:lnTo>
                    <a:pt x="7411" y="676096"/>
                  </a:lnTo>
                  <a:lnTo>
                    <a:pt x="16466" y="722539"/>
                  </a:lnTo>
                  <a:lnTo>
                    <a:pt x="28901" y="767690"/>
                  </a:lnTo>
                  <a:lnTo>
                    <a:pt x="44577" y="811409"/>
                  </a:lnTo>
                  <a:lnTo>
                    <a:pt x="63354" y="853555"/>
                  </a:lnTo>
                  <a:lnTo>
                    <a:pt x="85091" y="893990"/>
                  </a:lnTo>
                  <a:lnTo>
                    <a:pt x="109651" y="932572"/>
                  </a:lnTo>
                  <a:lnTo>
                    <a:pt x="136892" y="969163"/>
                  </a:lnTo>
                  <a:lnTo>
                    <a:pt x="166676" y="1003622"/>
                  </a:lnTo>
                  <a:lnTo>
                    <a:pt x="198862" y="1035809"/>
                  </a:lnTo>
                  <a:lnTo>
                    <a:pt x="233312" y="1065585"/>
                  </a:lnTo>
                  <a:lnTo>
                    <a:pt x="269885" y="1092810"/>
                  </a:lnTo>
                  <a:lnTo>
                    <a:pt x="308443" y="1117343"/>
                  </a:lnTo>
                  <a:lnTo>
                    <a:pt x="348845" y="1139045"/>
                  </a:lnTo>
                  <a:lnTo>
                    <a:pt x="390951" y="1157776"/>
                  </a:lnTo>
                  <a:lnTo>
                    <a:pt x="434623" y="1173395"/>
                  </a:lnTo>
                  <a:lnTo>
                    <a:pt x="479720" y="1185764"/>
                  </a:lnTo>
                  <a:lnTo>
                    <a:pt x="526103" y="1194742"/>
                  </a:lnTo>
                  <a:lnTo>
                    <a:pt x="572955" y="1200137"/>
                  </a:lnTo>
                  <a:lnTo>
                    <a:pt x="620799" y="1201969"/>
                  </a:lnTo>
                  <a:lnTo>
                    <a:pt x="644834" y="1201508"/>
                  </a:lnTo>
                  <a:lnTo>
                    <a:pt x="692195" y="1197875"/>
                  </a:lnTo>
                  <a:lnTo>
                    <a:pt x="767458" y="1184432"/>
                  </a:lnTo>
                  <a:lnTo>
                    <a:pt x="817782" y="1169873"/>
                  </a:lnTo>
                  <a:lnTo>
                    <a:pt x="866269" y="1151262"/>
                  </a:lnTo>
                  <a:lnTo>
                    <a:pt x="912721" y="1128796"/>
                  </a:lnTo>
                  <a:lnTo>
                    <a:pt x="956942" y="1102675"/>
                  </a:lnTo>
                  <a:lnTo>
                    <a:pt x="998733" y="1073096"/>
                  </a:lnTo>
                  <a:lnTo>
                    <a:pt x="1021076" y="1054362"/>
                  </a:lnTo>
                  <a:lnTo>
                    <a:pt x="578715" y="1054362"/>
                  </a:lnTo>
                  <a:lnTo>
                    <a:pt x="531773" y="1051821"/>
                  </a:lnTo>
                  <a:lnTo>
                    <a:pt x="486280" y="1044374"/>
                  </a:lnTo>
                  <a:lnTo>
                    <a:pt x="442500" y="1032287"/>
                  </a:lnTo>
                  <a:lnTo>
                    <a:pt x="400698" y="1015826"/>
                  </a:lnTo>
                  <a:lnTo>
                    <a:pt x="361141" y="995256"/>
                  </a:lnTo>
                  <a:lnTo>
                    <a:pt x="324092" y="970844"/>
                  </a:lnTo>
                  <a:lnTo>
                    <a:pt x="289817" y="942856"/>
                  </a:lnTo>
                  <a:lnTo>
                    <a:pt x="258582" y="911556"/>
                  </a:lnTo>
                  <a:lnTo>
                    <a:pt x="230651" y="877211"/>
                  </a:lnTo>
                  <a:lnTo>
                    <a:pt x="206289" y="840087"/>
                  </a:lnTo>
                  <a:lnTo>
                    <a:pt x="185763" y="800449"/>
                  </a:lnTo>
                  <a:lnTo>
                    <a:pt x="169336" y="758563"/>
                  </a:lnTo>
                  <a:lnTo>
                    <a:pt x="157274" y="714695"/>
                  </a:lnTo>
                  <a:lnTo>
                    <a:pt x="149843" y="669111"/>
                  </a:lnTo>
                  <a:lnTo>
                    <a:pt x="147307" y="622076"/>
                  </a:lnTo>
                  <a:lnTo>
                    <a:pt x="150755" y="567289"/>
                  </a:lnTo>
                  <a:lnTo>
                    <a:pt x="160818" y="514540"/>
                  </a:lnTo>
                  <a:lnTo>
                    <a:pt x="177073" y="464254"/>
                  </a:lnTo>
                  <a:lnTo>
                    <a:pt x="199099" y="416853"/>
                  </a:lnTo>
                  <a:lnTo>
                    <a:pt x="226472" y="372760"/>
                  </a:lnTo>
                  <a:lnTo>
                    <a:pt x="258771" y="332398"/>
                  </a:lnTo>
                  <a:lnTo>
                    <a:pt x="295574" y="296190"/>
                  </a:lnTo>
                  <a:lnTo>
                    <a:pt x="331709" y="259312"/>
                  </a:lnTo>
                  <a:lnTo>
                    <a:pt x="371989" y="226947"/>
                  </a:lnTo>
                  <a:lnTo>
                    <a:pt x="415992" y="199518"/>
                  </a:lnTo>
                  <a:lnTo>
                    <a:pt x="463297" y="177448"/>
                  </a:lnTo>
                  <a:lnTo>
                    <a:pt x="513481" y="161160"/>
                  </a:lnTo>
                  <a:lnTo>
                    <a:pt x="566122" y="151076"/>
                  </a:lnTo>
                  <a:lnTo>
                    <a:pt x="620799" y="147621"/>
                  </a:lnTo>
                  <a:lnTo>
                    <a:pt x="979211" y="147621"/>
                  </a:lnTo>
                  <a:lnTo>
                    <a:pt x="966764" y="136838"/>
                  </a:lnTo>
                  <a:lnTo>
                    <a:pt x="930273" y="109605"/>
                  </a:lnTo>
                  <a:lnTo>
                    <a:pt x="891801" y="85055"/>
                  </a:lnTo>
                  <a:lnTo>
                    <a:pt x="851488" y="63325"/>
                  </a:lnTo>
                  <a:lnTo>
                    <a:pt x="809471" y="44557"/>
                  </a:lnTo>
                  <a:lnTo>
                    <a:pt x="765891" y="28888"/>
                  </a:lnTo>
                  <a:lnTo>
                    <a:pt x="720886" y="16458"/>
                  </a:lnTo>
                  <a:lnTo>
                    <a:pt x="674596" y="7407"/>
                  </a:lnTo>
                  <a:lnTo>
                    <a:pt x="627159" y="1875"/>
                  </a:lnTo>
                  <a:lnTo>
                    <a:pt x="578715" y="0"/>
                  </a:lnTo>
                  <a:close/>
                </a:path>
                <a:path w="1199515" h="1202054">
                  <a:moveTo>
                    <a:pt x="979211" y="147621"/>
                  </a:moveTo>
                  <a:lnTo>
                    <a:pt x="620799" y="147621"/>
                  </a:lnTo>
                  <a:lnTo>
                    <a:pt x="667738" y="150162"/>
                  </a:lnTo>
                  <a:lnTo>
                    <a:pt x="713229" y="157609"/>
                  </a:lnTo>
                  <a:lnTo>
                    <a:pt x="757008" y="169695"/>
                  </a:lnTo>
                  <a:lnTo>
                    <a:pt x="798809" y="186155"/>
                  </a:lnTo>
                  <a:lnTo>
                    <a:pt x="838366" y="206723"/>
                  </a:lnTo>
                  <a:lnTo>
                    <a:pt x="875415" y="231134"/>
                  </a:lnTo>
                  <a:lnTo>
                    <a:pt x="909690" y="259121"/>
                  </a:lnTo>
                  <a:lnTo>
                    <a:pt x="940926" y="290419"/>
                  </a:lnTo>
                  <a:lnTo>
                    <a:pt x="968858" y="324763"/>
                  </a:lnTo>
                  <a:lnTo>
                    <a:pt x="993221" y="361886"/>
                  </a:lnTo>
                  <a:lnTo>
                    <a:pt x="1013748" y="401522"/>
                  </a:lnTo>
                  <a:lnTo>
                    <a:pt x="1030176" y="443407"/>
                  </a:lnTo>
                  <a:lnTo>
                    <a:pt x="1042238" y="487274"/>
                  </a:lnTo>
                  <a:lnTo>
                    <a:pt x="1049670" y="532858"/>
                  </a:lnTo>
                  <a:lnTo>
                    <a:pt x="1052207" y="579892"/>
                  </a:lnTo>
                  <a:lnTo>
                    <a:pt x="1048758" y="634685"/>
                  </a:lnTo>
                  <a:lnTo>
                    <a:pt x="1038693" y="687435"/>
                  </a:lnTo>
                  <a:lnTo>
                    <a:pt x="1022435" y="737721"/>
                  </a:lnTo>
                  <a:lnTo>
                    <a:pt x="1000406" y="785120"/>
                  </a:lnTo>
                  <a:lnTo>
                    <a:pt x="973030" y="829211"/>
                  </a:lnTo>
                  <a:lnTo>
                    <a:pt x="940728" y="869571"/>
                  </a:lnTo>
                  <a:lnTo>
                    <a:pt x="903925" y="905779"/>
                  </a:lnTo>
                  <a:lnTo>
                    <a:pt x="867796" y="942657"/>
                  </a:lnTo>
                  <a:lnTo>
                    <a:pt x="827519" y="975024"/>
                  </a:lnTo>
                  <a:lnTo>
                    <a:pt x="783518" y="1002456"/>
                  </a:lnTo>
                  <a:lnTo>
                    <a:pt x="736215" y="1024530"/>
                  </a:lnTo>
                  <a:lnTo>
                    <a:pt x="686032" y="1040821"/>
                  </a:lnTo>
                  <a:lnTo>
                    <a:pt x="633391" y="1050906"/>
                  </a:lnTo>
                  <a:lnTo>
                    <a:pt x="578715" y="1054362"/>
                  </a:lnTo>
                  <a:lnTo>
                    <a:pt x="1021076" y="1054362"/>
                  </a:lnTo>
                  <a:lnTo>
                    <a:pt x="1069870" y="1002099"/>
                  </a:lnTo>
                  <a:lnTo>
                    <a:pt x="1098765" y="961438"/>
                  </a:lnTo>
                  <a:lnTo>
                    <a:pt x="1124399" y="918457"/>
                  </a:lnTo>
                  <a:lnTo>
                    <a:pt x="1146590" y="873338"/>
                  </a:lnTo>
                  <a:lnTo>
                    <a:pt x="1165156" y="826265"/>
                  </a:lnTo>
                  <a:lnTo>
                    <a:pt x="1179914" y="777420"/>
                  </a:lnTo>
                  <a:lnTo>
                    <a:pt x="1190681" y="726984"/>
                  </a:lnTo>
                  <a:lnTo>
                    <a:pt x="1197275" y="675142"/>
                  </a:lnTo>
                  <a:lnTo>
                    <a:pt x="1199514" y="622076"/>
                  </a:lnTo>
                  <a:lnTo>
                    <a:pt x="1197643" y="573533"/>
                  </a:lnTo>
                  <a:lnTo>
                    <a:pt x="1192121" y="526000"/>
                  </a:lnTo>
                  <a:lnTo>
                    <a:pt x="1183089" y="479615"/>
                  </a:lnTo>
                  <a:lnTo>
                    <a:pt x="1170686" y="434518"/>
                  </a:lnTo>
                  <a:lnTo>
                    <a:pt x="1155049" y="390848"/>
                  </a:lnTo>
                  <a:lnTo>
                    <a:pt x="1136320" y="348746"/>
                  </a:lnTo>
                  <a:lnTo>
                    <a:pt x="1114635" y="308349"/>
                  </a:lnTo>
                  <a:lnTo>
                    <a:pt x="1090135" y="269798"/>
                  </a:lnTo>
                  <a:lnTo>
                    <a:pt x="1062959" y="233232"/>
                  </a:lnTo>
                  <a:lnTo>
                    <a:pt x="1033246" y="198791"/>
                  </a:lnTo>
                  <a:lnTo>
                    <a:pt x="1001134" y="166613"/>
                  </a:lnTo>
                  <a:lnTo>
                    <a:pt x="979211" y="147621"/>
                  </a:lnTo>
                  <a:close/>
                </a:path>
              </a:pathLst>
            </a:custGeom>
            <a:solidFill>
              <a:srgbClr val="5E61B6"/>
            </a:solidFill>
          </p:spPr>
          <p:txBody>
            <a:bodyPr wrap="square" lIns="0" tIns="0" rIns="0" bIns="0" rtlCol="0"/>
            <a:lstStyle/>
            <a:p>
              <a:endParaRPr/>
            </a:p>
          </p:txBody>
        </p:sp>
        <p:sp>
          <p:nvSpPr>
            <p:cNvPr id="13" name="object 13"/>
            <p:cNvSpPr/>
            <p:nvPr/>
          </p:nvSpPr>
          <p:spPr>
            <a:xfrm>
              <a:off x="5276465" y="2551338"/>
              <a:ext cx="1266825" cy="1854200"/>
            </a:xfrm>
            <a:custGeom>
              <a:avLst/>
              <a:gdLst/>
              <a:ahLst/>
              <a:cxnLst/>
              <a:rect l="l" t="t" r="r" b="b"/>
              <a:pathLst>
                <a:path w="1266825" h="1854200">
                  <a:moveTo>
                    <a:pt x="726913" y="0"/>
                  </a:moveTo>
                  <a:lnTo>
                    <a:pt x="539957" y="0"/>
                  </a:lnTo>
                  <a:lnTo>
                    <a:pt x="494737" y="12700"/>
                  </a:lnTo>
                  <a:lnTo>
                    <a:pt x="407954" y="38100"/>
                  </a:lnTo>
                  <a:lnTo>
                    <a:pt x="366637" y="50800"/>
                  </a:lnTo>
                  <a:lnTo>
                    <a:pt x="326868" y="76200"/>
                  </a:lnTo>
                  <a:lnTo>
                    <a:pt x="288770" y="101600"/>
                  </a:lnTo>
                  <a:lnTo>
                    <a:pt x="252467" y="127000"/>
                  </a:lnTo>
                  <a:lnTo>
                    <a:pt x="218082" y="152400"/>
                  </a:lnTo>
                  <a:lnTo>
                    <a:pt x="185739" y="177800"/>
                  </a:lnTo>
                  <a:lnTo>
                    <a:pt x="155560" y="215900"/>
                  </a:lnTo>
                  <a:lnTo>
                    <a:pt x="127670" y="254000"/>
                  </a:lnTo>
                  <a:lnTo>
                    <a:pt x="102191" y="279400"/>
                  </a:lnTo>
                  <a:lnTo>
                    <a:pt x="79248" y="317500"/>
                  </a:lnTo>
                  <a:lnTo>
                    <a:pt x="58964" y="368300"/>
                  </a:lnTo>
                  <a:lnTo>
                    <a:pt x="41461" y="406400"/>
                  </a:lnTo>
                  <a:lnTo>
                    <a:pt x="26864" y="444500"/>
                  </a:lnTo>
                  <a:lnTo>
                    <a:pt x="15296" y="495300"/>
                  </a:lnTo>
                  <a:lnTo>
                    <a:pt x="6880" y="533400"/>
                  </a:lnTo>
                  <a:lnTo>
                    <a:pt x="1740" y="584200"/>
                  </a:lnTo>
                  <a:lnTo>
                    <a:pt x="0" y="635000"/>
                  </a:lnTo>
                  <a:lnTo>
                    <a:pt x="2019" y="685800"/>
                  </a:lnTo>
                  <a:lnTo>
                    <a:pt x="8021" y="736600"/>
                  </a:lnTo>
                  <a:lnTo>
                    <a:pt x="17923" y="774700"/>
                  </a:lnTo>
                  <a:lnTo>
                    <a:pt x="31641" y="825500"/>
                  </a:lnTo>
                  <a:lnTo>
                    <a:pt x="49093" y="876300"/>
                  </a:lnTo>
                  <a:lnTo>
                    <a:pt x="70194" y="914400"/>
                  </a:lnTo>
                  <a:lnTo>
                    <a:pt x="94861" y="965200"/>
                  </a:lnTo>
                  <a:lnTo>
                    <a:pt x="123012" y="1003300"/>
                  </a:lnTo>
                  <a:lnTo>
                    <a:pt x="154563" y="1041400"/>
                  </a:lnTo>
                  <a:lnTo>
                    <a:pt x="187928" y="1079500"/>
                  </a:lnTo>
                  <a:lnTo>
                    <a:pt x="223718" y="1117600"/>
                  </a:lnTo>
                  <a:lnTo>
                    <a:pt x="261743" y="1143000"/>
                  </a:lnTo>
                  <a:lnTo>
                    <a:pt x="301810" y="1168400"/>
                  </a:lnTo>
                  <a:lnTo>
                    <a:pt x="343730" y="1193800"/>
                  </a:lnTo>
                  <a:lnTo>
                    <a:pt x="387310" y="1219200"/>
                  </a:lnTo>
                  <a:lnTo>
                    <a:pt x="432359" y="1231900"/>
                  </a:lnTo>
                  <a:lnTo>
                    <a:pt x="526103" y="1257300"/>
                  </a:lnTo>
                  <a:lnTo>
                    <a:pt x="526103" y="1473200"/>
                  </a:lnTo>
                  <a:lnTo>
                    <a:pt x="337134" y="1473200"/>
                  </a:lnTo>
                  <a:lnTo>
                    <a:pt x="337134" y="1676400"/>
                  </a:lnTo>
                  <a:lnTo>
                    <a:pt x="342776" y="1689100"/>
                  </a:lnTo>
                  <a:lnTo>
                    <a:pt x="526103" y="1689100"/>
                  </a:lnTo>
                  <a:lnTo>
                    <a:pt x="526103" y="1854200"/>
                  </a:lnTo>
                  <a:lnTo>
                    <a:pt x="740753" y="1854200"/>
                  </a:lnTo>
                  <a:lnTo>
                    <a:pt x="740753" y="1841500"/>
                  </a:lnTo>
                  <a:lnTo>
                    <a:pt x="551362" y="1841500"/>
                  </a:lnTo>
                  <a:lnTo>
                    <a:pt x="551362" y="1663700"/>
                  </a:lnTo>
                  <a:lnTo>
                    <a:pt x="362378" y="1663700"/>
                  </a:lnTo>
                  <a:lnTo>
                    <a:pt x="362378" y="1498600"/>
                  </a:lnTo>
                  <a:lnTo>
                    <a:pt x="545705" y="1498600"/>
                  </a:lnTo>
                  <a:lnTo>
                    <a:pt x="551362" y="1485900"/>
                  </a:lnTo>
                  <a:lnTo>
                    <a:pt x="551362" y="1244600"/>
                  </a:lnTo>
                  <a:lnTo>
                    <a:pt x="546810" y="1231900"/>
                  </a:lnTo>
                  <a:lnTo>
                    <a:pt x="540645" y="1231900"/>
                  </a:lnTo>
                  <a:lnTo>
                    <a:pt x="445587" y="1206500"/>
                  </a:lnTo>
                  <a:lnTo>
                    <a:pt x="400449" y="1193800"/>
                  </a:lnTo>
                  <a:lnTo>
                    <a:pt x="357110" y="1168400"/>
                  </a:lnTo>
                  <a:lnTo>
                    <a:pt x="315723" y="1143000"/>
                  </a:lnTo>
                  <a:lnTo>
                    <a:pt x="276442" y="1117600"/>
                  </a:lnTo>
                  <a:lnTo>
                    <a:pt x="239420" y="1092200"/>
                  </a:lnTo>
                  <a:lnTo>
                    <a:pt x="204812" y="1066800"/>
                  </a:lnTo>
                  <a:lnTo>
                    <a:pt x="172771" y="1028700"/>
                  </a:lnTo>
                  <a:lnTo>
                    <a:pt x="143450" y="990600"/>
                  </a:lnTo>
                  <a:lnTo>
                    <a:pt x="117004" y="952500"/>
                  </a:lnTo>
                  <a:lnTo>
                    <a:pt x="93585" y="914400"/>
                  </a:lnTo>
                  <a:lnTo>
                    <a:pt x="73348" y="863600"/>
                  </a:lnTo>
                  <a:lnTo>
                    <a:pt x="56445" y="825500"/>
                  </a:lnTo>
                  <a:lnTo>
                    <a:pt x="43031" y="774700"/>
                  </a:lnTo>
                  <a:lnTo>
                    <a:pt x="33260" y="723900"/>
                  </a:lnTo>
                  <a:lnTo>
                    <a:pt x="27284" y="673100"/>
                  </a:lnTo>
                  <a:lnTo>
                    <a:pt x="25258" y="635000"/>
                  </a:lnTo>
                  <a:lnTo>
                    <a:pt x="27092" y="584200"/>
                  </a:lnTo>
                  <a:lnTo>
                    <a:pt x="32500" y="533400"/>
                  </a:lnTo>
                  <a:lnTo>
                    <a:pt x="41348" y="495300"/>
                  </a:lnTo>
                  <a:lnTo>
                    <a:pt x="53500" y="444500"/>
                  </a:lnTo>
                  <a:lnTo>
                    <a:pt x="68818" y="406400"/>
                  </a:lnTo>
                  <a:lnTo>
                    <a:pt x="87166" y="368300"/>
                  </a:lnTo>
                  <a:lnTo>
                    <a:pt x="108409" y="317500"/>
                  </a:lnTo>
                  <a:lnTo>
                    <a:pt x="132411" y="279400"/>
                  </a:lnTo>
                  <a:lnTo>
                    <a:pt x="159034" y="254000"/>
                  </a:lnTo>
                  <a:lnTo>
                    <a:pt x="188143" y="215900"/>
                  </a:lnTo>
                  <a:lnTo>
                    <a:pt x="219601" y="177800"/>
                  </a:lnTo>
                  <a:lnTo>
                    <a:pt x="253273" y="152400"/>
                  </a:lnTo>
                  <a:lnTo>
                    <a:pt x="289021" y="127000"/>
                  </a:lnTo>
                  <a:lnTo>
                    <a:pt x="326711" y="101600"/>
                  </a:lnTo>
                  <a:lnTo>
                    <a:pt x="366205" y="88900"/>
                  </a:lnTo>
                  <a:lnTo>
                    <a:pt x="407367" y="63500"/>
                  </a:lnTo>
                  <a:lnTo>
                    <a:pt x="494152" y="38100"/>
                  </a:lnTo>
                  <a:lnTo>
                    <a:pt x="539502" y="25400"/>
                  </a:lnTo>
                  <a:lnTo>
                    <a:pt x="816174" y="25400"/>
                  </a:lnTo>
                  <a:lnTo>
                    <a:pt x="726913" y="0"/>
                  </a:lnTo>
                  <a:close/>
                </a:path>
                <a:path w="1266825" h="1854200">
                  <a:moveTo>
                    <a:pt x="816174" y="25400"/>
                  </a:moveTo>
                  <a:lnTo>
                    <a:pt x="727366" y="25400"/>
                  </a:lnTo>
                  <a:lnTo>
                    <a:pt x="772714" y="38100"/>
                  </a:lnTo>
                  <a:lnTo>
                    <a:pt x="859497" y="63500"/>
                  </a:lnTo>
                  <a:lnTo>
                    <a:pt x="900659" y="88900"/>
                  </a:lnTo>
                  <a:lnTo>
                    <a:pt x="940153" y="101600"/>
                  </a:lnTo>
                  <a:lnTo>
                    <a:pt x="977843" y="127000"/>
                  </a:lnTo>
                  <a:lnTo>
                    <a:pt x="1013592" y="152400"/>
                  </a:lnTo>
                  <a:lnTo>
                    <a:pt x="1047264" y="177800"/>
                  </a:lnTo>
                  <a:lnTo>
                    <a:pt x="1078723" y="215900"/>
                  </a:lnTo>
                  <a:lnTo>
                    <a:pt x="1107832" y="254000"/>
                  </a:lnTo>
                  <a:lnTo>
                    <a:pt x="1134456" y="279400"/>
                  </a:lnTo>
                  <a:lnTo>
                    <a:pt x="1158458" y="317500"/>
                  </a:lnTo>
                  <a:lnTo>
                    <a:pt x="1179702" y="368300"/>
                  </a:lnTo>
                  <a:lnTo>
                    <a:pt x="1198051" y="406400"/>
                  </a:lnTo>
                  <a:lnTo>
                    <a:pt x="1213370" y="444500"/>
                  </a:lnTo>
                  <a:lnTo>
                    <a:pt x="1225521" y="495300"/>
                  </a:lnTo>
                  <a:lnTo>
                    <a:pt x="1234370" y="533400"/>
                  </a:lnTo>
                  <a:lnTo>
                    <a:pt x="1239779" y="584200"/>
                  </a:lnTo>
                  <a:lnTo>
                    <a:pt x="1241612" y="635000"/>
                  </a:lnTo>
                  <a:lnTo>
                    <a:pt x="1239586" y="673100"/>
                  </a:lnTo>
                  <a:lnTo>
                    <a:pt x="1233610" y="723900"/>
                  </a:lnTo>
                  <a:lnTo>
                    <a:pt x="1223839" y="774700"/>
                  </a:lnTo>
                  <a:lnTo>
                    <a:pt x="1210425" y="825500"/>
                  </a:lnTo>
                  <a:lnTo>
                    <a:pt x="1193523" y="863600"/>
                  </a:lnTo>
                  <a:lnTo>
                    <a:pt x="1173285" y="914400"/>
                  </a:lnTo>
                  <a:lnTo>
                    <a:pt x="1149866" y="952500"/>
                  </a:lnTo>
                  <a:lnTo>
                    <a:pt x="1123419" y="990600"/>
                  </a:lnTo>
                  <a:lnTo>
                    <a:pt x="1094098" y="1028700"/>
                  </a:lnTo>
                  <a:lnTo>
                    <a:pt x="1062056" y="1066800"/>
                  </a:lnTo>
                  <a:lnTo>
                    <a:pt x="1027447" y="1092200"/>
                  </a:lnTo>
                  <a:lnTo>
                    <a:pt x="990424" y="1117600"/>
                  </a:lnTo>
                  <a:lnTo>
                    <a:pt x="951142" y="1143000"/>
                  </a:lnTo>
                  <a:lnTo>
                    <a:pt x="909754" y="1168400"/>
                  </a:lnTo>
                  <a:lnTo>
                    <a:pt x="866413" y="1193800"/>
                  </a:lnTo>
                  <a:lnTo>
                    <a:pt x="821273" y="1206500"/>
                  </a:lnTo>
                  <a:lnTo>
                    <a:pt x="726211" y="1231900"/>
                  </a:lnTo>
                  <a:lnTo>
                    <a:pt x="720045" y="1231900"/>
                  </a:lnTo>
                  <a:lnTo>
                    <a:pt x="715508" y="1244600"/>
                  </a:lnTo>
                  <a:lnTo>
                    <a:pt x="715508" y="1485900"/>
                  </a:lnTo>
                  <a:lnTo>
                    <a:pt x="721151" y="1498600"/>
                  </a:lnTo>
                  <a:lnTo>
                    <a:pt x="904478" y="1498600"/>
                  </a:lnTo>
                  <a:lnTo>
                    <a:pt x="904478" y="1663700"/>
                  </a:lnTo>
                  <a:lnTo>
                    <a:pt x="715508" y="1663700"/>
                  </a:lnTo>
                  <a:lnTo>
                    <a:pt x="715508" y="1841500"/>
                  </a:lnTo>
                  <a:lnTo>
                    <a:pt x="740753" y="1841500"/>
                  </a:lnTo>
                  <a:lnTo>
                    <a:pt x="740753" y="1689100"/>
                  </a:lnTo>
                  <a:lnTo>
                    <a:pt x="924080" y="1689100"/>
                  </a:lnTo>
                  <a:lnTo>
                    <a:pt x="929737" y="1676400"/>
                  </a:lnTo>
                  <a:lnTo>
                    <a:pt x="929737" y="1473200"/>
                  </a:lnTo>
                  <a:lnTo>
                    <a:pt x="740753" y="1473200"/>
                  </a:lnTo>
                  <a:lnTo>
                    <a:pt x="740753" y="1257300"/>
                  </a:lnTo>
                  <a:lnTo>
                    <a:pt x="834504" y="1231900"/>
                  </a:lnTo>
                  <a:lnTo>
                    <a:pt x="879556" y="1219200"/>
                  </a:lnTo>
                  <a:lnTo>
                    <a:pt x="923137" y="1193800"/>
                  </a:lnTo>
                  <a:lnTo>
                    <a:pt x="965056" y="1168400"/>
                  </a:lnTo>
                  <a:lnTo>
                    <a:pt x="1005123" y="1143000"/>
                  </a:lnTo>
                  <a:lnTo>
                    <a:pt x="1043145" y="1117600"/>
                  </a:lnTo>
                  <a:lnTo>
                    <a:pt x="1078932" y="1079500"/>
                  </a:lnTo>
                  <a:lnTo>
                    <a:pt x="1112293" y="1041400"/>
                  </a:lnTo>
                  <a:lnTo>
                    <a:pt x="1143847" y="1003300"/>
                  </a:lnTo>
                  <a:lnTo>
                    <a:pt x="1172000" y="965200"/>
                  </a:lnTo>
                  <a:lnTo>
                    <a:pt x="1196669" y="914400"/>
                  </a:lnTo>
                  <a:lnTo>
                    <a:pt x="1217769" y="876300"/>
                  </a:lnTo>
                  <a:lnTo>
                    <a:pt x="1235219" y="825500"/>
                  </a:lnTo>
                  <a:lnTo>
                    <a:pt x="1248936" y="774700"/>
                  </a:lnTo>
                  <a:lnTo>
                    <a:pt x="1258837" y="736600"/>
                  </a:lnTo>
                  <a:lnTo>
                    <a:pt x="1264838" y="685800"/>
                  </a:lnTo>
                  <a:lnTo>
                    <a:pt x="1266824" y="635000"/>
                  </a:lnTo>
                  <a:lnTo>
                    <a:pt x="1265116" y="584200"/>
                  </a:lnTo>
                  <a:lnTo>
                    <a:pt x="1259976" y="533400"/>
                  </a:lnTo>
                  <a:lnTo>
                    <a:pt x="1251561" y="495300"/>
                  </a:lnTo>
                  <a:lnTo>
                    <a:pt x="1239993" y="444500"/>
                  </a:lnTo>
                  <a:lnTo>
                    <a:pt x="1225397" y="406400"/>
                  </a:lnTo>
                  <a:lnTo>
                    <a:pt x="1207895" y="368300"/>
                  </a:lnTo>
                  <a:lnTo>
                    <a:pt x="1187611" y="317500"/>
                  </a:lnTo>
                  <a:lnTo>
                    <a:pt x="1164669" y="279400"/>
                  </a:lnTo>
                  <a:lnTo>
                    <a:pt x="1139191" y="254000"/>
                  </a:lnTo>
                  <a:lnTo>
                    <a:pt x="1111302" y="215900"/>
                  </a:lnTo>
                  <a:lnTo>
                    <a:pt x="1081125" y="177800"/>
                  </a:lnTo>
                  <a:lnTo>
                    <a:pt x="1048782" y="152400"/>
                  </a:lnTo>
                  <a:lnTo>
                    <a:pt x="1014398" y="127000"/>
                  </a:lnTo>
                  <a:lnTo>
                    <a:pt x="978096" y="101600"/>
                  </a:lnTo>
                  <a:lnTo>
                    <a:pt x="939999" y="76200"/>
                  </a:lnTo>
                  <a:lnTo>
                    <a:pt x="900231" y="50800"/>
                  </a:lnTo>
                  <a:lnTo>
                    <a:pt x="858915" y="38100"/>
                  </a:lnTo>
                  <a:lnTo>
                    <a:pt x="816174" y="25400"/>
                  </a:lnTo>
                  <a:close/>
                </a:path>
                <a:path w="1266825" h="1854200">
                  <a:moveTo>
                    <a:pt x="681749" y="1066800"/>
                  </a:moveTo>
                  <a:lnTo>
                    <a:pt x="585122" y="1066800"/>
                  </a:lnTo>
                  <a:lnTo>
                    <a:pt x="633435" y="1079500"/>
                  </a:lnTo>
                  <a:lnTo>
                    <a:pt x="681749" y="1066800"/>
                  </a:lnTo>
                  <a:close/>
                </a:path>
                <a:path w="1266825" h="1854200">
                  <a:moveTo>
                    <a:pt x="728572" y="190500"/>
                  </a:moveTo>
                  <a:lnTo>
                    <a:pt x="538298" y="190500"/>
                  </a:lnTo>
                  <a:lnTo>
                    <a:pt x="493238" y="203200"/>
                  </a:lnTo>
                  <a:lnTo>
                    <a:pt x="450214" y="228600"/>
                  </a:lnTo>
                  <a:lnTo>
                    <a:pt x="409499" y="241300"/>
                  </a:lnTo>
                  <a:lnTo>
                    <a:pt x="371366" y="266700"/>
                  </a:lnTo>
                  <a:lnTo>
                    <a:pt x="336089" y="304800"/>
                  </a:lnTo>
                  <a:lnTo>
                    <a:pt x="303939" y="330200"/>
                  </a:lnTo>
                  <a:lnTo>
                    <a:pt x="275190" y="368300"/>
                  </a:lnTo>
                  <a:lnTo>
                    <a:pt x="250115" y="406400"/>
                  </a:lnTo>
                  <a:lnTo>
                    <a:pt x="228988" y="444500"/>
                  </a:lnTo>
                  <a:lnTo>
                    <a:pt x="212080" y="495300"/>
                  </a:lnTo>
                  <a:lnTo>
                    <a:pt x="199665" y="533400"/>
                  </a:lnTo>
                  <a:lnTo>
                    <a:pt x="192015" y="584200"/>
                  </a:lnTo>
                  <a:lnTo>
                    <a:pt x="189405" y="635000"/>
                  </a:lnTo>
                  <a:lnTo>
                    <a:pt x="192015" y="673100"/>
                  </a:lnTo>
                  <a:lnTo>
                    <a:pt x="199665" y="723900"/>
                  </a:lnTo>
                  <a:lnTo>
                    <a:pt x="212080" y="774700"/>
                  </a:lnTo>
                  <a:lnTo>
                    <a:pt x="228988" y="812800"/>
                  </a:lnTo>
                  <a:lnTo>
                    <a:pt x="250115" y="850900"/>
                  </a:lnTo>
                  <a:lnTo>
                    <a:pt x="275190" y="889000"/>
                  </a:lnTo>
                  <a:lnTo>
                    <a:pt x="303939" y="927100"/>
                  </a:lnTo>
                  <a:lnTo>
                    <a:pt x="336089" y="965200"/>
                  </a:lnTo>
                  <a:lnTo>
                    <a:pt x="371366" y="990600"/>
                  </a:lnTo>
                  <a:lnTo>
                    <a:pt x="409499" y="1016000"/>
                  </a:lnTo>
                  <a:lnTo>
                    <a:pt x="450214" y="1041400"/>
                  </a:lnTo>
                  <a:lnTo>
                    <a:pt x="493238" y="1054100"/>
                  </a:lnTo>
                  <a:lnTo>
                    <a:pt x="538298" y="1066800"/>
                  </a:lnTo>
                  <a:lnTo>
                    <a:pt x="728572" y="1066800"/>
                  </a:lnTo>
                  <a:lnTo>
                    <a:pt x="773632" y="1054100"/>
                  </a:lnTo>
                  <a:lnTo>
                    <a:pt x="633435" y="1054100"/>
                  </a:lnTo>
                  <a:lnTo>
                    <a:pt x="584664" y="1041400"/>
                  </a:lnTo>
                  <a:lnTo>
                    <a:pt x="537527" y="1041400"/>
                  </a:lnTo>
                  <a:lnTo>
                    <a:pt x="492342" y="1028700"/>
                  </a:lnTo>
                  <a:lnTo>
                    <a:pt x="449424" y="1003300"/>
                  </a:lnTo>
                  <a:lnTo>
                    <a:pt x="409092" y="990600"/>
                  </a:lnTo>
                  <a:lnTo>
                    <a:pt x="371660" y="952500"/>
                  </a:lnTo>
                  <a:lnTo>
                    <a:pt x="337447" y="927100"/>
                  </a:lnTo>
                  <a:lnTo>
                    <a:pt x="306767" y="889000"/>
                  </a:lnTo>
                  <a:lnTo>
                    <a:pt x="279940" y="850900"/>
                  </a:lnTo>
                  <a:lnTo>
                    <a:pt x="257279" y="812800"/>
                  </a:lnTo>
                  <a:lnTo>
                    <a:pt x="239104" y="774700"/>
                  </a:lnTo>
                  <a:lnTo>
                    <a:pt x="225729" y="723900"/>
                  </a:lnTo>
                  <a:lnTo>
                    <a:pt x="217472" y="673100"/>
                  </a:lnTo>
                  <a:lnTo>
                    <a:pt x="214649" y="635000"/>
                  </a:lnTo>
                  <a:lnTo>
                    <a:pt x="217472" y="584200"/>
                  </a:lnTo>
                  <a:lnTo>
                    <a:pt x="225729" y="533400"/>
                  </a:lnTo>
                  <a:lnTo>
                    <a:pt x="239104" y="482600"/>
                  </a:lnTo>
                  <a:lnTo>
                    <a:pt x="257279" y="444500"/>
                  </a:lnTo>
                  <a:lnTo>
                    <a:pt x="279940" y="406400"/>
                  </a:lnTo>
                  <a:lnTo>
                    <a:pt x="306767" y="368300"/>
                  </a:lnTo>
                  <a:lnTo>
                    <a:pt x="337447" y="330200"/>
                  </a:lnTo>
                  <a:lnTo>
                    <a:pt x="371660" y="304800"/>
                  </a:lnTo>
                  <a:lnTo>
                    <a:pt x="409092" y="279400"/>
                  </a:lnTo>
                  <a:lnTo>
                    <a:pt x="449424" y="254000"/>
                  </a:lnTo>
                  <a:lnTo>
                    <a:pt x="492342" y="241300"/>
                  </a:lnTo>
                  <a:lnTo>
                    <a:pt x="537527" y="215900"/>
                  </a:lnTo>
                  <a:lnTo>
                    <a:pt x="795144" y="215900"/>
                  </a:lnTo>
                  <a:lnTo>
                    <a:pt x="773632" y="203200"/>
                  </a:lnTo>
                  <a:lnTo>
                    <a:pt x="728572" y="190500"/>
                  </a:lnTo>
                  <a:close/>
                </a:path>
                <a:path w="1266825" h="1854200">
                  <a:moveTo>
                    <a:pt x="795144" y="215900"/>
                  </a:moveTo>
                  <a:lnTo>
                    <a:pt x="729338" y="215900"/>
                  </a:lnTo>
                  <a:lnTo>
                    <a:pt x="774521" y="241300"/>
                  </a:lnTo>
                  <a:lnTo>
                    <a:pt x="817437" y="254000"/>
                  </a:lnTo>
                  <a:lnTo>
                    <a:pt x="857768" y="279400"/>
                  </a:lnTo>
                  <a:lnTo>
                    <a:pt x="895198" y="304800"/>
                  </a:lnTo>
                  <a:lnTo>
                    <a:pt x="929411" y="330200"/>
                  </a:lnTo>
                  <a:lnTo>
                    <a:pt x="960090" y="368300"/>
                  </a:lnTo>
                  <a:lnTo>
                    <a:pt x="986917" y="406400"/>
                  </a:lnTo>
                  <a:lnTo>
                    <a:pt x="1009577" y="444500"/>
                  </a:lnTo>
                  <a:lnTo>
                    <a:pt x="1027752" y="482600"/>
                  </a:lnTo>
                  <a:lnTo>
                    <a:pt x="1041127" y="533400"/>
                  </a:lnTo>
                  <a:lnTo>
                    <a:pt x="1049384" y="584200"/>
                  </a:lnTo>
                  <a:lnTo>
                    <a:pt x="1052207" y="635000"/>
                  </a:lnTo>
                  <a:lnTo>
                    <a:pt x="1049384" y="673100"/>
                  </a:lnTo>
                  <a:lnTo>
                    <a:pt x="1041127" y="723900"/>
                  </a:lnTo>
                  <a:lnTo>
                    <a:pt x="1027752" y="774700"/>
                  </a:lnTo>
                  <a:lnTo>
                    <a:pt x="1009577" y="812800"/>
                  </a:lnTo>
                  <a:lnTo>
                    <a:pt x="986917" y="850900"/>
                  </a:lnTo>
                  <a:lnTo>
                    <a:pt x="960090" y="889000"/>
                  </a:lnTo>
                  <a:lnTo>
                    <a:pt x="929411" y="927100"/>
                  </a:lnTo>
                  <a:lnTo>
                    <a:pt x="895198" y="952500"/>
                  </a:lnTo>
                  <a:lnTo>
                    <a:pt x="857768" y="990600"/>
                  </a:lnTo>
                  <a:lnTo>
                    <a:pt x="817437" y="1003300"/>
                  </a:lnTo>
                  <a:lnTo>
                    <a:pt x="774521" y="1028700"/>
                  </a:lnTo>
                  <a:lnTo>
                    <a:pt x="729338" y="1041400"/>
                  </a:lnTo>
                  <a:lnTo>
                    <a:pt x="682204" y="1041400"/>
                  </a:lnTo>
                  <a:lnTo>
                    <a:pt x="633435" y="1054100"/>
                  </a:lnTo>
                  <a:lnTo>
                    <a:pt x="773632" y="1054100"/>
                  </a:lnTo>
                  <a:lnTo>
                    <a:pt x="816656" y="1041400"/>
                  </a:lnTo>
                  <a:lnTo>
                    <a:pt x="857371" y="1016000"/>
                  </a:lnTo>
                  <a:lnTo>
                    <a:pt x="895504" y="990600"/>
                  </a:lnTo>
                  <a:lnTo>
                    <a:pt x="930782" y="965200"/>
                  </a:lnTo>
                  <a:lnTo>
                    <a:pt x="962932" y="927100"/>
                  </a:lnTo>
                  <a:lnTo>
                    <a:pt x="991680" y="889000"/>
                  </a:lnTo>
                  <a:lnTo>
                    <a:pt x="1016755" y="850900"/>
                  </a:lnTo>
                  <a:lnTo>
                    <a:pt x="1037883" y="812800"/>
                  </a:lnTo>
                  <a:lnTo>
                    <a:pt x="1054791" y="774700"/>
                  </a:lnTo>
                  <a:lnTo>
                    <a:pt x="1067206" y="723900"/>
                  </a:lnTo>
                  <a:lnTo>
                    <a:pt x="1074855" y="673100"/>
                  </a:lnTo>
                  <a:lnTo>
                    <a:pt x="1077465" y="635000"/>
                  </a:lnTo>
                  <a:lnTo>
                    <a:pt x="1074855" y="584200"/>
                  </a:lnTo>
                  <a:lnTo>
                    <a:pt x="1067206" y="533400"/>
                  </a:lnTo>
                  <a:lnTo>
                    <a:pt x="1054791" y="495300"/>
                  </a:lnTo>
                  <a:lnTo>
                    <a:pt x="1037883" y="444500"/>
                  </a:lnTo>
                  <a:lnTo>
                    <a:pt x="1016755" y="406400"/>
                  </a:lnTo>
                  <a:lnTo>
                    <a:pt x="991680" y="368300"/>
                  </a:lnTo>
                  <a:lnTo>
                    <a:pt x="962932" y="330200"/>
                  </a:lnTo>
                  <a:lnTo>
                    <a:pt x="930782" y="304800"/>
                  </a:lnTo>
                  <a:lnTo>
                    <a:pt x="895504" y="266700"/>
                  </a:lnTo>
                  <a:lnTo>
                    <a:pt x="857371" y="241300"/>
                  </a:lnTo>
                  <a:lnTo>
                    <a:pt x="816656" y="228600"/>
                  </a:lnTo>
                  <a:lnTo>
                    <a:pt x="795144" y="215900"/>
                  </a:lnTo>
                  <a:close/>
                </a:path>
              </a:pathLst>
            </a:custGeom>
            <a:solidFill>
              <a:srgbClr val="0F0E0D"/>
            </a:solidFill>
          </p:spPr>
          <p:txBody>
            <a:bodyPr wrap="square" lIns="0" tIns="0" rIns="0" bIns="0" rtlCol="0"/>
            <a:lstStyle/>
            <a:p>
              <a:endParaRPr/>
            </a:p>
          </p:txBody>
        </p:sp>
      </p:grpSp>
      <p:grpSp>
        <p:nvGrpSpPr>
          <p:cNvPr id="14" name="object 14"/>
          <p:cNvGrpSpPr/>
          <p:nvPr/>
        </p:nvGrpSpPr>
        <p:grpSpPr>
          <a:xfrm>
            <a:off x="8069797" y="2779789"/>
            <a:ext cx="1617345" cy="1625600"/>
            <a:chOff x="8069797" y="2779789"/>
            <a:chExt cx="1617345" cy="1625600"/>
          </a:xfrm>
        </p:grpSpPr>
        <p:sp>
          <p:nvSpPr>
            <p:cNvPr id="15" name="object 15"/>
            <p:cNvSpPr/>
            <p:nvPr/>
          </p:nvSpPr>
          <p:spPr>
            <a:xfrm>
              <a:off x="9041832" y="2826705"/>
              <a:ext cx="633095" cy="587375"/>
            </a:xfrm>
            <a:custGeom>
              <a:avLst/>
              <a:gdLst/>
              <a:ahLst/>
              <a:cxnLst/>
              <a:rect l="l" t="t" r="r" b="b"/>
              <a:pathLst>
                <a:path w="633095" h="587375">
                  <a:moveTo>
                    <a:pt x="111010" y="587262"/>
                  </a:moveTo>
                  <a:lnTo>
                    <a:pt x="85440" y="561482"/>
                  </a:lnTo>
                  <a:lnTo>
                    <a:pt x="58367" y="537273"/>
                  </a:lnTo>
                  <a:lnTo>
                    <a:pt x="29862" y="514704"/>
                  </a:lnTo>
                  <a:lnTo>
                    <a:pt x="0" y="493849"/>
                  </a:lnTo>
                  <a:lnTo>
                    <a:pt x="4957" y="488937"/>
                  </a:lnTo>
                  <a:lnTo>
                    <a:pt x="6384" y="489994"/>
                  </a:lnTo>
                  <a:lnTo>
                    <a:pt x="388987" y="107969"/>
                  </a:lnTo>
                  <a:lnTo>
                    <a:pt x="285126" y="107969"/>
                  </a:lnTo>
                  <a:lnTo>
                    <a:pt x="285126" y="0"/>
                  </a:lnTo>
                  <a:lnTo>
                    <a:pt x="632863" y="0"/>
                  </a:lnTo>
                  <a:lnTo>
                    <a:pt x="632863" y="341355"/>
                  </a:lnTo>
                  <a:lnTo>
                    <a:pt x="490006" y="341533"/>
                  </a:lnTo>
                  <a:lnTo>
                    <a:pt x="490006" y="208839"/>
                  </a:lnTo>
                  <a:lnTo>
                    <a:pt x="111010" y="587262"/>
                  </a:lnTo>
                  <a:close/>
                </a:path>
              </a:pathLst>
            </a:custGeom>
            <a:solidFill>
              <a:srgbClr val="8356B0"/>
            </a:solidFill>
          </p:spPr>
          <p:txBody>
            <a:bodyPr wrap="square" lIns="0" tIns="0" rIns="0" bIns="0" rtlCol="0"/>
            <a:lstStyle/>
            <a:p>
              <a:endParaRPr/>
            </a:p>
          </p:txBody>
        </p:sp>
        <p:sp>
          <p:nvSpPr>
            <p:cNvPr id="16" name="object 16"/>
            <p:cNvSpPr/>
            <p:nvPr/>
          </p:nvSpPr>
          <p:spPr>
            <a:xfrm>
              <a:off x="8110615" y="3222510"/>
              <a:ext cx="1176020" cy="1174115"/>
            </a:xfrm>
            <a:custGeom>
              <a:avLst/>
              <a:gdLst/>
              <a:ahLst/>
              <a:cxnLst/>
              <a:rect l="l" t="t" r="r" b="b"/>
              <a:pathLst>
                <a:path w="1176020" h="1174114">
                  <a:moveTo>
                    <a:pt x="573503" y="1173825"/>
                  </a:moveTo>
                  <a:lnTo>
                    <a:pt x="521144" y="1171571"/>
                  </a:lnTo>
                  <a:lnTo>
                    <a:pt x="470023" y="1164935"/>
                  </a:lnTo>
                  <a:lnTo>
                    <a:pt x="420327" y="1154105"/>
                  </a:lnTo>
                  <a:lnTo>
                    <a:pt x="372242" y="1139268"/>
                  </a:lnTo>
                  <a:lnTo>
                    <a:pt x="325955" y="1120612"/>
                  </a:lnTo>
                  <a:lnTo>
                    <a:pt x="281653" y="1098324"/>
                  </a:lnTo>
                  <a:lnTo>
                    <a:pt x="239522" y="1072592"/>
                  </a:lnTo>
                  <a:lnTo>
                    <a:pt x="199748" y="1043603"/>
                  </a:lnTo>
                  <a:lnTo>
                    <a:pt x="162519" y="1011545"/>
                  </a:lnTo>
                  <a:lnTo>
                    <a:pt x="130414" y="974371"/>
                  </a:lnTo>
                  <a:lnTo>
                    <a:pt x="101382" y="934657"/>
                  </a:lnTo>
                  <a:lnTo>
                    <a:pt x="75612" y="892588"/>
                  </a:lnTo>
                  <a:lnTo>
                    <a:pt x="53291" y="848351"/>
                  </a:lnTo>
                  <a:lnTo>
                    <a:pt x="34607" y="802133"/>
                  </a:lnTo>
                  <a:lnTo>
                    <a:pt x="19748" y="754120"/>
                  </a:lnTo>
                  <a:lnTo>
                    <a:pt x="8902" y="704497"/>
                  </a:lnTo>
                  <a:lnTo>
                    <a:pt x="2256" y="653452"/>
                  </a:lnTo>
                  <a:lnTo>
                    <a:pt x="0" y="601170"/>
                  </a:lnTo>
                  <a:lnTo>
                    <a:pt x="1814" y="554257"/>
                  </a:lnTo>
                  <a:lnTo>
                    <a:pt x="7169" y="508319"/>
                  </a:lnTo>
                  <a:lnTo>
                    <a:pt x="15929" y="463492"/>
                  </a:lnTo>
                  <a:lnTo>
                    <a:pt x="27958" y="419910"/>
                  </a:lnTo>
                  <a:lnTo>
                    <a:pt x="43123" y="377708"/>
                  </a:lnTo>
                  <a:lnTo>
                    <a:pt x="61288" y="337019"/>
                  </a:lnTo>
                  <a:lnTo>
                    <a:pt x="82318" y="297981"/>
                  </a:lnTo>
                  <a:lnTo>
                    <a:pt x="106079" y="260725"/>
                  </a:lnTo>
                  <a:lnTo>
                    <a:pt x="132436" y="225388"/>
                  </a:lnTo>
                  <a:lnTo>
                    <a:pt x="161253" y="192105"/>
                  </a:lnTo>
                  <a:lnTo>
                    <a:pt x="192396" y="161008"/>
                  </a:lnTo>
                  <a:lnTo>
                    <a:pt x="225730" y="132235"/>
                  </a:lnTo>
                  <a:lnTo>
                    <a:pt x="261120" y="105918"/>
                  </a:lnTo>
                  <a:lnTo>
                    <a:pt x="298432" y="82193"/>
                  </a:lnTo>
                  <a:lnTo>
                    <a:pt x="337529" y="61195"/>
                  </a:lnTo>
                  <a:lnTo>
                    <a:pt x="378278" y="43057"/>
                  </a:lnTo>
                  <a:lnTo>
                    <a:pt x="420544" y="27916"/>
                  </a:lnTo>
                  <a:lnTo>
                    <a:pt x="464191" y="15904"/>
                  </a:lnTo>
                  <a:lnTo>
                    <a:pt x="509085" y="7158"/>
                  </a:lnTo>
                  <a:lnTo>
                    <a:pt x="555091" y="1812"/>
                  </a:lnTo>
                  <a:lnTo>
                    <a:pt x="602074" y="0"/>
                  </a:lnTo>
                  <a:lnTo>
                    <a:pt x="653559" y="2179"/>
                  </a:lnTo>
                  <a:lnTo>
                    <a:pt x="703851" y="8599"/>
                  </a:lnTo>
                  <a:lnTo>
                    <a:pt x="752774" y="19080"/>
                  </a:lnTo>
                  <a:lnTo>
                    <a:pt x="800150" y="33444"/>
                  </a:lnTo>
                  <a:lnTo>
                    <a:pt x="845801" y="51512"/>
                  </a:lnTo>
                  <a:lnTo>
                    <a:pt x="889549" y="73105"/>
                  </a:lnTo>
                  <a:lnTo>
                    <a:pt x="931217" y="98044"/>
                  </a:lnTo>
                  <a:lnTo>
                    <a:pt x="989585" y="141468"/>
                  </a:lnTo>
                  <a:lnTo>
                    <a:pt x="1004576" y="154873"/>
                  </a:lnTo>
                  <a:lnTo>
                    <a:pt x="573503" y="154873"/>
                  </a:lnTo>
                  <a:lnTo>
                    <a:pt x="524778" y="157689"/>
                  </a:lnTo>
                  <a:lnTo>
                    <a:pt x="477687" y="165926"/>
                  </a:lnTo>
                  <a:lnTo>
                    <a:pt x="432545" y="179268"/>
                  </a:lnTo>
                  <a:lnTo>
                    <a:pt x="389668" y="197400"/>
                  </a:lnTo>
                  <a:lnTo>
                    <a:pt x="349374" y="220006"/>
                  </a:lnTo>
                  <a:lnTo>
                    <a:pt x="311978" y="246768"/>
                  </a:lnTo>
                  <a:lnTo>
                    <a:pt x="277797" y="277373"/>
                  </a:lnTo>
                  <a:lnTo>
                    <a:pt x="247147" y="311504"/>
                  </a:lnTo>
                  <a:lnTo>
                    <a:pt x="220344" y="348844"/>
                  </a:lnTo>
                  <a:lnTo>
                    <a:pt x="197705" y="389079"/>
                  </a:lnTo>
                  <a:lnTo>
                    <a:pt x="179547" y="431892"/>
                  </a:lnTo>
                  <a:lnTo>
                    <a:pt x="166185" y="476967"/>
                  </a:lnTo>
                  <a:lnTo>
                    <a:pt x="157935" y="523989"/>
                  </a:lnTo>
                  <a:lnTo>
                    <a:pt x="155115" y="572641"/>
                  </a:lnTo>
                  <a:lnTo>
                    <a:pt x="158297" y="624303"/>
                  </a:lnTo>
                  <a:lnTo>
                    <a:pt x="167589" y="674101"/>
                  </a:lnTo>
                  <a:lnTo>
                    <a:pt x="182612" y="721655"/>
                  </a:lnTo>
                  <a:lnTo>
                    <a:pt x="202985" y="766586"/>
                  </a:lnTo>
                  <a:lnTo>
                    <a:pt x="228330" y="808513"/>
                  </a:lnTo>
                  <a:lnTo>
                    <a:pt x="258267" y="847058"/>
                  </a:lnTo>
                  <a:lnTo>
                    <a:pt x="292416" y="881841"/>
                  </a:lnTo>
                  <a:lnTo>
                    <a:pt x="327254" y="915939"/>
                  </a:lnTo>
                  <a:lnTo>
                    <a:pt x="365858" y="945832"/>
                  </a:lnTo>
                  <a:lnTo>
                    <a:pt x="407847" y="971139"/>
                  </a:lnTo>
                  <a:lnTo>
                    <a:pt x="452843" y="991483"/>
                  </a:lnTo>
                  <a:lnTo>
                    <a:pt x="500466" y="1006483"/>
                  </a:lnTo>
                  <a:lnTo>
                    <a:pt x="550336" y="1015761"/>
                  </a:lnTo>
                  <a:lnTo>
                    <a:pt x="602074" y="1018938"/>
                  </a:lnTo>
                  <a:lnTo>
                    <a:pt x="976075" y="1018938"/>
                  </a:lnTo>
                  <a:lnTo>
                    <a:pt x="949841" y="1041584"/>
                  </a:lnTo>
                  <a:lnTo>
                    <a:pt x="914452" y="1067902"/>
                  </a:lnTo>
                  <a:lnTo>
                    <a:pt x="877142" y="1091628"/>
                  </a:lnTo>
                  <a:lnTo>
                    <a:pt x="838045" y="1112627"/>
                  </a:lnTo>
                  <a:lnTo>
                    <a:pt x="797296" y="1130765"/>
                  </a:lnTo>
                  <a:lnTo>
                    <a:pt x="755031" y="1145907"/>
                  </a:lnTo>
                  <a:lnTo>
                    <a:pt x="711385" y="1157919"/>
                  </a:lnTo>
                  <a:lnTo>
                    <a:pt x="666491" y="1166666"/>
                  </a:lnTo>
                  <a:lnTo>
                    <a:pt x="620485" y="1172012"/>
                  </a:lnTo>
                  <a:lnTo>
                    <a:pt x="573503" y="1173825"/>
                  </a:lnTo>
                  <a:close/>
                </a:path>
                <a:path w="1176020" h="1174114">
                  <a:moveTo>
                    <a:pt x="976075" y="1018938"/>
                  </a:moveTo>
                  <a:lnTo>
                    <a:pt x="602074" y="1018938"/>
                  </a:lnTo>
                  <a:lnTo>
                    <a:pt x="650798" y="1016123"/>
                  </a:lnTo>
                  <a:lnTo>
                    <a:pt x="697890" y="1007886"/>
                  </a:lnTo>
                  <a:lnTo>
                    <a:pt x="743032" y="994544"/>
                  </a:lnTo>
                  <a:lnTo>
                    <a:pt x="785908" y="976413"/>
                  </a:lnTo>
                  <a:lnTo>
                    <a:pt x="826202" y="953809"/>
                  </a:lnTo>
                  <a:lnTo>
                    <a:pt x="863598" y="927047"/>
                  </a:lnTo>
                  <a:lnTo>
                    <a:pt x="897779" y="896443"/>
                  </a:lnTo>
                  <a:lnTo>
                    <a:pt x="928429" y="862313"/>
                  </a:lnTo>
                  <a:lnTo>
                    <a:pt x="955232" y="824973"/>
                  </a:lnTo>
                  <a:lnTo>
                    <a:pt x="977871" y="784738"/>
                  </a:lnTo>
                  <a:lnTo>
                    <a:pt x="996030" y="741924"/>
                  </a:lnTo>
                  <a:lnTo>
                    <a:pt x="1009392" y="696848"/>
                  </a:lnTo>
                  <a:lnTo>
                    <a:pt x="1017641" y="649825"/>
                  </a:lnTo>
                  <a:lnTo>
                    <a:pt x="1020461" y="601170"/>
                  </a:lnTo>
                  <a:lnTo>
                    <a:pt x="1017279" y="549513"/>
                  </a:lnTo>
                  <a:lnTo>
                    <a:pt x="1007985" y="499718"/>
                  </a:lnTo>
                  <a:lnTo>
                    <a:pt x="992960" y="452166"/>
                  </a:lnTo>
                  <a:lnTo>
                    <a:pt x="972583" y="407237"/>
                  </a:lnTo>
                  <a:lnTo>
                    <a:pt x="947236" y="365311"/>
                  </a:lnTo>
                  <a:lnTo>
                    <a:pt x="917298" y="326766"/>
                  </a:lnTo>
                  <a:lnTo>
                    <a:pt x="883148" y="291983"/>
                  </a:lnTo>
                  <a:lnTo>
                    <a:pt x="848314" y="257884"/>
                  </a:lnTo>
                  <a:lnTo>
                    <a:pt x="809714" y="227990"/>
                  </a:lnTo>
                  <a:lnTo>
                    <a:pt x="767727" y="202680"/>
                  </a:lnTo>
                  <a:lnTo>
                    <a:pt x="722732" y="182334"/>
                  </a:lnTo>
                  <a:lnTo>
                    <a:pt x="675111" y="167331"/>
                  </a:lnTo>
                  <a:lnTo>
                    <a:pt x="625241" y="158051"/>
                  </a:lnTo>
                  <a:lnTo>
                    <a:pt x="573503" y="154873"/>
                  </a:lnTo>
                  <a:lnTo>
                    <a:pt x="1004576" y="154873"/>
                  </a:lnTo>
                  <a:lnTo>
                    <a:pt x="1016658" y="165677"/>
                  </a:lnTo>
                  <a:lnTo>
                    <a:pt x="1042227" y="191457"/>
                  </a:lnTo>
                  <a:lnTo>
                    <a:pt x="1040290" y="193404"/>
                  </a:lnTo>
                  <a:lnTo>
                    <a:pt x="1046656" y="201344"/>
                  </a:lnTo>
                  <a:lnTo>
                    <a:pt x="1093009" y="269139"/>
                  </a:lnTo>
                  <a:lnTo>
                    <a:pt x="1117334" y="314885"/>
                  </a:lnTo>
                  <a:lnTo>
                    <a:pt x="1137721" y="362852"/>
                  </a:lnTo>
                  <a:lnTo>
                    <a:pt x="1153953" y="412824"/>
                  </a:lnTo>
                  <a:lnTo>
                    <a:pt x="1165815" y="464589"/>
                  </a:lnTo>
                  <a:lnTo>
                    <a:pt x="1173091" y="517932"/>
                  </a:lnTo>
                  <a:lnTo>
                    <a:pt x="1175564" y="572641"/>
                  </a:lnTo>
                  <a:lnTo>
                    <a:pt x="1173749" y="619555"/>
                  </a:lnTo>
                  <a:lnTo>
                    <a:pt x="1168395" y="665492"/>
                  </a:lnTo>
                  <a:lnTo>
                    <a:pt x="1159636" y="710320"/>
                  </a:lnTo>
                  <a:lnTo>
                    <a:pt x="1147607" y="753903"/>
                  </a:lnTo>
                  <a:lnTo>
                    <a:pt x="1132443" y="796106"/>
                  </a:lnTo>
                  <a:lnTo>
                    <a:pt x="1114278" y="836794"/>
                  </a:lnTo>
                  <a:lnTo>
                    <a:pt x="1093249" y="875834"/>
                  </a:lnTo>
                  <a:lnTo>
                    <a:pt x="1069489" y="913090"/>
                  </a:lnTo>
                  <a:lnTo>
                    <a:pt x="1043133" y="948428"/>
                  </a:lnTo>
                  <a:lnTo>
                    <a:pt x="1014317" y="981713"/>
                  </a:lnTo>
                  <a:lnTo>
                    <a:pt x="983174" y="1012810"/>
                  </a:lnTo>
                  <a:lnTo>
                    <a:pt x="976075" y="1018938"/>
                  </a:lnTo>
                  <a:close/>
                </a:path>
              </a:pathLst>
            </a:custGeom>
            <a:solidFill>
              <a:srgbClr val="5E61B6"/>
            </a:solidFill>
          </p:spPr>
          <p:txBody>
            <a:bodyPr wrap="square" lIns="0" tIns="0" rIns="0" bIns="0" rtlCol="0"/>
            <a:lstStyle/>
            <a:p>
              <a:endParaRPr/>
            </a:p>
          </p:txBody>
        </p:sp>
        <p:sp>
          <p:nvSpPr>
            <p:cNvPr id="17" name="object 17"/>
            <p:cNvSpPr/>
            <p:nvPr/>
          </p:nvSpPr>
          <p:spPr>
            <a:xfrm>
              <a:off x="8069797" y="2779789"/>
              <a:ext cx="1617345" cy="1625600"/>
            </a:xfrm>
            <a:custGeom>
              <a:avLst/>
              <a:gdLst/>
              <a:ahLst/>
              <a:cxnLst/>
              <a:rect l="l" t="t" r="r" b="b"/>
              <a:pathLst>
                <a:path w="1617345" h="1625600">
                  <a:moveTo>
                    <a:pt x="1005195" y="520699"/>
                  </a:moveTo>
                  <a:lnTo>
                    <a:pt x="977260" y="520699"/>
                  </a:lnTo>
                  <a:lnTo>
                    <a:pt x="1331457" y="165099"/>
                  </a:lnTo>
                  <a:lnTo>
                    <a:pt x="1207130" y="165099"/>
                  </a:lnTo>
                  <a:lnTo>
                    <a:pt x="1207130" y="0"/>
                  </a:lnTo>
                  <a:lnTo>
                    <a:pt x="1617145" y="0"/>
                  </a:lnTo>
                  <a:lnTo>
                    <a:pt x="1617145" y="12699"/>
                  </a:lnTo>
                  <a:lnTo>
                    <a:pt x="1231624" y="12699"/>
                  </a:lnTo>
                  <a:lnTo>
                    <a:pt x="1231624" y="139699"/>
                  </a:lnTo>
                  <a:lnTo>
                    <a:pt x="1390575" y="139699"/>
                  </a:lnTo>
                  <a:lnTo>
                    <a:pt x="1005195" y="520699"/>
                  </a:lnTo>
                  <a:close/>
                </a:path>
                <a:path w="1617345" h="1625600">
                  <a:moveTo>
                    <a:pt x="1617145" y="380999"/>
                  </a:moveTo>
                  <a:lnTo>
                    <a:pt x="1592651" y="380999"/>
                  </a:lnTo>
                  <a:lnTo>
                    <a:pt x="1592651" y="12699"/>
                  </a:lnTo>
                  <a:lnTo>
                    <a:pt x="1617145" y="12699"/>
                  </a:lnTo>
                  <a:lnTo>
                    <a:pt x="1617145" y="380999"/>
                  </a:lnTo>
                  <a:close/>
                </a:path>
                <a:path w="1617345" h="1625600">
                  <a:moveTo>
                    <a:pt x="799542" y="1600199"/>
                  </a:moveTo>
                  <a:lnTo>
                    <a:pt x="662625" y="1600199"/>
                  </a:lnTo>
                  <a:lnTo>
                    <a:pt x="709866" y="1587499"/>
                  </a:lnTo>
                  <a:lnTo>
                    <a:pt x="800550" y="1562099"/>
                  </a:lnTo>
                  <a:lnTo>
                    <a:pt x="843686" y="1549399"/>
                  </a:lnTo>
                  <a:lnTo>
                    <a:pt x="885147" y="1536699"/>
                  </a:lnTo>
                  <a:lnTo>
                    <a:pt x="924781" y="1511299"/>
                  </a:lnTo>
                  <a:lnTo>
                    <a:pt x="962435" y="1485899"/>
                  </a:lnTo>
                  <a:lnTo>
                    <a:pt x="997956" y="1460499"/>
                  </a:lnTo>
                  <a:lnTo>
                    <a:pt x="1031190" y="1422399"/>
                  </a:lnTo>
                  <a:lnTo>
                    <a:pt x="1061984" y="1396999"/>
                  </a:lnTo>
                  <a:lnTo>
                    <a:pt x="1090187" y="1358899"/>
                  </a:lnTo>
                  <a:lnTo>
                    <a:pt x="1115645" y="1320799"/>
                  </a:lnTo>
                  <a:lnTo>
                    <a:pt x="1138204" y="1282699"/>
                  </a:lnTo>
                  <a:lnTo>
                    <a:pt x="1157712" y="1231899"/>
                  </a:lnTo>
                  <a:lnTo>
                    <a:pt x="1174017" y="1193799"/>
                  </a:lnTo>
                  <a:lnTo>
                    <a:pt x="1186964" y="1155699"/>
                  </a:lnTo>
                  <a:lnTo>
                    <a:pt x="1196402" y="1104899"/>
                  </a:lnTo>
                  <a:lnTo>
                    <a:pt x="1202177" y="1054099"/>
                  </a:lnTo>
                  <a:lnTo>
                    <a:pt x="1204135" y="1003299"/>
                  </a:lnTo>
                  <a:lnTo>
                    <a:pt x="1201947" y="952499"/>
                  </a:lnTo>
                  <a:lnTo>
                    <a:pt x="1195448" y="914399"/>
                  </a:lnTo>
                  <a:lnTo>
                    <a:pt x="1184741" y="863599"/>
                  </a:lnTo>
                  <a:lnTo>
                    <a:pt x="1169927" y="812799"/>
                  </a:lnTo>
                  <a:lnTo>
                    <a:pt x="1151105" y="761999"/>
                  </a:lnTo>
                  <a:lnTo>
                    <a:pt x="1128379" y="723899"/>
                  </a:lnTo>
                  <a:lnTo>
                    <a:pt x="1101848" y="673099"/>
                  </a:lnTo>
                  <a:lnTo>
                    <a:pt x="1071614" y="634999"/>
                  </a:lnTo>
                  <a:lnTo>
                    <a:pt x="1064631" y="634999"/>
                  </a:lnTo>
                  <a:lnTo>
                    <a:pt x="1474288" y="215899"/>
                  </a:lnTo>
                  <a:lnTo>
                    <a:pt x="1474288" y="279399"/>
                  </a:lnTo>
                  <a:lnTo>
                    <a:pt x="1449795" y="279399"/>
                  </a:lnTo>
                  <a:lnTo>
                    <a:pt x="1097509" y="634999"/>
                  </a:lnTo>
                  <a:lnTo>
                    <a:pt x="1127442" y="673099"/>
                  </a:lnTo>
                  <a:lnTo>
                    <a:pt x="1153700" y="711199"/>
                  </a:lnTo>
                  <a:lnTo>
                    <a:pt x="1176187" y="761999"/>
                  </a:lnTo>
                  <a:lnTo>
                    <a:pt x="1194805" y="812799"/>
                  </a:lnTo>
                  <a:lnTo>
                    <a:pt x="1209456" y="863599"/>
                  </a:lnTo>
                  <a:lnTo>
                    <a:pt x="1220043" y="901699"/>
                  </a:lnTo>
                  <a:lnTo>
                    <a:pt x="1226466" y="952499"/>
                  </a:lnTo>
                  <a:lnTo>
                    <a:pt x="1228629" y="1003299"/>
                  </a:lnTo>
                  <a:lnTo>
                    <a:pt x="1226777" y="1054099"/>
                  </a:lnTo>
                  <a:lnTo>
                    <a:pt x="1221314" y="1104899"/>
                  </a:lnTo>
                  <a:lnTo>
                    <a:pt x="1212376" y="1155699"/>
                  </a:lnTo>
                  <a:lnTo>
                    <a:pt x="1200103" y="1193799"/>
                  </a:lnTo>
                  <a:lnTo>
                    <a:pt x="1184630" y="1231899"/>
                  </a:lnTo>
                  <a:lnTo>
                    <a:pt x="1166096" y="1282699"/>
                  </a:lnTo>
                  <a:lnTo>
                    <a:pt x="1144639" y="1320799"/>
                  </a:lnTo>
                  <a:lnTo>
                    <a:pt x="1120396" y="1358899"/>
                  </a:lnTo>
                  <a:lnTo>
                    <a:pt x="1093504" y="1396999"/>
                  </a:lnTo>
                  <a:lnTo>
                    <a:pt x="1064102" y="1422399"/>
                  </a:lnTo>
                  <a:lnTo>
                    <a:pt x="1032326" y="1460499"/>
                  </a:lnTo>
                  <a:lnTo>
                    <a:pt x="998315" y="1485899"/>
                  </a:lnTo>
                  <a:lnTo>
                    <a:pt x="962206" y="1511299"/>
                  </a:lnTo>
                  <a:lnTo>
                    <a:pt x="924136" y="1536699"/>
                  </a:lnTo>
                  <a:lnTo>
                    <a:pt x="884244" y="1562099"/>
                  </a:lnTo>
                  <a:lnTo>
                    <a:pt x="842667" y="1574799"/>
                  </a:lnTo>
                  <a:lnTo>
                    <a:pt x="799542" y="1600199"/>
                  </a:lnTo>
                  <a:close/>
                </a:path>
                <a:path w="1617345" h="1625600">
                  <a:moveTo>
                    <a:pt x="1617145" y="406399"/>
                  </a:moveTo>
                  <a:lnTo>
                    <a:pt x="1449795" y="406399"/>
                  </a:lnTo>
                  <a:lnTo>
                    <a:pt x="1449795" y="279399"/>
                  </a:lnTo>
                  <a:lnTo>
                    <a:pt x="1474288" y="279399"/>
                  </a:lnTo>
                  <a:lnTo>
                    <a:pt x="1474288" y="380999"/>
                  </a:lnTo>
                  <a:lnTo>
                    <a:pt x="1617145" y="380999"/>
                  </a:lnTo>
                  <a:lnTo>
                    <a:pt x="1617145" y="406399"/>
                  </a:lnTo>
                  <a:close/>
                </a:path>
                <a:path w="1617345" h="1625600">
                  <a:moveTo>
                    <a:pt x="711719" y="406399"/>
                  </a:moveTo>
                  <a:lnTo>
                    <a:pt x="519440" y="406399"/>
                  </a:lnTo>
                  <a:lnTo>
                    <a:pt x="566382" y="393699"/>
                  </a:lnTo>
                  <a:lnTo>
                    <a:pt x="663400" y="393699"/>
                  </a:lnTo>
                  <a:lnTo>
                    <a:pt x="711719" y="406399"/>
                  </a:lnTo>
                  <a:close/>
                </a:path>
                <a:path w="1617345" h="1625600">
                  <a:moveTo>
                    <a:pt x="566016" y="1600199"/>
                  </a:moveTo>
                  <a:lnTo>
                    <a:pt x="429097" y="1600199"/>
                  </a:lnTo>
                  <a:lnTo>
                    <a:pt x="385972" y="1574799"/>
                  </a:lnTo>
                  <a:lnTo>
                    <a:pt x="344394" y="1562099"/>
                  </a:lnTo>
                  <a:lnTo>
                    <a:pt x="304501" y="1536699"/>
                  </a:lnTo>
                  <a:lnTo>
                    <a:pt x="266431" y="1511299"/>
                  </a:lnTo>
                  <a:lnTo>
                    <a:pt x="230321" y="1485899"/>
                  </a:lnTo>
                  <a:lnTo>
                    <a:pt x="196309" y="1460499"/>
                  </a:lnTo>
                  <a:lnTo>
                    <a:pt x="164533" y="1422399"/>
                  </a:lnTo>
                  <a:lnTo>
                    <a:pt x="135129" y="1396999"/>
                  </a:lnTo>
                  <a:lnTo>
                    <a:pt x="108237" y="1358899"/>
                  </a:lnTo>
                  <a:lnTo>
                    <a:pt x="83993" y="1320799"/>
                  </a:lnTo>
                  <a:lnTo>
                    <a:pt x="62534" y="1282699"/>
                  </a:lnTo>
                  <a:lnTo>
                    <a:pt x="44000" y="1231899"/>
                  </a:lnTo>
                  <a:lnTo>
                    <a:pt x="28527" y="1193799"/>
                  </a:lnTo>
                  <a:lnTo>
                    <a:pt x="16253" y="1155699"/>
                  </a:lnTo>
                  <a:lnTo>
                    <a:pt x="7315" y="1104899"/>
                  </a:lnTo>
                  <a:lnTo>
                    <a:pt x="1851" y="1054099"/>
                  </a:lnTo>
                  <a:lnTo>
                    <a:pt x="0" y="1003299"/>
                  </a:lnTo>
                  <a:lnTo>
                    <a:pt x="1851" y="965199"/>
                  </a:lnTo>
                  <a:lnTo>
                    <a:pt x="7315" y="914399"/>
                  </a:lnTo>
                  <a:lnTo>
                    <a:pt x="16253" y="863599"/>
                  </a:lnTo>
                  <a:lnTo>
                    <a:pt x="28527" y="825499"/>
                  </a:lnTo>
                  <a:lnTo>
                    <a:pt x="44000" y="774699"/>
                  </a:lnTo>
                  <a:lnTo>
                    <a:pt x="62534" y="736599"/>
                  </a:lnTo>
                  <a:lnTo>
                    <a:pt x="83993" y="698499"/>
                  </a:lnTo>
                  <a:lnTo>
                    <a:pt x="108237" y="660399"/>
                  </a:lnTo>
                  <a:lnTo>
                    <a:pt x="135129" y="622299"/>
                  </a:lnTo>
                  <a:lnTo>
                    <a:pt x="164533" y="596899"/>
                  </a:lnTo>
                  <a:lnTo>
                    <a:pt x="196309" y="558799"/>
                  </a:lnTo>
                  <a:lnTo>
                    <a:pt x="230321" y="533399"/>
                  </a:lnTo>
                  <a:lnTo>
                    <a:pt x="266431" y="507999"/>
                  </a:lnTo>
                  <a:lnTo>
                    <a:pt x="304501" y="482599"/>
                  </a:lnTo>
                  <a:lnTo>
                    <a:pt x="344394" y="457199"/>
                  </a:lnTo>
                  <a:lnTo>
                    <a:pt x="385972" y="444499"/>
                  </a:lnTo>
                  <a:lnTo>
                    <a:pt x="429097" y="419099"/>
                  </a:lnTo>
                  <a:lnTo>
                    <a:pt x="473633" y="406399"/>
                  </a:lnTo>
                  <a:lnTo>
                    <a:pt x="759128" y="406399"/>
                  </a:lnTo>
                  <a:lnTo>
                    <a:pt x="782303" y="419099"/>
                  </a:lnTo>
                  <a:lnTo>
                    <a:pt x="566016" y="419099"/>
                  </a:lnTo>
                  <a:lnTo>
                    <a:pt x="518774" y="431799"/>
                  </a:lnTo>
                  <a:lnTo>
                    <a:pt x="472748" y="431799"/>
                  </a:lnTo>
                  <a:lnTo>
                    <a:pt x="428090" y="444499"/>
                  </a:lnTo>
                  <a:lnTo>
                    <a:pt x="384953" y="469899"/>
                  </a:lnTo>
                  <a:lnTo>
                    <a:pt x="343491" y="482599"/>
                  </a:lnTo>
                  <a:lnTo>
                    <a:pt x="303856" y="507999"/>
                  </a:lnTo>
                  <a:lnTo>
                    <a:pt x="266201" y="533399"/>
                  </a:lnTo>
                  <a:lnTo>
                    <a:pt x="230680" y="558799"/>
                  </a:lnTo>
                  <a:lnTo>
                    <a:pt x="197445" y="596899"/>
                  </a:lnTo>
                  <a:lnTo>
                    <a:pt x="166649" y="622299"/>
                  </a:lnTo>
                  <a:lnTo>
                    <a:pt x="138446" y="660399"/>
                  </a:lnTo>
                  <a:lnTo>
                    <a:pt x="112987" y="698499"/>
                  </a:lnTo>
                  <a:lnTo>
                    <a:pt x="90427" y="736599"/>
                  </a:lnTo>
                  <a:lnTo>
                    <a:pt x="70918" y="774699"/>
                  </a:lnTo>
                  <a:lnTo>
                    <a:pt x="54613" y="825499"/>
                  </a:lnTo>
                  <a:lnTo>
                    <a:pt x="41665" y="863599"/>
                  </a:lnTo>
                  <a:lnTo>
                    <a:pt x="32227" y="914399"/>
                  </a:lnTo>
                  <a:lnTo>
                    <a:pt x="26452" y="965199"/>
                  </a:lnTo>
                  <a:lnTo>
                    <a:pt x="24493" y="1003299"/>
                  </a:lnTo>
                  <a:lnTo>
                    <a:pt x="26452" y="1054099"/>
                  </a:lnTo>
                  <a:lnTo>
                    <a:pt x="32227" y="1104899"/>
                  </a:lnTo>
                  <a:lnTo>
                    <a:pt x="41665" y="1155699"/>
                  </a:lnTo>
                  <a:lnTo>
                    <a:pt x="54613" y="1193799"/>
                  </a:lnTo>
                  <a:lnTo>
                    <a:pt x="70918" y="1231899"/>
                  </a:lnTo>
                  <a:lnTo>
                    <a:pt x="90427" y="1282699"/>
                  </a:lnTo>
                  <a:lnTo>
                    <a:pt x="112987" y="1320799"/>
                  </a:lnTo>
                  <a:lnTo>
                    <a:pt x="138446" y="1358899"/>
                  </a:lnTo>
                  <a:lnTo>
                    <a:pt x="166649" y="1396999"/>
                  </a:lnTo>
                  <a:lnTo>
                    <a:pt x="197445" y="1422399"/>
                  </a:lnTo>
                  <a:lnTo>
                    <a:pt x="230680" y="1460499"/>
                  </a:lnTo>
                  <a:lnTo>
                    <a:pt x="266201" y="1485899"/>
                  </a:lnTo>
                  <a:lnTo>
                    <a:pt x="303856" y="1511299"/>
                  </a:lnTo>
                  <a:lnTo>
                    <a:pt x="343491" y="1536699"/>
                  </a:lnTo>
                  <a:lnTo>
                    <a:pt x="384953" y="1549399"/>
                  </a:lnTo>
                  <a:lnTo>
                    <a:pt x="428090" y="1562099"/>
                  </a:lnTo>
                  <a:lnTo>
                    <a:pt x="518774" y="1587499"/>
                  </a:lnTo>
                  <a:lnTo>
                    <a:pt x="566016" y="1600199"/>
                  </a:lnTo>
                  <a:close/>
                </a:path>
                <a:path w="1617345" h="1625600">
                  <a:moveTo>
                    <a:pt x="979503" y="546099"/>
                  </a:moveTo>
                  <a:lnTo>
                    <a:pt x="971003" y="546099"/>
                  </a:lnTo>
                  <a:lnTo>
                    <a:pt x="931314" y="507999"/>
                  </a:lnTo>
                  <a:lnTo>
                    <a:pt x="889913" y="482599"/>
                  </a:lnTo>
                  <a:lnTo>
                    <a:pt x="846957" y="469899"/>
                  </a:lnTo>
                  <a:lnTo>
                    <a:pt x="802602" y="444499"/>
                  </a:lnTo>
                  <a:lnTo>
                    <a:pt x="757004" y="431799"/>
                  </a:lnTo>
                  <a:lnTo>
                    <a:pt x="710320" y="431799"/>
                  </a:lnTo>
                  <a:lnTo>
                    <a:pt x="662707" y="419099"/>
                  </a:lnTo>
                  <a:lnTo>
                    <a:pt x="782303" y="419099"/>
                  </a:lnTo>
                  <a:lnTo>
                    <a:pt x="805477" y="431799"/>
                  </a:lnTo>
                  <a:lnTo>
                    <a:pt x="894392" y="457199"/>
                  </a:lnTo>
                  <a:lnTo>
                    <a:pt x="936657" y="482599"/>
                  </a:lnTo>
                  <a:lnTo>
                    <a:pt x="977260" y="520699"/>
                  </a:lnTo>
                  <a:lnTo>
                    <a:pt x="1005195" y="520699"/>
                  </a:lnTo>
                  <a:lnTo>
                    <a:pt x="979503" y="546099"/>
                  </a:lnTo>
                  <a:close/>
                </a:path>
                <a:path w="1617345" h="1625600">
                  <a:moveTo>
                    <a:pt x="706587" y="1435099"/>
                  </a:moveTo>
                  <a:lnTo>
                    <a:pt x="522054" y="1435099"/>
                  </a:lnTo>
                  <a:lnTo>
                    <a:pt x="478353" y="1422399"/>
                  </a:lnTo>
                  <a:lnTo>
                    <a:pt x="436627" y="1396999"/>
                  </a:lnTo>
                  <a:lnTo>
                    <a:pt x="397140" y="1384299"/>
                  </a:lnTo>
                  <a:lnTo>
                    <a:pt x="360158" y="1358899"/>
                  </a:lnTo>
                  <a:lnTo>
                    <a:pt x="325944" y="1333499"/>
                  </a:lnTo>
                  <a:lnTo>
                    <a:pt x="294765" y="1295399"/>
                  </a:lnTo>
                  <a:lnTo>
                    <a:pt x="266883" y="1257299"/>
                  </a:lnTo>
                  <a:lnTo>
                    <a:pt x="242565" y="1231899"/>
                  </a:lnTo>
                  <a:lnTo>
                    <a:pt x="222075" y="1181099"/>
                  </a:lnTo>
                  <a:lnTo>
                    <a:pt x="205677" y="1142999"/>
                  </a:lnTo>
                  <a:lnTo>
                    <a:pt x="193637" y="1104899"/>
                  </a:lnTo>
                  <a:lnTo>
                    <a:pt x="186218" y="1054099"/>
                  </a:lnTo>
                  <a:lnTo>
                    <a:pt x="183687" y="1003299"/>
                  </a:lnTo>
                  <a:lnTo>
                    <a:pt x="186218" y="965199"/>
                  </a:lnTo>
                  <a:lnTo>
                    <a:pt x="193637" y="914399"/>
                  </a:lnTo>
                  <a:lnTo>
                    <a:pt x="205677" y="876299"/>
                  </a:lnTo>
                  <a:lnTo>
                    <a:pt x="222075" y="825499"/>
                  </a:lnTo>
                  <a:lnTo>
                    <a:pt x="242565" y="787399"/>
                  </a:lnTo>
                  <a:lnTo>
                    <a:pt x="266883" y="749299"/>
                  </a:lnTo>
                  <a:lnTo>
                    <a:pt x="294765" y="723899"/>
                  </a:lnTo>
                  <a:lnTo>
                    <a:pt x="325944" y="685799"/>
                  </a:lnTo>
                  <a:lnTo>
                    <a:pt x="360158" y="660399"/>
                  </a:lnTo>
                  <a:lnTo>
                    <a:pt x="397140" y="634999"/>
                  </a:lnTo>
                  <a:lnTo>
                    <a:pt x="436627" y="622299"/>
                  </a:lnTo>
                  <a:lnTo>
                    <a:pt x="478353" y="596899"/>
                  </a:lnTo>
                  <a:lnTo>
                    <a:pt x="522054" y="584199"/>
                  </a:lnTo>
                  <a:lnTo>
                    <a:pt x="706587" y="584199"/>
                  </a:lnTo>
                  <a:lnTo>
                    <a:pt x="750288" y="596899"/>
                  </a:lnTo>
                  <a:lnTo>
                    <a:pt x="771151" y="609599"/>
                  </a:lnTo>
                  <a:lnTo>
                    <a:pt x="521305" y="609599"/>
                  </a:lnTo>
                  <a:lnTo>
                    <a:pt x="477483" y="622299"/>
                  </a:lnTo>
                  <a:lnTo>
                    <a:pt x="435860" y="647699"/>
                  </a:lnTo>
                  <a:lnTo>
                    <a:pt x="396744" y="660399"/>
                  </a:lnTo>
                  <a:lnTo>
                    <a:pt x="360441" y="698499"/>
                  </a:lnTo>
                  <a:lnTo>
                    <a:pt x="327260" y="723899"/>
                  </a:lnTo>
                  <a:lnTo>
                    <a:pt x="297506" y="749299"/>
                  </a:lnTo>
                  <a:lnTo>
                    <a:pt x="271488" y="787399"/>
                  </a:lnTo>
                  <a:lnTo>
                    <a:pt x="249511" y="825499"/>
                  </a:lnTo>
                  <a:lnTo>
                    <a:pt x="231884" y="876299"/>
                  </a:lnTo>
                  <a:lnTo>
                    <a:pt x="218913" y="914399"/>
                  </a:lnTo>
                  <a:lnTo>
                    <a:pt x="210905" y="965199"/>
                  </a:lnTo>
                  <a:lnTo>
                    <a:pt x="208167" y="1003299"/>
                  </a:lnTo>
                  <a:lnTo>
                    <a:pt x="210905" y="1054099"/>
                  </a:lnTo>
                  <a:lnTo>
                    <a:pt x="218913" y="1104899"/>
                  </a:lnTo>
                  <a:lnTo>
                    <a:pt x="231884" y="1142999"/>
                  </a:lnTo>
                  <a:lnTo>
                    <a:pt x="249511" y="1181099"/>
                  </a:lnTo>
                  <a:lnTo>
                    <a:pt x="271488" y="1231899"/>
                  </a:lnTo>
                  <a:lnTo>
                    <a:pt x="297506" y="1257299"/>
                  </a:lnTo>
                  <a:lnTo>
                    <a:pt x="327260" y="1295399"/>
                  </a:lnTo>
                  <a:lnTo>
                    <a:pt x="360441" y="1320799"/>
                  </a:lnTo>
                  <a:lnTo>
                    <a:pt x="396744" y="1346199"/>
                  </a:lnTo>
                  <a:lnTo>
                    <a:pt x="435860" y="1371599"/>
                  </a:lnTo>
                  <a:lnTo>
                    <a:pt x="477483" y="1396999"/>
                  </a:lnTo>
                  <a:lnTo>
                    <a:pt x="521305" y="1409699"/>
                  </a:lnTo>
                  <a:lnTo>
                    <a:pt x="771151" y="1409699"/>
                  </a:lnTo>
                  <a:lnTo>
                    <a:pt x="750288" y="1422399"/>
                  </a:lnTo>
                  <a:lnTo>
                    <a:pt x="706587" y="1435099"/>
                  </a:lnTo>
                  <a:close/>
                </a:path>
                <a:path w="1617345" h="1625600">
                  <a:moveTo>
                    <a:pt x="771151" y="1409699"/>
                  </a:moveTo>
                  <a:lnTo>
                    <a:pt x="707331" y="1409699"/>
                  </a:lnTo>
                  <a:lnTo>
                    <a:pt x="751152" y="1396999"/>
                  </a:lnTo>
                  <a:lnTo>
                    <a:pt x="792773" y="1371599"/>
                  </a:lnTo>
                  <a:lnTo>
                    <a:pt x="831888" y="1346199"/>
                  </a:lnTo>
                  <a:lnTo>
                    <a:pt x="868189" y="1320799"/>
                  </a:lnTo>
                  <a:lnTo>
                    <a:pt x="901370" y="1295399"/>
                  </a:lnTo>
                  <a:lnTo>
                    <a:pt x="931123" y="1257299"/>
                  </a:lnTo>
                  <a:lnTo>
                    <a:pt x="957141" y="1231899"/>
                  </a:lnTo>
                  <a:lnTo>
                    <a:pt x="979117" y="1181099"/>
                  </a:lnTo>
                  <a:lnTo>
                    <a:pt x="996745" y="1142999"/>
                  </a:lnTo>
                  <a:lnTo>
                    <a:pt x="1009716" y="1104899"/>
                  </a:lnTo>
                  <a:lnTo>
                    <a:pt x="1017724" y="1054099"/>
                  </a:lnTo>
                  <a:lnTo>
                    <a:pt x="1020461" y="1003299"/>
                  </a:lnTo>
                  <a:lnTo>
                    <a:pt x="1017724" y="965199"/>
                  </a:lnTo>
                  <a:lnTo>
                    <a:pt x="1009716" y="914399"/>
                  </a:lnTo>
                  <a:lnTo>
                    <a:pt x="996745" y="876299"/>
                  </a:lnTo>
                  <a:lnTo>
                    <a:pt x="979117" y="825499"/>
                  </a:lnTo>
                  <a:lnTo>
                    <a:pt x="957141" y="787399"/>
                  </a:lnTo>
                  <a:lnTo>
                    <a:pt x="931123" y="749299"/>
                  </a:lnTo>
                  <a:lnTo>
                    <a:pt x="901370" y="723899"/>
                  </a:lnTo>
                  <a:lnTo>
                    <a:pt x="868189" y="698499"/>
                  </a:lnTo>
                  <a:lnTo>
                    <a:pt x="831888" y="660399"/>
                  </a:lnTo>
                  <a:lnTo>
                    <a:pt x="792773" y="647699"/>
                  </a:lnTo>
                  <a:lnTo>
                    <a:pt x="751152" y="622299"/>
                  </a:lnTo>
                  <a:lnTo>
                    <a:pt x="707331" y="609599"/>
                  </a:lnTo>
                  <a:lnTo>
                    <a:pt x="771151" y="609599"/>
                  </a:lnTo>
                  <a:lnTo>
                    <a:pt x="792014" y="622299"/>
                  </a:lnTo>
                  <a:lnTo>
                    <a:pt x="831501" y="634999"/>
                  </a:lnTo>
                  <a:lnTo>
                    <a:pt x="868483" y="660399"/>
                  </a:lnTo>
                  <a:lnTo>
                    <a:pt x="902697" y="685799"/>
                  </a:lnTo>
                  <a:lnTo>
                    <a:pt x="933876" y="723899"/>
                  </a:lnTo>
                  <a:lnTo>
                    <a:pt x="961758" y="749299"/>
                  </a:lnTo>
                  <a:lnTo>
                    <a:pt x="986076" y="787399"/>
                  </a:lnTo>
                  <a:lnTo>
                    <a:pt x="1006566" y="825499"/>
                  </a:lnTo>
                  <a:lnTo>
                    <a:pt x="1022964" y="876299"/>
                  </a:lnTo>
                  <a:lnTo>
                    <a:pt x="1035004" y="914399"/>
                  </a:lnTo>
                  <a:lnTo>
                    <a:pt x="1042423" y="965199"/>
                  </a:lnTo>
                  <a:lnTo>
                    <a:pt x="1044954" y="1003299"/>
                  </a:lnTo>
                  <a:lnTo>
                    <a:pt x="1042423" y="1054099"/>
                  </a:lnTo>
                  <a:lnTo>
                    <a:pt x="1035004" y="1104899"/>
                  </a:lnTo>
                  <a:lnTo>
                    <a:pt x="1022964" y="1142999"/>
                  </a:lnTo>
                  <a:lnTo>
                    <a:pt x="1006566" y="1181099"/>
                  </a:lnTo>
                  <a:lnTo>
                    <a:pt x="986076" y="1231899"/>
                  </a:lnTo>
                  <a:lnTo>
                    <a:pt x="961758" y="1257299"/>
                  </a:lnTo>
                  <a:lnTo>
                    <a:pt x="933876" y="1295399"/>
                  </a:lnTo>
                  <a:lnTo>
                    <a:pt x="902697" y="1333499"/>
                  </a:lnTo>
                  <a:lnTo>
                    <a:pt x="868483" y="1358899"/>
                  </a:lnTo>
                  <a:lnTo>
                    <a:pt x="831501" y="1384299"/>
                  </a:lnTo>
                  <a:lnTo>
                    <a:pt x="792014" y="1396999"/>
                  </a:lnTo>
                  <a:lnTo>
                    <a:pt x="771151" y="1409699"/>
                  </a:lnTo>
                  <a:close/>
                </a:path>
                <a:path w="1617345" h="1625600">
                  <a:moveTo>
                    <a:pt x="662259" y="1625599"/>
                  </a:moveTo>
                  <a:lnTo>
                    <a:pt x="566382" y="1625599"/>
                  </a:lnTo>
                  <a:lnTo>
                    <a:pt x="473633" y="1600199"/>
                  </a:lnTo>
                  <a:lnTo>
                    <a:pt x="755008" y="1600199"/>
                  </a:lnTo>
                  <a:lnTo>
                    <a:pt x="662259" y="1625599"/>
                  </a:lnTo>
                  <a:close/>
                </a:path>
              </a:pathLst>
            </a:custGeom>
            <a:solidFill>
              <a:srgbClr val="0F0E0D"/>
            </a:solidFill>
          </p:spPr>
          <p:txBody>
            <a:bodyPr wrap="square" lIns="0" tIns="0" rIns="0" bIns="0" rtlCol="0"/>
            <a:lstStyle/>
            <a:p>
              <a:endParaRPr/>
            </a:p>
          </p:txBody>
        </p:sp>
      </p:grpSp>
      <p:sp>
        <p:nvSpPr>
          <p:cNvPr id="18" name="object 18"/>
          <p:cNvSpPr txBox="1"/>
          <p:nvPr/>
        </p:nvSpPr>
        <p:spPr>
          <a:xfrm>
            <a:off x="3984424" y="6828521"/>
            <a:ext cx="10375900" cy="706120"/>
          </a:xfrm>
          <a:prstGeom prst="rect">
            <a:avLst/>
          </a:prstGeom>
        </p:spPr>
        <p:txBody>
          <a:bodyPr vert="horz" wrap="square" lIns="0" tIns="14604" rIns="0" bIns="0" rtlCol="0">
            <a:spAutoFit/>
          </a:bodyPr>
          <a:lstStyle/>
          <a:p>
            <a:pPr marL="12700">
              <a:lnSpc>
                <a:spcPct val="100000"/>
              </a:lnSpc>
              <a:spcBef>
                <a:spcPts val="114"/>
              </a:spcBef>
            </a:pPr>
            <a:r>
              <a:rPr sz="4450" b="1" spc="210" dirty="0">
                <a:solidFill>
                  <a:srgbClr val="3C7B5E"/>
                </a:solidFill>
                <a:latin typeface="Trebuchet MS"/>
                <a:cs typeface="Trebuchet MS"/>
              </a:rPr>
              <a:t>have</a:t>
            </a:r>
            <a:r>
              <a:rPr sz="4450" b="1" spc="-175" dirty="0">
                <a:solidFill>
                  <a:srgbClr val="3C7B5E"/>
                </a:solidFill>
                <a:latin typeface="Trebuchet MS"/>
                <a:cs typeface="Trebuchet MS"/>
              </a:rPr>
              <a:t> </a:t>
            </a:r>
            <a:r>
              <a:rPr sz="4450" b="1" spc="114" dirty="0">
                <a:solidFill>
                  <a:srgbClr val="3C7B5E"/>
                </a:solidFill>
                <a:latin typeface="Trebuchet MS"/>
                <a:cs typeface="Trebuchet MS"/>
              </a:rPr>
              <a:t>experienced</a:t>
            </a:r>
            <a:r>
              <a:rPr sz="4450" b="1" spc="-170" dirty="0">
                <a:solidFill>
                  <a:srgbClr val="3C7B5E"/>
                </a:solidFill>
                <a:latin typeface="Trebuchet MS"/>
                <a:cs typeface="Trebuchet MS"/>
              </a:rPr>
              <a:t> </a:t>
            </a:r>
            <a:r>
              <a:rPr sz="4450" b="1" spc="210" dirty="0">
                <a:solidFill>
                  <a:srgbClr val="3C7B5E"/>
                </a:solidFill>
                <a:latin typeface="Trebuchet MS"/>
                <a:cs typeface="Trebuchet MS"/>
              </a:rPr>
              <a:t>Domestic</a:t>
            </a:r>
            <a:r>
              <a:rPr sz="4450" b="1" spc="-170" dirty="0">
                <a:solidFill>
                  <a:srgbClr val="3C7B5E"/>
                </a:solidFill>
                <a:latin typeface="Trebuchet MS"/>
                <a:cs typeface="Trebuchet MS"/>
              </a:rPr>
              <a:t> </a:t>
            </a:r>
            <a:r>
              <a:rPr sz="4450" b="1" spc="90" dirty="0">
                <a:solidFill>
                  <a:srgbClr val="3C7B5E"/>
                </a:solidFill>
                <a:latin typeface="Trebuchet MS"/>
                <a:cs typeface="Trebuchet MS"/>
              </a:rPr>
              <a:t>Violence</a:t>
            </a:r>
            <a:endParaRPr sz="4450">
              <a:latin typeface="Trebuchet MS"/>
              <a:cs typeface="Trebuchet MS"/>
            </a:endParaRPr>
          </a:p>
        </p:txBody>
      </p:sp>
      <p:sp>
        <p:nvSpPr>
          <p:cNvPr id="19" name="object 19"/>
          <p:cNvSpPr txBox="1"/>
          <p:nvPr/>
        </p:nvSpPr>
        <p:spPr>
          <a:xfrm>
            <a:off x="5019003" y="4627762"/>
            <a:ext cx="1829435" cy="1046480"/>
          </a:xfrm>
          <a:prstGeom prst="rect">
            <a:avLst/>
          </a:prstGeom>
        </p:spPr>
        <p:txBody>
          <a:bodyPr vert="horz" wrap="square" lIns="0" tIns="12700" rIns="0" bIns="0" rtlCol="0">
            <a:spAutoFit/>
          </a:bodyPr>
          <a:lstStyle/>
          <a:p>
            <a:pPr marL="12700">
              <a:lnSpc>
                <a:spcPct val="100000"/>
              </a:lnSpc>
              <a:spcBef>
                <a:spcPts val="100"/>
              </a:spcBef>
            </a:pPr>
            <a:r>
              <a:rPr sz="6700" b="1" spc="195" dirty="0">
                <a:solidFill>
                  <a:srgbClr val="3C7B5E"/>
                </a:solidFill>
                <a:latin typeface="Arial"/>
                <a:cs typeface="Arial"/>
              </a:rPr>
              <a:t>39%</a:t>
            </a:r>
            <a:endParaRPr sz="6700">
              <a:latin typeface="Arial"/>
              <a:cs typeface="Arial"/>
            </a:endParaRPr>
          </a:p>
        </p:txBody>
      </p:sp>
      <p:sp>
        <p:nvSpPr>
          <p:cNvPr id="20" name="object 20"/>
          <p:cNvSpPr txBox="1"/>
          <p:nvPr/>
        </p:nvSpPr>
        <p:spPr>
          <a:xfrm>
            <a:off x="7846794" y="4627762"/>
            <a:ext cx="4976495" cy="1046480"/>
          </a:xfrm>
          <a:prstGeom prst="rect">
            <a:avLst/>
          </a:prstGeom>
        </p:spPr>
        <p:txBody>
          <a:bodyPr vert="horz" wrap="square" lIns="0" tIns="12700" rIns="0" bIns="0" rtlCol="0">
            <a:spAutoFit/>
          </a:bodyPr>
          <a:lstStyle/>
          <a:p>
            <a:pPr marL="12700">
              <a:lnSpc>
                <a:spcPct val="100000"/>
              </a:lnSpc>
              <a:spcBef>
                <a:spcPts val="100"/>
              </a:spcBef>
              <a:tabLst>
                <a:tab pos="3159125" algn="l"/>
              </a:tabLst>
            </a:pPr>
            <a:r>
              <a:rPr sz="6700" b="1" spc="195" dirty="0">
                <a:solidFill>
                  <a:srgbClr val="3C7B5E"/>
                </a:solidFill>
                <a:latin typeface="Arial"/>
                <a:cs typeface="Arial"/>
              </a:rPr>
              <a:t>27%</a:t>
            </a:r>
            <a:r>
              <a:rPr sz="6700" b="1" dirty="0">
                <a:solidFill>
                  <a:srgbClr val="3C7B5E"/>
                </a:solidFill>
                <a:latin typeface="Arial"/>
                <a:cs typeface="Arial"/>
              </a:rPr>
              <a:t>	</a:t>
            </a:r>
            <a:r>
              <a:rPr sz="6700" b="1" spc="195" dirty="0">
                <a:solidFill>
                  <a:srgbClr val="3C7B5E"/>
                </a:solidFill>
                <a:latin typeface="Arial"/>
                <a:cs typeface="Arial"/>
              </a:rPr>
              <a:t>17%</a:t>
            </a:r>
            <a:endParaRPr sz="6700">
              <a:latin typeface="Arial"/>
              <a:cs typeface="Arial"/>
            </a:endParaRPr>
          </a:p>
        </p:txBody>
      </p:sp>
      <p:sp>
        <p:nvSpPr>
          <p:cNvPr id="21" name="object 21"/>
          <p:cNvSpPr txBox="1"/>
          <p:nvPr/>
        </p:nvSpPr>
        <p:spPr>
          <a:xfrm>
            <a:off x="5143213" y="5853960"/>
            <a:ext cx="7831455" cy="535940"/>
          </a:xfrm>
          <a:prstGeom prst="rect">
            <a:avLst/>
          </a:prstGeom>
        </p:spPr>
        <p:txBody>
          <a:bodyPr vert="horz" wrap="square" lIns="0" tIns="12700" rIns="0" bIns="0" rtlCol="0">
            <a:spAutoFit/>
          </a:bodyPr>
          <a:lstStyle/>
          <a:p>
            <a:pPr marL="12700">
              <a:lnSpc>
                <a:spcPct val="100000"/>
              </a:lnSpc>
              <a:spcBef>
                <a:spcPts val="100"/>
              </a:spcBef>
              <a:tabLst>
                <a:tab pos="3134360" algn="l"/>
                <a:tab pos="5565775" algn="l"/>
              </a:tabLst>
            </a:pPr>
            <a:r>
              <a:rPr sz="3350" spc="160" dirty="0">
                <a:solidFill>
                  <a:srgbClr val="3C7B5E"/>
                </a:solidFill>
                <a:latin typeface="Tahoma"/>
                <a:cs typeface="Tahoma"/>
              </a:rPr>
              <a:t>women</a:t>
            </a:r>
            <a:r>
              <a:rPr sz="3350" dirty="0">
                <a:solidFill>
                  <a:srgbClr val="3C7B5E"/>
                </a:solidFill>
                <a:latin typeface="Tahoma"/>
                <a:cs typeface="Tahoma"/>
              </a:rPr>
              <a:t>	</a:t>
            </a:r>
            <a:r>
              <a:rPr sz="3350" spc="165" dirty="0">
                <a:solidFill>
                  <a:srgbClr val="3C7B5E"/>
                </a:solidFill>
                <a:latin typeface="Tahoma"/>
                <a:cs typeface="Tahoma"/>
              </a:rPr>
              <a:t>men</a:t>
            </a:r>
            <a:r>
              <a:rPr sz="3350" dirty="0">
                <a:solidFill>
                  <a:srgbClr val="3C7B5E"/>
                </a:solidFill>
                <a:latin typeface="Tahoma"/>
                <a:cs typeface="Tahoma"/>
              </a:rPr>
              <a:t>	</a:t>
            </a:r>
            <a:r>
              <a:rPr sz="3350" spc="114" dirty="0">
                <a:solidFill>
                  <a:srgbClr val="3C7B5E"/>
                </a:solidFill>
                <a:latin typeface="Tahoma"/>
                <a:cs typeface="Tahoma"/>
              </a:rPr>
              <a:t>trans</a:t>
            </a:r>
            <a:r>
              <a:rPr sz="3350" spc="-170" dirty="0">
                <a:solidFill>
                  <a:srgbClr val="3C7B5E"/>
                </a:solidFill>
                <a:latin typeface="Tahoma"/>
                <a:cs typeface="Tahoma"/>
              </a:rPr>
              <a:t> </a:t>
            </a:r>
            <a:r>
              <a:rPr sz="3350" spc="180" dirty="0">
                <a:solidFill>
                  <a:srgbClr val="3C7B5E"/>
                </a:solidFill>
                <a:latin typeface="Tahoma"/>
                <a:cs typeface="Tahoma"/>
              </a:rPr>
              <a:t>&amp;</a:t>
            </a:r>
            <a:r>
              <a:rPr sz="3350" spc="-170" dirty="0">
                <a:solidFill>
                  <a:srgbClr val="3C7B5E"/>
                </a:solidFill>
                <a:latin typeface="Tahoma"/>
                <a:cs typeface="Tahoma"/>
              </a:rPr>
              <a:t> </a:t>
            </a:r>
            <a:r>
              <a:rPr sz="3350" spc="45" dirty="0">
                <a:solidFill>
                  <a:srgbClr val="3C7B5E"/>
                </a:solidFill>
                <a:latin typeface="Tahoma"/>
                <a:cs typeface="Tahoma"/>
              </a:rPr>
              <a:t>gnc</a:t>
            </a:r>
            <a:endParaRPr sz="3350">
              <a:latin typeface="Tahoma"/>
              <a:cs typeface="Tahoma"/>
            </a:endParaRPr>
          </a:p>
        </p:txBody>
      </p:sp>
      <p:sp>
        <p:nvSpPr>
          <p:cNvPr id="22" name="object 22"/>
          <p:cNvSpPr txBox="1"/>
          <p:nvPr/>
        </p:nvSpPr>
        <p:spPr>
          <a:xfrm>
            <a:off x="5729963" y="5597042"/>
            <a:ext cx="6364605" cy="450850"/>
          </a:xfrm>
          <a:prstGeom prst="rect">
            <a:avLst/>
          </a:prstGeom>
        </p:spPr>
        <p:txBody>
          <a:bodyPr vert="horz" wrap="square" lIns="0" tIns="11430" rIns="0" bIns="0" rtlCol="0">
            <a:spAutoFit/>
          </a:bodyPr>
          <a:lstStyle/>
          <a:p>
            <a:pPr marL="12700">
              <a:lnSpc>
                <a:spcPct val="100000"/>
              </a:lnSpc>
              <a:spcBef>
                <a:spcPts val="90"/>
              </a:spcBef>
              <a:tabLst>
                <a:tab pos="2840355" algn="l"/>
                <a:tab pos="6016625" algn="l"/>
              </a:tabLst>
            </a:pPr>
            <a:r>
              <a:rPr sz="2800" spc="75" dirty="0">
                <a:solidFill>
                  <a:srgbClr val="3C7B5E"/>
                </a:solidFill>
                <a:latin typeface="Tahoma"/>
                <a:cs typeface="Tahoma"/>
              </a:rPr>
              <a:t>of</a:t>
            </a:r>
            <a:r>
              <a:rPr sz="2800" dirty="0">
                <a:solidFill>
                  <a:srgbClr val="3C7B5E"/>
                </a:solidFill>
                <a:latin typeface="Tahoma"/>
                <a:cs typeface="Tahoma"/>
              </a:rPr>
              <a:t>	</a:t>
            </a:r>
            <a:r>
              <a:rPr sz="2800" spc="75" dirty="0">
                <a:solidFill>
                  <a:srgbClr val="3C7B5E"/>
                </a:solidFill>
                <a:latin typeface="Tahoma"/>
                <a:cs typeface="Tahoma"/>
              </a:rPr>
              <a:t>of</a:t>
            </a:r>
            <a:r>
              <a:rPr sz="2800" dirty="0">
                <a:solidFill>
                  <a:srgbClr val="3C7B5E"/>
                </a:solidFill>
                <a:latin typeface="Tahoma"/>
                <a:cs typeface="Tahoma"/>
              </a:rPr>
              <a:t>	</a:t>
            </a:r>
            <a:r>
              <a:rPr sz="2800" spc="75" dirty="0">
                <a:solidFill>
                  <a:srgbClr val="3C7B5E"/>
                </a:solidFill>
                <a:latin typeface="Tahoma"/>
                <a:cs typeface="Tahoma"/>
              </a:rPr>
              <a:t>of</a:t>
            </a:r>
            <a:endParaRPr sz="2800">
              <a:latin typeface="Tahoma"/>
              <a:cs typeface="Tahoma"/>
            </a:endParaRPr>
          </a:p>
        </p:txBody>
      </p:sp>
      <p:sp>
        <p:nvSpPr>
          <p:cNvPr id="23" name="object 23"/>
          <p:cNvSpPr/>
          <p:nvPr/>
        </p:nvSpPr>
        <p:spPr>
          <a:xfrm>
            <a:off x="663734" y="8750186"/>
            <a:ext cx="17125950" cy="771525"/>
          </a:xfrm>
          <a:custGeom>
            <a:avLst/>
            <a:gdLst/>
            <a:ahLst/>
            <a:cxnLst/>
            <a:rect l="l" t="t" r="r" b="b"/>
            <a:pathLst>
              <a:path w="17125950" h="771525">
                <a:moveTo>
                  <a:pt x="16990756" y="771524"/>
                </a:moveTo>
                <a:lnTo>
                  <a:pt x="135123" y="771524"/>
                </a:lnTo>
                <a:lnTo>
                  <a:pt x="92479" y="764623"/>
                </a:lnTo>
                <a:lnTo>
                  <a:pt x="55395" y="745418"/>
                </a:lnTo>
                <a:lnTo>
                  <a:pt x="26120" y="716159"/>
                </a:lnTo>
                <a:lnTo>
                  <a:pt x="6905" y="679095"/>
                </a:lnTo>
                <a:lnTo>
                  <a:pt x="0" y="636474"/>
                </a:lnTo>
                <a:lnTo>
                  <a:pt x="0" y="135050"/>
                </a:lnTo>
                <a:lnTo>
                  <a:pt x="6905" y="92429"/>
                </a:lnTo>
                <a:lnTo>
                  <a:pt x="26120" y="55365"/>
                </a:lnTo>
                <a:lnTo>
                  <a:pt x="55395" y="26106"/>
                </a:lnTo>
                <a:lnTo>
                  <a:pt x="92479" y="6901"/>
                </a:lnTo>
                <a:lnTo>
                  <a:pt x="135123" y="0"/>
                </a:lnTo>
                <a:lnTo>
                  <a:pt x="16990756" y="0"/>
                </a:lnTo>
                <a:lnTo>
                  <a:pt x="17033400" y="6901"/>
                </a:lnTo>
                <a:lnTo>
                  <a:pt x="17070484" y="26106"/>
                </a:lnTo>
                <a:lnTo>
                  <a:pt x="17099760" y="55365"/>
                </a:lnTo>
                <a:lnTo>
                  <a:pt x="17118975" y="92429"/>
                </a:lnTo>
                <a:lnTo>
                  <a:pt x="17125880" y="135050"/>
                </a:lnTo>
                <a:lnTo>
                  <a:pt x="17125880" y="636474"/>
                </a:lnTo>
                <a:lnTo>
                  <a:pt x="17118975" y="679095"/>
                </a:lnTo>
                <a:lnTo>
                  <a:pt x="17099760" y="716159"/>
                </a:lnTo>
                <a:lnTo>
                  <a:pt x="17070484" y="745418"/>
                </a:lnTo>
                <a:lnTo>
                  <a:pt x="17033400" y="764623"/>
                </a:lnTo>
                <a:lnTo>
                  <a:pt x="16990756" y="771524"/>
                </a:lnTo>
                <a:close/>
              </a:path>
            </a:pathLst>
          </a:custGeom>
          <a:solidFill>
            <a:srgbClr val="3C7B5E">
              <a:alpha val="16859"/>
            </a:srgbClr>
          </a:solidFill>
        </p:spPr>
        <p:txBody>
          <a:bodyPr wrap="square" lIns="0" tIns="0" rIns="0" bIns="0" rtlCol="0"/>
          <a:lstStyle/>
          <a:p>
            <a:endParaRPr/>
          </a:p>
        </p:txBody>
      </p:sp>
      <p:sp>
        <p:nvSpPr>
          <p:cNvPr id="24" name="object 24"/>
          <p:cNvSpPr txBox="1"/>
          <p:nvPr/>
        </p:nvSpPr>
        <p:spPr>
          <a:xfrm>
            <a:off x="787553" y="8837791"/>
            <a:ext cx="16819245" cy="577850"/>
          </a:xfrm>
          <a:prstGeom prst="rect">
            <a:avLst/>
          </a:prstGeom>
        </p:spPr>
        <p:txBody>
          <a:bodyPr vert="horz" wrap="square" lIns="0" tIns="12700" rIns="0" bIns="0" rtlCol="0">
            <a:spAutoFit/>
          </a:bodyPr>
          <a:lstStyle/>
          <a:p>
            <a:pPr marL="12700" marR="5080">
              <a:lnSpc>
                <a:spcPct val="113300"/>
              </a:lnSpc>
              <a:spcBef>
                <a:spcPts val="100"/>
              </a:spcBef>
            </a:pPr>
            <a:r>
              <a:rPr sz="1600" spc="150" dirty="0">
                <a:latin typeface="Times New Roman"/>
                <a:cs typeface="Times New Roman"/>
              </a:rPr>
              <a:t>Domestic</a:t>
            </a:r>
            <a:r>
              <a:rPr sz="1600" spc="55" dirty="0">
                <a:latin typeface="Times New Roman"/>
                <a:cs typeface="Times New Roman"/>
              </a:rPr>
              <a:t>  </a:t>
            </a:r>
            <a:r>
              <a:rPr sz="1600" spc="140" dirty="0">
                <a:latin typeface="Times New Roman"/>
                <a:cs typeface="Times New Roman"/>
              </a:rPr>
              <a:t>Violence</a:t>
            </a:r>
            <a:r>
              <a:rPr sz="1600" spc="60" dirty="0">
                <a:latin typeface="Times New Roman"/>
                <a:cs typeface="Times New Roman"/>
              </a:rPr>
              <a:t>  </a:t>
            </a:r>
            <a:r>
              <a:rPr sz="1600" dirty="0">
                <a:latin typeface="Times New Roman"/>
                <a:cs typeface="Times New Roman"/>
              </a:rPr>
              <a:t>(DV):</a:t>
            </a:r>
            <a:r>
              <a:rPr sz="1600" spc="60" dirty="0">
                <a:latin typeface="Times New Roman"/>
                <a:cs typeface="Times New Roman"/>
              </a:rPr>
              <a:t>  </a:t>
            </a:r>
            <a:r>
              <a:rPr sz="1600" spc="150" dirty="0">
                <a:latin typeface="Times New Roman"/>
                <a:cs typeface="Times New Roman"/>
              </a:rPr>
              <a:t>describes</a:t>
            </a:r>
            <a:r>
              <a:rPr sz="1600" spc="70" dirty="0">
                <a:latin typeface="Times New Roman"/>
                <a:cs typeface="Times New Roman"/>
              </a:rPr>
              <a:t>  </a:t>
            </a:r>
            <a:r>
              <a:rPr sz="1600" spc="150" dirty="0">
                <a:latin typeface="Times New Roman"/>
                <a:cs typeface="Times New Roman"/>
              </a:rPr>
              <a:t>physical</a:t>
            </a:r>
            <a:r>
              <a:rPr sz="1600" spc="70" dirty="0">
                <a:latin typeface="Times New Roman"/>
                <a:cs typeface="Times New Roman"/>
              </a:rPr>
              <a:t>  </a:t>
            </a:r>
            <a:r>
              <a:rPr sz="1600" spc="140" dirty="0">
                <a:latin typeface="Times New Roman"/>
                <a:cs typeface="Times New Roman"/>
              </a:rPr>
              <a:t>violence,</a:t>
            </a:r>
            <a:r>
              <a:rPr sz="1600" spc="70" dirty="0">
                <a:latin typeface="Times New Roman"/>
                <a:cs typeface="Times New Roman"/>
              </a:rPr>
              <a:t>  </a:t>
            </a:r>
            <a:r>
              <a:rPr sz="1600" spc="160" dirty="0">
                <a:latin typeface="Times New Roman"/>
                <a:cs typeface="Times New Roman"/>
              </a:rPr>
              <a:t>sexual</a:t>
            </a:r>
            <a:r>
              <a:rPr sz="1600" spc="70" dirty="0">
                <a:latin typeface="Times New Roman"/>
                <a:cs typeface="Times New Roman"/>
              </a:rPr>
              <a:t>  </a:t>
            </a:r>
            <a:r>
              <a:rPr sz="1600" spc="140" dirty="0">
                <a:latin typeface="Times New Roman"/>
                <a:cs typeface="Times New Roman"/>
              </a:rPr>
              <a:t>violence,</a:t>
            </a:r>
            <a:r>
              <a:rPr sz="1600" spc="70" dirty="0">
                <a:latin typeface="Times New Roman"/>
                <a:cs typeface="Times New Roman"/>
              </a:rPr>
              <a:t>  </a:t>
            </a:r>
            <a:r>
              <a:rPr sz="1600" spc="145" dirty="0">
                <a:latin typeface="Times New Roman"/>
                <a:cs typeface="Times New Roman"/>
              </a:rPr>
              <a:t>stalking,</a:t>
            </a:r>
            <a:r>
              <a:rPr sz="1600" spc="70" dirty="0">
                <a:latin typeface="Times New Roman"/>
                <a:cs typeface="Times New Roman"/>
              </a:rPr>
              <a:t>  </a:t>
            </a:r>
            <a:r>
              <a:rPr sz="1600" spc="210" dirty="0">
                <a:latin typeface="Times New Roman"/>
                <a:cs typeface="Times New Roman"/>
              </a:rPr>
              <a:t>and/or</a:t>
            </a:r>
            <a:r>
              <a:rPr sz="1600" spc="70" dirty="0">
                <a:latin typeface="Times New Roman"/>
                <a:cs typeface="Times New Roman"/>
              </a:rPr>
              <a:t>  </a:t>
            </a:r>
            <a:r>
              <a:rPr sz="1600" spc="140" dirty="0">
                <a:latin typeface="Times New Roman"/>
                <a:cs typeface="Times New Roman"/>
              </a:rPr>
              <a:t>psychological</a:t>
            </a:r>
            <a:r>
              <a:rPr sz="1600" spc="70" dirty="0">
                <a:latin typeface="Times New Roman"/>
                <a:cs typeface="Times New Roman"/>
              </a:rPr>
              <a:t>  </a:t>
            </a:r>
            <a:r>
              <a:rPr sz="1600" spc="225" dirty="0">
                <a:latin typeface="Times New Roman"/>
                <a:cs typeface="Times New Roman"/>
              </a:rPr>
              <a:t>harm</a:t>
            </a:r>
            <a:r>
              <a:rPr sz="1600" spc="70" dirty="0">
                <a:latin typeface="Times New Roman"/>
                <a:cs typeface="Times New Roman"/>
              </a:rPr>
              <a:t>  </a:t>
            </a:r>
            <a:r>
              <a:rPr sz="1600" spc="140" dirty="0">
                <a:latin typeface="Times New Roman"/>
                <a:cs typeface="Times New Roman"/>
              </a:rPr>
              <a:t>by</a:t>
            </a:r>
            <a:r>
              <a:rPr sz="1600" spc="70" dirty="0">
                <a:latin typeface="Times New Roman"/>
                <a:cs typeface="Times New Roman"/>
              </a:rPr>
              <a:t>  </a:t>
            </a:r>
            <a:r>
              <a:rPr sz="1600" spc="105" dirty="0">
                <a:latin typeface="Times New Roman"/>
                <a:cs typeface="Times New Roman"/>
              </a:rPr>
              <a:t>a</a:t>
            </a:r>
            <a:r>
              <a:rPr sz="1600" spc="70" dirty="0">
                <a:latin typeface="Times New Roman"/>
                <a:cs typeface="Times New Roman"/>
              </a:rPr>
              <a:t>  </a:t>
            </a:r>
            <a:r>
              <a:rPr sz="1600" spc="204" dirty="0">
                <a:latin typeface="Times New Roman"/>
                <a:cs typeface="Times New Roman"/>
              </a:rPr>
              <a:t>current</a:t>
            </a:r>
            <a:r>
              <a:rPr sz="1600" spc="70" dirty="0">
                <a:latin typeface="Times New Roman"/>
                <a:cs typeface="Times New Roman"/>
              </a:rPr>
              <a:t>  </a:t>
            </a:r>
            <a:r>
              <a:rPr sz="1600" spc="145" dirty="0">
                <a:latin typeface="Times New Roman"/>
                <a:cs typeface="Times New Roman"/>
              </a:rPr>
              <a:t>or</a:t>
            </a:r>
            <a:r>
              <a:rPr sz="1600" spc="70" dirty="0">
                <a:latin typeface="Times New Roman"/>
                <a:cs typeface="Times New Roman"/>
              </a:rPr>
              <a:t>  </a:t>
            </a:r>
            <a:r>
              <a:rPr sz="1600" spc="190" dirty="0">
                <a:latin typeface="Times New Roman"/>
                <a:cs typeface="Times New Roman"/>
              </a:rPr>
              <a:t>former</a:t>
            </a:r>
            <a:r>
              <a:rPr sz="1600" spc="70" dirty="0">
                <a:latin typeface="Times New Roman"/>
                <a:cs typeface="Times New Roman"/>
              </a:rPr>
              <a:t>  </a:t>
            </a:r>
            <a:r>
              <a:rPr sz="1600" spc="190" dirty="0">
                <a:latin typeface="Times New Roman"/>
                <a:cs typeface="Times New Roman"/>
              </a:rPr>
              <a:t>partner,</a:t>
            </a:r>
            <a:r>
              <a:rPr sz="1600" spc="70" dirty="0">
                <a:latin typeface="Times New Roman"/>
                <a:cs typeface="Times New Roman"/>
              </a:rPr>
              <a:t>  </a:t>
            </a:r>
            <a:r>
              <a:rPr sz="1600" spc="140" dirty="0">
                <a:latin typeface="Times New Roman"/>
                <a:cs typeface="Times New Roman"/>
              </a:rPr>
              <a:t>spouse,</a:t>
            </a:r>
            <a:r>
              <a:rPr sz="1600" spc="65" dirty="0">
                <a:latin typeface="Times New Roman"/>
                <a:cs typeface="Times New Roman"/>
              </a:rPr>
              <a:t>  </a:t>
            </a:r>
            <a:r>
              <a:rPr sz="1600" spc="145" dirty="0">
                <a:latin typeface="Times New Roman"/>
                <a:cs typeface="Times New Roman"/>
              </a:rPr>
              <a:t>or</a:t>
            </a:r>
            <a:r>
              <a:rPr sz="1600" spc="70" dirty="0">
                <a:latin typeface="Times New Roman"/>
                <a:cs typeface="Times New Roman"/>
              </a:rPr>
              <a:t>  </a:t>
            </a:r>
            <a:r>
              <a:rPr sz="1600" spc="145" dirty="0">
                <a:latin typeface="Times New Roman"/>
                <a:cs typeface="Times New Roman"/>
              </a:rPr>
              <a:t>family </a:t>
            </a:r>
            <a:r>
              <a:rPr sz="1600" spc="165" dirty="0">
                <a:latin typeface="Times New Roman"/>
                <a:cs typeface="Times New Roman"/>
              </a:rPr>
              <a:t>member.</a:t>
            </a:r>
            <a:endParaRPr sz="1600">
              <a:latin typeface="Times New Roman"/>
              <a:cs typeface="Times New Roman"/>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8208" y="455534"/>
            <a:ext cx="11271885" cy="673100"/>
          </a:xfrm>
          <a:prstGeom prst="rect">
            <a:avLst/>
          </a:prstGeom>
        </p:spPr>
        <p:txBody>
          <a:bodyPr vert="horz" wrap="square" lIns="0" tIns="12065" rIns="0" bIns="0" rtlCol="0">
            <a:spAutoFit/>
          </a:bodyPr>
          <a:lstStyle/>
          <a:p>
            <a:pPr marL="12700">
              <a:lnSpc>
                <a:spcPct val="100000"/>
              </a:lnSpc>
              <a:spcBef>
                <a:spcPts val="95"/>
              </a:spcBef>
              <a:tabLst>
                <a:tab pos="1869439" algn="l"/>
                <a:tab pos="6496050" algn="l"/>
              </a:tabLst>
            </a:pPr>
            <a:r>
              <a:rPr spc="-195" dirty="0"/>
              <a:t>S</a:t>
            </a:r>
            <a:r>
              <a:rPr spc="-380" dirty="0"/>
              <a:t> </a:t>
            </a:r>
            <a:r>
              <a:rPr spc="-130" dirty="0"/>
              <a:t>G</a:t>
            </a:r>
            <a:r>
              <a:rPr spc="-380" dirty="0"/>
              <a:t> </a:t>
            </a:r>
            <a:r>
              <a:rPr spc="300" dirty="0"/>
              <a:t>M</a:t>
            </a:r>
            <a:r>
              <a:rPr spc="-385" dirty="0"/>
              <a:t> </a:t>
            </a:r>
            <a:r>
              <a:rPr spc="-50" dirty="0"/>
              <a:t>:</a:t>
            </a:r>
            <a:r>
              <a:rPr dirty="0"/>
              <a:t>	</a:t>
            </a:r>
            <a:r>
              <a:rPr spc="-130" dirty="0"/>
              <a:t>G</a:t>
            </a:r>
            <a:r>
              <a:rPr spc="-380" dirty="0"/>
              <a:t> </a:t>
            </a:r>
            <a:r>
              <a:rPr dirty="0"/>
              <a:t>E</a:t>
            </a:r>
            <a:r>
              <a:rPr spc="-375" dirty="0"/>
              <a:t> </a:t>
            </a:r>
            <a:r>
              <a:rPr spc="120" dirty="0"/>
              <a:t>O</a:t>
            </a:r>
            <a:r>
              <a:rPr spc="-375" dirty="0"/>
              <a:t> </a:t>
            </a:r>
            <a:r>
              <a:rPr spc="-130" dirty="0"/>
              <a:t>G</a:t>
            </a:r>
            <a:r>
              <a:rPr spc="-375" dirty="0"/>
              <a:t> </a:t>
            </a:r>
            <a:r>
              <a:rPr dirty="0"/>
              <a:t>R</a:t>
            </a:r>
            <a:r>
              <a:rPr spc="-375" dirty="0"/>
              <a:t> </a:t>
            </a:r>
            <a:r>
              <a:rPr spc="180" dirty="0"/>
              <a:t>A</a:t>
            </a:r>
            <a:r>
              <a:rPr spc="-375" dirty="0"/>
              <a:t> </a:t>
            </a:r>
            <a:r>
              <a:rPr spc="140" dirty="0"/>
              <a:t>P</a:t>
            </a:r>
            <a:r>
              <a:rPr spc="-375" dirty="0"/>
              <a:t> </a:t>
            </a:r>
            <a:r>
              <a:rPr spc="365" dirty="0"/>
              <a:t>H</a:t>
            </a:r>
            <a:r>
              <a:rPr spc="-375" dirty="0"/>
              <a:t> </a:t>
            </a:r>
            <a:r>
              <a:rPr spc="-90" dirty="0"/>
              <a:t>I</a:t>
            </a:r>
            <a:r>
              <a:rPr spc="-375" dirty="0"/>
              <a:t> </a:t>
            </a:r>
            <a:r>
              <a:rPr spc="-50" dirty="0"/>
              <a:t>C</a:t>
            </a:r>
            <a:r>
              <a:rPr dirty="0"/>
              <a:t>	</a:t>
            </a:r>
            <a:r>
              <a:rPr spc="150" dirty="0"/>
              <a:t>D</a:t>
            </a:r>
            <a:r>
              <a:rPr spc="-375" dirty="0"/>
              <a:t> </a:t>
            </a:r>
            <a:r>
              <a:rPr spc="-90" dirty="0"/>
              <a:t>I</a:t>
            </a:r>
            <a:r>
              <a:rPr spc="-375" dirty="0"/>
              <a:t> </a:t>
            </a:r>
            <a:r>
              <a:rPr spc="-195" dirty="0"/>
              <a:t>S</a:t>
            </a:r>
            <a:r>
              <a:rPr spc="-375" dirty="0"/>
              <a:t> </a:t>
            </a:r>
            <a:r>
              <a:rPr dirty="0"/>
              <a:t>T</a:t>
            </a:r>
            <a:r>
              <a:rPr spc="-375" dirty="0"/>
              <a:t> </a:t>
            </a:r>
            <a:r>
              <a:rPr dirty="0"/>
              <a:t>R</a:t>
            </a:r>
            <a:r>
              <a:rPr spc="-375" dirty="0"/>
              <a:t> </a:t>
            </a:r>
            <a:r>
              <a:rPr spc="-90" dirty="0"/>
              <a:t>I</a:t>
            </a:r>
            <a:r>
              <a:rPr spc="-375" dirty="0"/>
              <a:t> </a:t>
            </a:r>
            <a:r>
              <a:rPr spc="-150" dirty="0"/>
              <a:t>B</a:t>
            </a:r>
            <a:r>
              <a:rPr spc="-370" dirty="0"/>
              <a:t> </a:t>
            </a:r>
            <a:r>
              <a:rPr spc="90" dirty="0"/>
              <a:t>U</a:t>
            </a:r>
            <a:r>
              <a:rPr spc="-375" dirty="0"/>
              <a:t> </a:t>
            </a:r>
            <a:r>
              <a:rPr dirty="0"/>
              <a:t>T</a:t>
            </a:r>
            <a:r>
              <a:rPr spc="-375" dirty="0"/>
              <a:t> </a:t>
            </a:r>
            <a:r>
              <a:rPr spc="-90" dirty="0"/>
              <a:t>I</a:t>
            </a:r>
            <a:r>
              <a:rPr spc="-375" dirty="0"/>
              <a:t> </a:t>
            </a:r>
            <a:r>
              <a:rPr spc="120" dirty="0"/>
              <a:t>O</a:t>
            </a:r>
            <a:r>
              <a:rPr spc="-375" dirty="0"/>
              <a:t> </a:t>
            </a:r>
            <a:r>
              <a:rPr spc="225" dirty="0"/>
              <a:t>N</a:t>
            </a: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6"/>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6"/>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pic>
        <p:nvPicPr>
          <p:cNvPr id="6" name="object 6"/>
          <p:cNvPicPr/>
          <p:nvPr/>
        </p:nvPicPr>
        <p:blipFill>
          <a:blip r:embed="rId3" cstate="print"/>
          <a:stretch>
            <a:fillRect/>
          </a:stretch>
        </p:blipFill>
        <p:spPr>
          <a:xfrm>
            <a:off x="5000495" y="2378496"/>
            <a:ext cx="8161095" cy="6360538"/>
          </a:xfrm>
          <a:prstGeom prst="rect">
            <a:avLst/>
          </a:prstGeom>
        </p:spPr>
      </p:pic>
      <p:sp>
        <p:nvSpPr>
          <p:cNvPr id="7" name="object 7"/>
          <p:cNvSpPr/>
          <p:nvPr/>
        </p:nvSpPr>
        <p:spPr>
          <a:xfrm>
            <a:off x="0" y="1536383"/>
            <a:ext cx="9654540" cy="723900"/>
          </a:xfrm>
          <a:custGeom>
            <a:avLst/>
            <a:gdLst/>
            <a:ahLst/>
            <a:cxnLst/>
            <a:rect l="l" t="t" r="r" b="b"/>
            <a:pathLst>
              <a:path w="9654540" h="723900">
                <a:moveTo>
                  <a:pt x="9553677" y="723899"/>
                </a:moveTo>
                <a:lnTo>
                  <a:pt x="0" y="723899"/>
                </a:lnTo>
                <a:lnTo>
                  <a:pt x="0" y="0"/>
                </a:lnTo>
                <a:lnTo>
                  <a:pt x="9553681" y="0"/>
                </a:lnTo>
                <a:lnTo>
                  <a:pt x="9592693" y="7920"/>
                </a:lnTo>
                <a:lnTo>
                  <a:pt x="9624605" y="29504"/>
                </a:lnTo>
                <a:lnTo>
                  <a:pt x="9646146" y="61478"/>
                </a:lnTo>
                <a:lnTo>
                  <a:pt x="9654052" y="100572"/>
                </a:lnTo>
                <a:lnTo>
                  <a:pt x="9654052" y="623325"/>
                </a:lnTo>
                <a:lnTo>
                  <a:pt x="9646146" y="662419"/>
                </a:lnTo>
                <a:lnTo>
                  <a:pt x="9624605" y="694393"/>
                </a:lnTo>
                <a:lnTo>
                  <a:pt x="9592693" y="715977"/>
                </a:lnTo>
                <a:lnTo>
                  <a:pt x="9553677" y="723899"/>
                </a:lnTo>
                <a:close/>
              </a:path>
            </a:pathLst>
          </a:custGeom>
          <a:solidFill>
            <a:srgbClr val="3C7B5E">
              <a:alpha val="29798"/>
            </a:srgbClr>
          </a:solidFill>
        </p:spPr>
        <p:txBody>
          <a:bodyPr wrap="square" lIns="0" tIns="0" rIns="0" bIns="0" rtlCol="0"/>
          <a:lstStyle/>
          <a:p>
            <a:endParaRPr/>
          </a:p>
        </p:txBody>
      </p:sp>
      <p:sp>
        <p:nvSpPr>
          <p:cNvPr id="8" name="object 8"/>
          <p:cNvSpPr txBox="1"/>
          <p:nvPr/>
        </p:nvSpPr>
        <p:spPr>
          <a:xfrm>
            <a:off x="635960" y="1544646"/>
            <a:ext cx="8629015" cy="663575"/>
          </a:xfrm>
          <a:prstGeom prst="rect">
            <a:avLst/>
          </a:prstGeom>
        </p:spPr>
        <p:txBody>
          <a:bodyPr vert="horz" wrap="square" lIns="0" tIns="12700" rIns="0" bIns="0" rtlCol="0">
            <a:spAutoFit/>
          </a:bodyPr>
          <a:lstStyle/>
          <a:p>
            <a:pPr marL="12700">
              <a:lnSpc>
                <a:spcPts val="3170"/>
              </a:lnSpc>
              <a:spcBef>
                <a:spcPts val="100"/>
              </a:spcBef>
            </a:pPr>
            <a:r>
              <a:rPr sz="2800" b="0" spc="-185" dirty="0">
                <a:latin typeface="Bookman Old Style"/>
                <a:cs typeface="Bookman Old Style"/>
              </a:rPr>
              <a:t>PERCENT</a:t>
            </a:r>
            <a:r>
              <a:rPr sz="2800" b="0" spc="-265" dirty="0">
                <a:latin typeface="Bookman Old Style"/>
                <a:cs typeface="Bookman Old Style"/>
              </a:rPr>
              <a:t> </a:t>
            </a:r>
            <a:r>
              <a:rPr sz="2800" b="0" spc="-160" dirty="0">
                <a:latin typeface="Bookman Old Style"/>
                <a:cs typeface="Bookman Old Style"/>
              </a:rPr>
              <a:t>OF</a:t>
            </a:r>
            <a:r>
              <a:rPr sz="2800" b="0" spc="-260" dirty="0">
                <a:latin typeface="Bookman Old Style"/>
                <a:cs typeface="Bookman Old Style"/>
              </a:rPr>
              <a:t> </a:t>
            </a:r>
            <a:r>
              <a:rPr sz="2800" b="0" dirty="0">
                <a:latin typeface="Bookman Old Style"/>
                <a:cs typeface="Bookman Old Style"/>
              </a:rPr>
              <a:t>TOTAL</a:t>
            </a:r>
            <a:r>
              <a:rPr sz="2800" b="0" spc="-265" dirty="0">
                <a:latin typeface="Bookman Old Style"/>
                <a:cs typeface="Bookman Old Style"/>
              </a:rPr>
              <a:t> </a:t>
            </a:r>
            <a:r>
              <a:rPr sz="2800" b="0" spc="-245" dirty="0">
                <a:latin typeface="Bookman Old Style"/>
                <a:cs typeface="Bookman Old Style"/>
              </a:rPr>
              <a:t>SGM</a:t>
            </a:r>
            <a:r>
              <a:rPr sz="2800" b="0" spc="-260" dirty="0">
                <a:latin typeface="Bookman Old Style"/>
                <a:cs typeface="Bookman Old Style"/>
              </a:rPr>
              <a:t> </a:t>
            </a:r>
            <a:r>
              <a:rPr sz="2800" b="0" spc="-50" dirty="0">
                <a:latin typeface="Bookman Old Style"/>
                <a:cs typeface="Bookman Old Style"/>
              </a:rPr>
              <a:t>POPULATION</a:t>
            </a:r>
            <a:r>
              <a:rPr sz="2800" b="0" spc="-265" dirty="0">
                <a:latin typeface="Bookman Old Style"/>
                <a:cs typeface="Bookman Old Style"/>
              </a:rPr>
              <a:t> </a:t>
            </a:r>
            <a:r>
              <a:rPr sz="2800" b="0" spc="-85" dirty="0">
                <a:latin typeface="Bookman Old Style"/>
                <a:cs typeface="Bookman Old Style"/>
              </a:rPr>
              <a:t>BY</a:t>
            </a:r>
            <a:r>
              <a:rPr sz="2800" b="0" spc="-260" dirty="0">
                <a:latin typeface="Bookman Old Style"/>
                <a:cs typeface="Bookman Old Style"/>
              </a:rPr>
              <a:t> </a:t>
            </a:r>
            <a:r>
              <a:rPr sz="2800" b="0" spc="-95" dirty="0">
                <a:latin typeface="Bookman Old Style"/>
                <a:cs typeface="Bookman Old Style"/>
              </a:rPr>
              <a:t>REGION</a:t>
            </a:r>
            <a:endParaRPr sz="2800">
              <a:latin typeface="Bookman Old Style"/>
              <a:cs typeface="Bookman Old Style"/>
            </a:endParaRPr>
          </a:p>
          <a:p>
            <a:pPr marL="127000">
              <a:lnSpc>
                <a:spcPts val="1850"/>
              </a:lnSpc>
            </a:pPr>
            <a:r>
              <a:rPr sz="1700" b="0" spc="-80" dirty="0">
                <a:latin typeface="Bookman Old Style"/>
                <a:cs typeface="Bookman Old Style"/>
              </a:rPr>
              <a:t>This</a:t>
            </a:r>
            <a:r>
              <a:rPr sz="1700" b="0" spc="-95" dirty="0">
                <a:latin typeface="Bookman Old Style"/>
                <a:cs typeface="Bookman Old Style"/>
              </a:rPr>
              <a:t> excludes</a:t>
            </a:r>
            <a:r>
              <a:rPr sz="1700" b="0" spc="-90" dirty="0">
                <a:latin typeface="Bookman Old Style"/>
                <a:cs typeface="Bookman Old Style"/>
              </a:rPr>
              <a:t> </a:t>
            </a:r>
            <a:r>
              <a:rPr sz="1700" b="0" spc="-50" dirty="0">
                <a:latin typeface="Bookman Old Style"/>
                <a:cs typeface="Bookman Old Style"/>
              </a:rPr>
              <a:t>any</a:t>
            </a:r>
            <a:r>
              <a:rPr sz="1700" b="0" spc="-95" dirty="0">
                <a:latin typeface="Bookman Old Style"/>
                <a:cs typeface="Bookman Old Style"/>
              </a:rPr>
              <a:t> </a:t>
            </a:r>
            <a:r>
              <a:rPr sz="1700" b="0" spc="-80" dirty="0">
                <a:latin typeface="Bookman Old Style"/>
                <a:cs typeface="Bookman Old Style"/>
              </a:rPr>
              <a:t>individuals</a:t>
            </a:r>
            <a:r>
              <a:rPr sz="1700" b="0" spc="-90" dirty="0">
                <a:latin typeface="Bookman Old Style"/>
                <a:cs typeface="Bookman Old Style"/>
              </a:rPr>
              <a:t> </a:t>
            </a:r>
            <a:r>
              <a:rPr sz="1700" b="0" spc="-30" dirty="0">
                <a:latin typeface="Bookman Old Style"/>
                <a:cs typeface="Bookman Old Style"/>
              </a:rPr>
              <a:t>from</a:t>
            </a:r>
            <a:r>
              <a:rPr sz="1700" b="0" spc="-95" dirty="0">
                <a:latin typeface="Bookman Old Style"/>
                <a:cs typeface="Bookman Old Style"/>
              </a:rPr>
              <a:t> </a:t>
            </a:r>
            <a:r>
              <a:rPr sz="1700" b="0" dirty="0">
                <a:latin typeface="Bookman Old Style"/>
                <a:cs typeface="Bookman Old Style"/>
              </a:rPr>
              <a:t>DV</a:t>
            </a:r>
            <a:r>
              <a:rPr sz="1700" b="0" spc="-90" dirty="0">
                <a:latin typeface="Bookman Old Style"/>
                <a:cs typeface="Bookman Old Style"/>
              </a:rPr>
              <a:t> </a:t>
            </a:r>
            <a:r>
              <a:rPr sz="1700" b="0" spc="-85" dirty="0">
                <a:latin typeface="Bookman Old Style"/>
                <a:cs typeface="Bookman Old Style"/>
              </a:rPr>
              <a:t>shelters</a:t>
            </a:r>
            <a:r>
              <a:rPr sz="1700" b="0" spc="-95" dirty="0">
                <a:latin typeface="Bookman Old Style"/>
                <a:cs typeface="Bookman Old Style"/>
              </a:rPr>
              <a:t> </a:t>
            </a:r>
            <a:r>
              <a:rPr sz="1700" b="0" spc="-130" dirty="0">
                <a:latin typeface="Bookman Old Style"/>
                <a:cs typeface="Bookman Old Style"/>
              </a:rPr>
              <a:t>but,</a:t>
            </a:r>
            <a:r>
              <a:rPr sz="1700" b="0" spc="-90" dirty="0">
                <a:latin typeface="Bookman Old Style"/>
                <a:cs typeface="Bookman Old Style"/>
              </a:rPr>
              <a:t> </a:t>
            </a:r>
            <a:r>
              <a:rPr sz="1700" b="0" spc="-100" dirty="0">
                <a:latin typeface="Bookman Old Style"/>
                <a:cs typeface="Bookman Old Style"/>
              </a:rPr>
              <a:t>includes</a:t>
            </a:r>
            <a:r>
              <a:rPr sz="1700" b="0" spc="-95" dirty="0">
                <a:latin typeface="Bookman Old Style"/>
                <a:cs typeface="Bookman Old Style"/>
              </a:rPr>
              <a:t> </a:t>
            </a:r>
            <a:r>
              <a:rPr sz="1700" b="0" spc="-80" dirty="0">
                <a:latin typeface="Bookman Old Style"/>
                <a:cs typeface="Bookman Old Style"/>
              </a:rPr>
              <a:t>observations</a:t>
            </a:r>
            <a:r>
              <a:rPr sz="1700" b="0" spc="-90" dirty="0">
                <a:latin typeface="Bookman Old Style"/>
                <a:cs typeface="Bookman Old Style"/>
              </a:rPr>
              <a:t> </a:t>
            </a:r>
            <a:r>
              <a:rPr sz="1700" b="0" spc="-10" dirty="0">
                <a:latin typeface="Bookman Old Style"/>
                <a:cs typeface="Bookman Old Style"/>
              </a:rPr>
              <a:t>(178)</a:t>
            </a:r>
            <a:endParaRPr sz="1700">
              <a:latin typeface="Bookman Old Style"/>
              <a:cs typeface="Bookman Old Style"/>
            </a:endParaRPr>
          </a:p>
        </p:txBody>
      </p:sp>
      <p:sp>
        <p:nvSpPr>
          <p:cNvPr id="9" name="object 9"/>
          <p:cNvSpPr txBox="1"/>
          <p:nvPr/>
        </p:nvSpPr>
        <p:spPr>
          <a:xfrm>
            <a:off x="8326036" y="8057009"/>
            <a:ext cx="1952625" cy="1148080"/>
          </a:xfrm>
          <a:prstGeom prst="rect">
            <a:avLst/>
          </a:prstGeom>
        </p:spPr>
        <p:txBody>
          <a:bodyPr vert="horz" wrap="square" lIns="0" tIns="44450" rIns="0" bIns="0" rtlCol="0">
            <a:spAutoFit/>
          </a:bodyPr>
          <a:lstStyle/>
          <a:p>
            <a:pPr algn="ctr">
              <a:lnSpc>
                <a:spcPct val="100000"/>
              </a:lnSpc>
              <a:spcBef>
                <a:spcPts val="350"/>
              </a:spcBef>
            </a:pPr>
            <a:r>
              <a:rPr sz="2500" b="1" spc="65" dirty="0">
                <a:solidFill>
                  <a:srgbClr val="806953"/>
                </a:solidFill>
                <a:latin typeface="Arial"/>
                <a:cs typeface="Arial"/>
              </a:rPr>
              <a:t>36%</a:t>
            </a:r>
            <a:endParaRPr sz="2500">
              <a:latin typeface="Arial"/>
              <a:cs typeface="Arial"/>
            </a:endParaRPr>
          </a:p>
          <a:p>
            <a:pPr algn="ctr">
              <a:lnSpc>
                <a:spcPct val="100000"/>
              </a:lnSpc>
              <a:spcBef>
                <a:spcPts val="229"/>
              </a:spcBef>
            </a:pPr>
            <a:r>
              <a:rPr sz="2100" spc="55" dirty="0">
                <a:solidFill>
                  <a:srgbClr val="806953"/>
                </a:solidFill>
                <a:latin typeface="Tahoma"/>
                <a:cs typeface="Tahoma"/>
              </a:rPr>
              <a:t>31</a:t>
            </a:r>
            <a:r>
              <a:rPr sz="2100" spc="-105" dirty="0">
                <a:solidFill>
                  <a:srgbClr val="806953"/>
                </a:solidFill>
                <a:latin typeface="Tahoma"/>
                <a:cs typeface="Tahoma"/>
              </a:rPr>
              <a:t> </a:t>
            </a:r>
            <a:r>
              <a:rPr sz="2100" spc="90" dirty="0">
                <a:solidFill>
                  <a:srgbClr val="806953"/>
                </a:solidFill>
                <a:latin typeface="Tahoma"/>
                <a:cs typeface="Tahoma"/>
              </a:rPr>
              <a:t>Unsheltered</a:t>
            </a:r>
            <a:endParaRPr sz="2100">
              <a:latin typeface="Tahoma"/>
              <a:cs typeface="Tahoma"/>
            </a:endParaRPr>
          </a:p>
          <a:p>
            <a:pPr algn="ctr">
              <a:lnSpc>
                <a:spcPct val="100000"/>
              </a:lnSpc>
              <a:spcBef>
                <a:spcPts val="310"/>
              </a:spcBef>
            </a:pPr>
            <a:r>
              <a:rPr sz="2100" spc="55" dirty="0">
                <a:solidFill>
                  <a:srgbClr val="806953"/>
                </a:solidFill>
                <a:latin typeface="Tahoma"/>
                <a:cs typeface="Tahoma"/>
              </a:rPr>
              <a:t>33</a:t>
            </a:r>
            <a:r>
              <a:rPr sz="2100" spc="-105" dirty="0">
                <a:solidFill>
                  <a:srgbClr val="806953"/>
                </a:solidFill>
                <a:latin typeface="Tahoma"/>
                <a:cs typeface="Tahoma"/>
              </a:rPr>
              <a:t> </a:t>
            </a:r>
            <a:r>
              <a:rPr sz="2100" spc="65" dirty="0">
                <a:solidFill>
                  <a:srgbClr val="806953"/>
                </a:solidFill>
                <a:latin typeface="Tahoma"/>
                <a:cs typeface="Tahoma"/>
              </a:rPr>
              <a:t>Sheltered</a:t>
            </a:r>
            <a:endParaRPr sz="2100">
              <a:latin typeface="Tahoma"/>
              <a:cs typeface="Tahoma"/>
            </a:endParaRPr>
          </a:p>
        </p:txBody>
      </p:sp>
      <p:sp>
        <p:nvSpPr>
          <p:cNvPr id="10" name="object 10"/>
          <p:cNvSpPr txBox="1"/>
          <p:nvPr/>
        </p:nvSpPr>
        <p:spPr>
          <a:xfrm>
            <a:off x="12575323" y="6507188"/>
            <a:ext cx="1952625" cy="1148080"/>
          </a:xfrm>
          <a:prstGeom prst="rect">
            <a:avLst/>
          </a:prstGeom>
        </p:spPr>
        <p:txBody>
          <a:bodyPr vert="horz" wrap="square" lIns="0" tIns="44450" rIns="0" bIns="0" rtlCol="0">
            <a:spAutoFit/>
          </a:bodyPr>
          <a:lstStyle/>
          <a:p>
            <a:pPr algn="ctr">
              <a:lnSpc>
                <a:spcPct val="100000"/>
              </a:lnSpc>
              <a:spcBef>
                <a:spcPts val="350"/>
              </a:spcBef>
            </a:pPr>
            <a:r>
              <a:rPr sz="2500" b="1" spc="85" dirty="0">
                <a:solidFill>
                  <a:srgbClr val="6B1C83"/>
                </a:solidFill>
                <a:latin typeface="Arial"/>
                <a:cs typeface="Arial"/>
              </a:rPr>
              <a:t>9%</a:t>
            </a:r>
            <a:endParaRPr sz="2500">
              <a:latin typeface="Arial"/>
              <a:cs typeface="Arial"/>
            </a:endParaRPr>
          </a:p>
          <a:p>
            <a:pPr algn="ctr">
              <a:lnSpc>
                <a:spcPct val="100000"/>
              </a:lnSpc>
              <a:spcBef>
                <a:spcPts val="229"/>
              </a:spcBef>
            </a:pPr>
            <a:r>
              <a:rPr sz="2100" spc="55" dirty="0">
                <a:solidFill>
                  <a:srgbClr val="6B1C83"/>
                </a:solidFill>
                <a:latin typeface="Tahoma"/>
                <a:cs typeface="Tahoma"/>
              </a:rPr>
              <a:t>12</a:t>
            </a:r>
            <a:r>
              <a:rPr sz="2100" spc="-105" dirty="0">
                <a:solidFill>
                  <a:srgbClr val="6B1C83"/>
                </a:solidFill>
                <a:latin typeface="Tahoma"/>
                <a:cs typeface="Tahoma"/>
              </a:rPr>
              <a:t> </a:t>
            </a:r>
            <a:r>
              <a:rPr sz="2100" spc="90" dirty="0">
                <a:solidFill>
                  <a:srgbClr val="6B1C83"/>
                </a:solidFill>
                <a:latin typeface="Tahoma"/>
                <a:cs typeface="Tahoma"/>
              </a:rPr>
              <a:t>Unsheltered</a:t>
            </a:r>
            <a:endParaRPr sz="2100">
              <a:latin typeface="Tahoma"/>
              <a:cs typeface="Tahoma"/>
            </a:endParaRPr>
          </a:p>
          <a:p>
            <a:pPr algn="ctr">
              <a:lnSpc>
                <a:spcPct val="100000"/>
              </a:lnSpc>
              <a:spcBef>
                <a:spcPts val="310"/>
              </a:spcBef>
            </a:pPr>
            <a:r>
              <a:rPr sz="2100" spc="55" dirty="0">
                <a:solidFill>
                  <a:srgbClr val="6B1C83"/>
                </a:solidFill>
                <a:latin typeface="Tahoma"/>
                <a:cs typeface="Tahoma"/>
              </a:rPr>
              <a:t>4</a:t>
            </a:r>
            <a:r>
              <a:rPr sz="2100" spc="-105" dirty="0">
                <a:solidFill>
                  <a:srgbClr val="6B1C83"/>
                </a:solidFill>
                <a:latin typeface="Tahoma"/>
                <a:cs typeface="Tahoma"/>
              </a:rPr>
              <a:t> </a:t>
            </a:r>
            <a:r>
              <a:rPr sz="2100" spc="65" dirty="0">
                <a:solidFill>
                  <a:srgbClr val="6B1C83"/>
                </a:solidFill>
                <a:latin typeface="Tahoma"/>
                <a:cs typeface="Tahoma"/>
              </a:rPr>
              <a:t>Sheltered</a:t>
            </a:r>
            <a:endParaRPr sz="2100">
              <a:latin typeface="Tahoma"/>
              <a:cs typeface="Tahoma"/>
            </a:endParaRPr>
          </a:p>
        </p:txBody>
      </p:sp>
      <p:sp>
        <p:nvSpPr>
          <p:cNvPr id="11" name="object 11"/>
          <p:cNvSpPr/>
          <p:nvPr/>
        </p:nvSpPr>
        <p:spPr>
          <a:xfrm>
            <a:off x="5815482" y="4183684"/>
            <a:ext cx="5199380" cy="1932305"/>
          </a:xfrm>
          <a:custGeom>
            <a:avLst/>
            <a:gdLst/>
            <a:ahLst/>
            <a:cxnLst/>
            <a:rect l="l" t="t" r="r" b="b"/>
            <a:pathLst>
              <a:path w="5199380" h="1932304">
                <a:moveTo>
                  <a:pt x="1257236" y="1638541"/>
                </a:moveTo>
                <a:lnTo>
                  <a:pt x="1251864" y="1612023"/>
                </a:lnTo>
                <a:lnTo>
                  <a:pt x="1237208" y="1590332"/>
                </a:lnTo>
                <a:lnTo>
                  <a:pt x="1215491" y="1575701"/>
                </a:lnTo>
                <a:lnTo>
                  <a:pt x="1188948" y="1570329"/>
                </a:lnTo>
                <a:lnTo>
                  <a:pt x="68287" y="1570329"/>
                </a:lnTo>
                <a:lnTo>
                  <a:pt x="41744" y="1575701"/>
                </a:lnTo>
                <a:lnTo>
                  <a:pt x="20027" y="1590332"/>
                </a:lnTo>
                <a:lnTo>
                  <a:pt x="5372" y="1612023"/>
                </a:lnTo>
                <a:lnTo>
                  <a:pt x="0" y="1638541"/>
                </a:lnTo>
                <a:lnTo>
                  <a:pt x="0" y="1864067"/>
                </a:lnTo>
                <a:lnTo>
                  <a:pt x="5372" y="1890572"/>
                </a:lnTo>
                <a:lnTo>
                  <a:pt x="20027" y="1912264"/>
                </a:lnTo>
                <a:lnTo>
                  <a:pt x="41744" y="1926907"/>
                </a:lnTo>
                <a:lnTo>
                  <a:pt x="68287" y="1932279"/>
                </a:lnTo>
                <a:lnTo>
                  <a:pt x="1188948" y="1932279"/>
                </a:lnTo>
                <a:lnTo>
                  <a:pt x="1215491" y="1926907"/>
                </a:lnTo>
                <a:lnTo>
                  <a:pt x="1237208" y="1912264"/>
                </a:lnTo>
                <a:lnTo>
                  <a:pt x="1251864" y="1890572"/>
                </a:lnTo>
                <a:lnTo>
                  <a:pt x="1257236" y="1864067"/>
                </a:lnTo>
                <a:lnTo>
                  <a:pt x="1257236" y="1638541"/>
                </a:lnTo>
                <a:close/>
              </a:path>
              <a:path w="5199380" h="1932304">
                <a:moveTo>
                  <a:pt x="5198973" y="68224"/>
                </a:moveTo>
                <a:lnTo>
                  <a:pt x="5193589" y="41706"/>
                </a:lnTo>
                <a:lnTo>
                  <a:pt x="5178933" y="20015"/>
                </a:lnTo>
                <a:lnTo>
                  <a:pt x="5157228" y="5372"/>
                </a:lnTo>
                <a:lnTo>
                  <a:pt x="5130685" y="0"/>
                </a:lnTo>
                <a:lnTo>
                  <a:pt x="4010012" y="0"/>
                </a:lnTo>
                <a:lnTo>
                  <a:pt x="3983469" y="5372"/>
                </a:lnTo>
                <a:lnTo>
                  <a:pt x="3961765" y="20015"/>
                </a:lnTo>
                <a:lnTo>
                  <a:pt x="3947109" y="41706"/>
                </a:lnTo>
                <a:lnTo>
                  <a:pt x="3941724" y="68224"/>
                </a:lnTo>
                <a:lnTo>
                  <a:pt x="3941724" y="293738"/>
                </a:lnTo>
                <a:lnTo>
                  <a:pt x="3947109" y="320255"/>
                </a:lnTo>
                <a:lnTo>
                  <a:pt x="3961765" y="341947"/>
                </a:lnTo>
                <a:lnTo>
                  <a:pt x="3983469" y="356577"/>
                </a:lnTo>
                <a:lnTo>
                  <a:pt x="4010012" y="361950"/>
                </a:lnTo>
                <a:lnTo>
                  <a:pt x="5130685" y="361950"/>
                </a:lnTo>
                <a:lnTo>
                  <a:pt x="5157228" y="356577"/>
                </a:lnTo>
                <a:lnTo>
                  <a:pt x="5178933" y="341947"/>
                </a:lnTo>
                <a:lnTo>
                  <a:pt x="5193589" y="320255"/>
                </a:lnTo>
                <a:lnTo>
                  <a:pt x="5198973" y="293738"/>
                </a:lnTo>
                <a:lnTo>
                  <a:pt x="5198973" y="68224"/>
                </a:lnTo>
                <a:close/>
              </a:path>
            </a:pathLst>
          </a:custGeom>
          <a:solidFill>
            <a:srgbClr val="FFFFFF"/>
          </a:solidFill>
        </p:spPr>
        <p:txBody>
          <a:bodyPr wrap="square" lIns="0" tIns="0" rIns="0" bIns="0" rtlCol="0"/>
          <a:lstStyle/>
          <a:p>
            <a:endParaRPr/>
          </a:p>
        </p:txBody>
      </p:sp>
      <p:sp>
        <p:nvSpPr>
          <p:cNvPr id="12" name="object 12"/>
          <p:cNvSpPr txBox="1"/>
          <p:nvPr/>
        </p:nvSpPr>
        <p:spPr>
          <a:xfrm>
            <a:off x="9854032" y="4208682"/>
            <a:ext cx="1022350" cy="308610"/>
          </a:xfrm>
          <a:prstGeom prst="rect">
            <a:avLst/>
          </a:prstGeom>
        </p:spPr>
        <p:txBody>
          <a:bodyPr vert="horz" wrap="square" lIns="0" tIns="13335" rIns="0" bIns="0" rtlCol="0">
            <a:spAutoFit/>
          </a:bodyPr>
          <a:lstStyle/>
          <a:p>
            <a:pPr marL="12700">
              <a:lnSpc>
                <a:spcPct val="100000"/>
              </a:lnSpc>
              <a:spcBef>
                <a:spcPts val="105"/>
              </a:spcBef>
            </a:pPr>
            <a:r>
              <a:rPr sz="1850" b="1" spc="70" dirty="0">
                <a:latin typeface="Trebuchet MS"/>
                <a:cs typeface="Trebuchet MS"/>
              </a:rPr>
              <a:t>Region</a:t>
            </a:r>
            <a:r>
              <a:rPr sz="1850" b="1" spc="-70" dirty="0">
                <a:latin typeface="Trebuchet MS"/>
                <a:cs typeface="Trebuchet MS"/>
              </a:rPr>
              <a:t> </a:t>
            </a:r>
            <a:r>
              <a:rPr sz="1850" b="1" spc="-50" dirty="0">
                <a:latin typeface="Trebuchet MS"/>
                <a:cs typeface="Trebuchet MS"/>
              </a:rPr>
              <a:t>6</a:t>
            </a:r>
            <a:endParaRPr sz="1850">
              <a:latin typeface="Trebuchet MS"/>
              <a:cs typeface="Trebuchet MS"/>
            </a:endParaRPr>
          </a:p>
        </p:txBody>
      </p:sp>
      <p:sp>
        <p:nvSpPr>
          <p:cNvPr id="13" name="object 13"/>
          <p:cNvSpPr/>
          <p:nvPr/>
        </p:nvSpPr>
        <p:spPr>
          <a:xfrm>
            <a:off x="7089568" y="4564415"/>
            <a:ext cx="1257300" cy="361950"/>
          </a:xfrm>
          <a:custGeom>
            <a:avLst/>
            <a:gdLst/>
            <a:ahLst/>
            <a:cxnLst/>
            <a:rect l="l" t="t" r="r" b="b"/>
            <a:pathLst>
              <a:path w="1257300" h="361950">
                <a:moveTo>
                  <a:pt x="1188956" y="361949"/>
                </a:moveTo>
                <a:lnTo>
                  <a:pt x="68288" y="361949"/>
                </a:lnTo>
                <a:lnTo>
                  <a:pt x="41744" y="356577"/>
                </a:lnTo>
                <a:lnTo>
                  <a:pt x="20033" y="341938"/>
                </a:lnTo>
                <a:lnTo>
                  <a:pt x="5378" y="320251"/>
                </a:lnTo>
                <a:lnTo>
                  <a:pt x="0" y="293736"/>
                </a:lnTo>
                <a:lnTo>
                  <a:pt x="0" y="68213"/>
                </a:lnTo>
                <a:lnTo>
                  <a:pt x="5378" y="41698"/>
                </a:lnTo>
                <a:lnTo>
                  <a:pt x="20033" y="20011"/>
                </a:lnTo>
                <a:lnTo>
                  <a:pt x="41744" y="5372"/>
                </a:lnTo>
                <a:lnTo>
                  <a:pt x="68288" y="0"/>
                </a:lnTo>
                <a:lnTo>
                  <a:pt x="1188956" y="0"/>
                </a:lnTo>
                <a:lnTo>
                  <a:pt x="1215501" y="5372"/>
                </a:lnTo>
                <a:lnTo>
                  <a:pt x="1237211" y="20011"/>
                </a:lnTo>
                <a:lnTo>
                  <a:pt x="1251866" y="41698"/>
                </a:lnTo>
                <a:lnTo>
                  <a:pt x="1257245" y="68213"/>
                </a:lnTo>
                <a:lnTo>
                  <a:pt x="1257245" y="293736"/>
                </a:lnTo>
                <a:lnTo>
                  <a:pt x="1251866" y="320251"/>
                </a:lnTo>
                <a:lnTo>
                  <a:pt x="1237211" y="341938"/>
                </a:lnTo>
                <a:lnTo>
                  <a:pt x="1215501" y="356577"/>
                </a:lnTo>
                <a:lnTo>
                  <a:pt x="1188956" y="361949"/>
                </a:lnTo>
                <a:close/>
              </a:path>
            </a:pathLst>
          </a:custGeom>
          <a:solidFill>
            <a:srgbClr val="FFFFFF"/>
          </a:solidFill>
        </p:spPr>
        <p:txBody>
          <a:bodyPr wrap="square" lIns="0" tIns="0" rIns="0" bIns="0" rtlCol="0"/>
          <a:lstStyle/>
          <a:p>
            <a:endParaRPr/>
          </a:p>
        </p:txBody>
      </p:sp>
      <p:sp>
        <p:nvSpPr>
          <p:cNvPr id="14" name="object 14"/>
          <p:cNvSpPr txBox="1"/>
          <p:nvPr/>
        </p:nvSpPr>
        <p:spPr>
          <a:xfrm>
            <a:off x="7186386" y="4589414"/>
            <a:ext cx="1022350" cy="308610"/>
          </a:xfrm>
          <a:prstGeom prst="rect">
            <a:avLst/>
          </a:prstGeom>
        </p:spPr>
        <p:txBody>
          <a:bodyPr vert="horz" wrap="square" lIns="0" tIns="13335" rIns="0" bIns="0" rtlCol="0">
            <a:spAutoFit/>
          </a:bodyPr>
          <a:lstStyle/>
          <a:p>
            <a:pPr marL="12700">
              <a:lnSpc>
                <a:spcPct val="100000"/>
              </a:lnSpc>
              <a:spcBef>
                <a:spcPts val="105"/>
              </a:spcBef>
            </a:pPr>
            <a:r>
              <a:rPr sz="1850" b="1" spc="70" dirty="0">
                <a:latin typeface="Trebuchet MS"/>
                <a:cs typeface="Trebuchet MS"/>
              </a:rPr>
              <a:t>Region</a:t>
            </a:r>
            <a:r>
              <a:rPr sz="1850" b="1" spc="-70" dirty="0">
                <a:latin typeface="Trebuchet MS"/>
                <a:cs typeface="Trebuchet MS"/>
              </a:rPr>
              <a:t> </a:t>
            </a:r>
            <a:r>
              <a:rPr sz="1850" b="1" spc="-50" dirty="0">
                <a:latin typeface="Trebuchet MS"/>
                <a:cs typeface="Trebuchet MS"/>
              </a:rPr>
              <a:t>5</a:t>
            </a:r>
            <a:endParaRPr sz="1850">
              <a:latin typeface="Trebuchet MS"/>
              <a:cs typeface="Trebuchet MS"/>
            </a:endParaRPr>
          </a:p>
        </p:txBody>
      </p:sp>
      <p:sp>
        <p:nvSpPr>
          <p:cNvPr id="15" name="object 15"/>
          <p:cNvSpPr/>
          <p:nvPr/>
        </p:nvSpPr>
        <p:spPr>
          <a:xfrm>
            <a:off x="11102058" y="6698095"/>
            <a:ext cx="1257300" cy="361950"/>
          </a:xfrm>
          <a:custGeom>
            <a:avLst/>
            <a:gdLst/>
            <a:ahLst/>
            <a:cxnLst/>
            <a:rect l="l" t="t" r="r" b="b"/>
            <a:pathLst>
              <a:path w="1257300" h="361950">
                <a:moveTo>
                  <a:pt x="1188956" y="361949"/>
                </a:moveTo>
                <a:lnTo>
                  <a:pt x="68288" y="361949"/>
                </a:lnTo>
                <a:lnTo>
                  <a:pt x="41744" y="356577"/>
                </a:lnTo>
                <a:lnTo>
                  <a:pt x="20033" y="341938"/>
                </a:lnTo>
                <a:lnTo>
                  <a:pt x="5378" y="320251"/>
                </a:lnTo>
                <a:lnTo>
                  <a:pt x="0" y="293736"/>
                </a:lnTo>
                <a:lnTo>
                  <a:pt x="0" y="68213"/>
                </a:lnTo>
                <a:lnTo>
                  <a:pt x="5378" y="41698"/>
                </a:lnTo>
                <a:lnTo>
                  <a:pt x="20033" y="20011"/>
                </a:lnTo>
                <a:lnTo>
                  <a:pt x="41744" y="5372"/>
                </a:lnTo>
                <a:lnTo>
                  <a:pt x="68288" y="0"/>
                </a:lnTo>
                <a:lnTo>
                  <a:pt x="1188956" y="0"/>
                </a:lnTo>
                <a:lnTo>
                  <a:pt x="1215501" y="5372"/>
                </a:lnTo>
                <a:lnTo>
                  <a:pt x="1237211" y="20011"/>
                </a:lnTo>
                <a:lnTo>
                  <a:pt x="1251866" y="41698"/>
                </a:lnTo>
                <a:lnTo>
                  <a:pt x="1257245" y="68213"/>
                </a:lnTo>
                <a:lnTo>
                  <a:pt x="1257245" y="293736"/>
                </a:lnTo>
                <a:lnTo>
                  <a:pt x="1251866" y="320251"/>
                </a:lnTo>
                <a:lnTo>
                  <a:pt x="1237211" y="341938"/>
                </a:lnTo>
                <a:lnTo>
                  <a:pt x="1215501" y="356577"/>
                </a:lnTo>
                <a:lnTo>
                  <a:pt x="1188956" y="361949"/>
                </a:lnTo>
                <a:close/>
              </a:path>
            </a:pathLst>
          </a:custGeom>
          <a:solidFill>
            <a:srgbClr val="FFFFFF"/>
          </a:solidFill>
        </p:spPr>
        <p:txBody>
          <a:bodyPr wrap="square" lIns="0" tIns="0" rIns="0" bIns="0" rtlCol="0"/>
          <a:lstStyle/>
          <a:p>
            <a:endParaRPr/>
          </a:p>
        </p:txBody>
      </p:sp>
      <p:sp>
        <p:nvSpPr>
          <p:cNvPr id="16" name="object 16"/>
          <p:cNvSpPr txBox="1"/>
          <p:nvPr/>
        </p:nvSpPr>
        <p:spPr>
          <a:xfrm>
            <a:off x="11198876" y="6723094"/>
            <a:ext cx="1022350" cy="308610"/>
          </a:xfrm>
          <a:prstGeom prst="rect">
            <a:avLst/>
          </a:prstGeom>
        </p:spPr>
        <p:txBody>
          <a:bodyPr vert="horz" wrap="square" lIns="0" tIns="13335" rIns="0" bIns="0" rtlCol="0">
            <a:spAutoFit/>
          </a:bodyPr>
          <a:lstStyle/>
          <a:p>
            <a:pPr marL="12700">
              <a:lnSpc>
                <a:spcPct val="100000"/>
              </a:lnSpc>
              <a:spcBef>
                <a:spcPts val="105"/>
              </a:spcBef>
            </a:pPr>
            <a:r>
              <a:rPr sz="1850" b="1" spc="70" dirty="0">
                <a:latin typeface="Trebuchet MS"/>
                <a:cs typeface="Trebuchet MS"/>
              </a:rPr>
              <a:t>Region</a:t>
            </a:r>
            <a:r>
              <a:rPr sz="1850" b="1" spc="-70" dirty="0">
                <a:latin typeface="Trebuchet MS"/>
                <a:cs typeface="Trebuchet MS"/>
              </a:rPr>
              <a:t> </a:t>
            </a:r>
            <a:r>
              <a:rPr sz="1850" b="1" spc="-50" dirty="0">
                <a:latin typeface="Trebuchet MS"/>
                <a:cs typeface="Trebuchet MS"/>
              </a:rPr>
              <a:t>4</a:t>
            </a:r>
            <a:endParaRPr sz="1850">
              <a:latin typeface="Trebuchet MS"/>
              <a:cs typeface="Trebuchet MS"/>
            </a:endParaRPr>
          </a:p>
        </p:txBody>
      </p:sp>
      <p:sp>
        <p:nvSpPr>
          <p:cNvPr id="17" name="object 17"/>
          <p:cNvSpPr/>
          <p:nvPr/>
        </p:nvSpPr>
        <p:spPr>
          <a:xfrm>
            <a:off x="7851141" y="6698095"/>
            <a:ext cx="1257300" cy="361950"/>
          </a:xfrm>
          <a:custGeom>
            <a:avLst/>
            <a:gdLst/>
            <a:ahLst/>
            <a:cxnLst/>
            <a:rect l="l" t="t" r="r" b="b"/>
            <a:pathLst>
              <a:path w="1257300" h="361950">
                <a:moveTo>
                  <a:pt x="1188956" y="361949"/>
                </a:moveTo>
                <a:lnTo>
                  <a:pt x="68288" y="361949"/>
                </a:lnTo>
                <a:lnTo>
                  <a:pt x="41744" y="356577"/>
                </a:lnTo>
                <a:lnTo>
                  <a:pt x="20033" y="341938"/>
                </a:lnTo>
                <a:lnTo>
                  <a:pt x="5378" y="320251"/>
                </a:lnTo>
                <a:lnTo>
                  <a:pt x="0" y="293736"/>
                </a:lnTo>
                <a:lnTo>
                  <a:pt x="0" y="68213"/>
                </a:lnTo>
                <a:lnTo>
                  <a:pt x="5378" y="41698"/>
                </a:lnTo>
                <a:lnTo>
                  <a:pt x="20033" y="20011"/>
                </a:lnTo>
                <a:lnTo>
                  <a:pt x="41744" y="5372"/>
                </a:lnTo>
                <a:lnTo>
                  <a:pt x="68288" y="0"/>
                </a:lnTo>
                <a:lnTo>
                  <a:pt x="1188956" y="0"/>
                </a:lnTo>
                <a:lnTo>
                  <a:pt x="1215501" y="5372"/>
                </a:lnTo>
                <a:lnTo>
                  <a:pt x="1237211" y="20011"/>
                </a:lnTo>
                <a:lnTo>
                  <a:pt x="1251866" y="41698"/>
                </a:lnTo>
                <a:lnTo>
                  <a:pt x="1257245" y="68213"/>
                </a:lnTo>
                <a:lnTo>
                  <a:pt x="1257245" y="293736"/>
                </a:lnTo>
                <a:lnTo>
                  <a:pt x="1251866" y="320251"/>
                </a:lnTo>
                <a:lnTo>
                  <a:pt x="1237211" y="341938"/>
                </a:lnTo>
                <a:lnTo>
                  <a:pt x="1215501" y="356577"/>
                </a:lnTo>
                <a:lnTo>
                  <a:pt x="1188956" y="361949"/>
                </a:lnTo>
                <a:close/>
              </a:path>
            </a:pathLst>
          </a:custGeom>
          <a:solidFill>
            <a:srgbClr val="FFFFFF"/>
          </a:solidFill>
        </p:spPr>
        <p:txBody>
          <a:bodyPr wrap="square" lIns="0" tIns="0" rIns="0" bIns="0" rtlCol="0"/>
          <a:lstStyle/>
          <a:p>
            <a:endParaRPr/>
          </a:p>
        </p:txBody>
      </p:sp>
      <p:sp>
        <p:nvSpPr>
          <p:cNvPr id="18" name="object 18"/>
          <p:cNvSpPr txBox="1"/>
          <p:nvPr/>
        </p:nvSpPr>
        <p:spPr>
          <a:xfrm>
            <a:off x="7947959" y="6723094"/>
            <a:ext cx="1022350" cy="308610"/>
          </a:xfrm>
          <a:prstGeom prst="rect">
            <a:avLst/>
          </a:prstGeom>
        </p:spPr>
        <p:txBody>
          <a:bodyPr vert="horz" wrap="square" lIns="0" tIns="13335" rIns="0" bIns="0" rtlCol="0">
            <a:spAutoFit/>
          </a:bodyPr>
          <a:lstStyle/>
          <a:p>
            <a:pPr marL="12700">
              <a:lnSpc>
                <a:spcPct val="100000"/>
              </a:lnSpc>
              <a:spcBef>
                <a:spcPts val="105"/>
              </a:spcBef>
            </a:pPr>
            <a:r>
              <a:rPr sz="1850" b="1" spc="70" dirty="0">
                <a:latin typeface="Trebuchet MS"/>
                <a:cs typeface="Trebuchet MS"/>
              </a:rPr>
              <a:t>Region</a:t>
            </a:r>
            <a:r>
              <a:rPr sz="1850" b="1" spc="-70" dirty="0">
                <a:latin typeface="Trebuchet MS"/>
                <a:cs typeface="Trebuchet MS"/>
              </a:rPr>
              <a:t> </a:t>
            </a:r>
            <a:r>
              <a:rPr sz="1850" b="1" spc="-50" dirty="0">
                <a:latin typeface="Trebuchet MS"/>
                <a:cs typeface="Trebuchet MS"/>
              </a:rPr>
              <a:t>3</a:t>
            </a:r>
            <a:endParaRPr sz="1850">
              <a:latin typeface="Trebuchet MS"/>
              <a:cs typeface="Trebuchet MS"/>
            </a:endParaRPr>
          </a:p>
        </p:txBody>
      </p:sp>
      <p:sp>
        <p:nvSpPr>
          <p:cNvPr id="19" name="object 19"/>
          <p:cNvSpPr/>
          <p:nvPr/>
        </p:nvSpPr>
        <p:spPr>
          <a:xfrm>
            <a:off x="11102058" y="8033801"/>
            <a:ext cx="1257300" cy="361950"/>
          </a:xfrm>
          <a:custGeom>
            <a:avLst/>
            <a:gdLst/>
            <a:ahLst/>
            <a:cxnLst/>
            <a:rect l="l" t="t" r="r" b="b"/>
            <a:pathLst>
              <a:path w="1257300" h="361950">
                <a:moveTo>
                  <a:pt x="1188956" y="361949"/>
                </a:moveTo>
                <a:lnTo>
                  <a:pt x="68288" y="361949"/>
                </a:lnTo>
                <a:lnTo>
                  <a:pt x="41744" y="356577"/>
                </a:lnTo>
                <a:lnTo>
                  <a:pt x="20033" y="341938"/>
                </a:lnTo>
                <a:lnTo>
                  <a:pt x="5378" y="320251"/>
                </a:lnTo>
                <a:lnTo>
                  <a:pt x="0" y="293736"/>
                </a:lnTo>
                <a:lnTo>
                  <a:pt x="0" y="68213"/>
                </a:lnTo>
                <a:lnTo>
                  <a:pt x="5378" y="41698"/>
                </a:lnTo>
                <a:lnTo>
                  <a:pt x="20033" y="20011"/>
                </a:lnTo>
                <a:lnTo>
                  <a:pt x="41744" y="5372"/>
                </a:lnTo>
                <a:lnTo>
                  <a:pt x="68288" y="0"/>
                </a:lnTo>
                <a:lnTo>
                  <a:pt x="1188956" y="0"/>
                </a:lnTo>
                <a:lnTo>
                  <a:pt x="1215501" y="5372"/>
                </a:lnTo>
                <a:lnTo>
                  <a:pt x="1237211" y="20011"/>
                </a:lnTo>
                <a:lnTo>
                  <a:pt x="1251866" y="41698"/>
                </a:lnTo>
                <a:lnTo>
                  <a:pt x="1257245" y="68213"/>
                </a:lnTo>
                <a:lnTo>
                  <a:pt x="1257245" y="293736"/>
                </a:lnTo>
                <a:lnTo>
                  <a:pt x="1251866" y="320251"/>
                </a:lnTo>
                <a:lnTo>
                  <a:pt x="1237211" y="341938"/>
                </a:lnTo>
                <a:lnTo>
                  <a:pt x="1215501" y="356577"/>
                </a:lnTo>
                <a:lnTo>
                  <a:pt x="1188956" y="361949"/>
                </a:lnTo>
                <a:close/>
              </a:path>
            </a:pathLst>
          </a:custGeom>
          <a:solidFill>
            <a:srgbClr val="FFFFFF"/>
          </a:solidFill>
        </p:spPr>
        <p:txBody>
          <a:bodyPr wrap="square" lIns="0" tIns="0" rIns="0" bIns="0" rtlCol="0"/>
          <a:lstStyle/>
          <a:p>
            <a:endParaRPr/>
          </a:p>
        </p:txBody>
      </p:sp>
      <p:sp>
        <p:nvSpPr>
          <p:cNvPr id="20" name="object 20"/>
          <p:cNvSpPr txBox="1"/>
          <p:nvPr/>
        </p:nvSpPr>
        <p:spPr>
          <a:xfrm>
            <a:off x="11198876" y="8058803"/>
            <a:ext cx="1022350" cy="308610"/>
          </a:xfrm>
          <a:prstGeom prst="rect">
            <a:avLst/>
          </a:prstGeom>
        </p:spPr>
        <p:txBody>
          <a:bodyPr vert="horz" wrap="square" lIns="0" tIns="13335" rIns="0" bIns="0" rtlCol="0">
            <a:spAutoFit/>
          </a:bodyPr>
          <a:lstStyle/>
          <a:p>
            <a:pPr marL="12700">
              <a:lnSpc>
                <a:spcPct val="100000"/>
              </a:lnSpc>
              <a:spcBef>
                <a:spcPts val="105"/>
              </a:spcBef>
            </a:pPr>
            <a:r>
              <a:rPr sz="1850" b="1" spc="70" dirty="0">
                <a:latin typeface="Trebuchet MS"/>
                <a:cs typeface="Trebuchet MS"/>
              </a:rPr>
              <a:t>Region</a:t>
            </a:r>
            <a:r>
              <a:rPr sz="1850" b="1" spc="-70" dirty="0">
                <a:latin typeface="Trebuchet MS"/>
                <a:cs typeface="Trebuchet MS"/>
              </a:rPr>
              <a:t> </a:t>
            </a:r>
            <a:r>
              <a:rPr sz="1850" b="1" spc="-50" dirty="0">
                <a:latin typeface="Trebuchet MS"/>
                <a:cs typeface="Trebuchet MS"/>
              </a:rPr>
              <a:t>2</a:t>
            </a:r>
            <a:endParaRPr sz="1850">
              <a:latin typeface="Trebuchet MS"/>
              <a:cs typeface="Trebuchet MS"/>
            </a:endParaRPr>
          </a:p>
        </p:txBody>
      </p:sp>
      <p:sp>
        <p:nvSpPr>
          <p:cNvPr id="21" name="object 21"/>
          <p:cNvSpPr/>
          <p:nvPr/>
        </p:nvSpPr>
        <p:spPr>
          <a:xfrm>
            <a:off x="9594307" y="7302103"/>
            <a:ext cx="1257300" cy="361950"/>
          </a:xfrm>
          <a:custGeom>
            <a:avLst/>
            <a:gdLst/>
            <a:ahLst/>
            <a:cxnLst/>
            <a:rect l="l" t="t" r="r" b="b"/>
            <a:pathLst>
              <a:path w="1257300" h="361950">
                <a:moveTo>
                  <a:pt x="1188956" y="361949"/>
                </a:moveTo>
                <a:lnTo>
                  <a:pt x="68288" y="361949"/>
                </a:lnTo>
                <a:lnTo>
                  <a:pt x="41744" y="356577"/>
                </a:lnTo>
                <a:lnTo>
                  <a:pt x="20033" y="341938"/>
                </a:lnTo>
                <a:lnTo>
                  <a:pt x="5378" y="320251"/>
                </a:lnTo>
                <a:lnTo>
                  <a:pt x="0" y="293736"/>
                </a:lnTo>
                <a:lnTo>
                  <a:pt x="0" y="68213"/>
                </a:lnTo>
                <a:lnTo>
                  <a:pt x="5378" y="41698"/>
                </a:lnTo>
                <a:lnTo>
                  <a:pt x="20033" y="20011"/>
                </a:lnTo>
                <a:lnTo>
                  <a:pt x="41744" y="5372"/>
                </a:lnTo>
                <a:lnTo>
                  <a:pt x="68288" y="0"/>
                </a:lnTo>
                <a:lnTo>
                  <a:pt x="1188956" y="0"/>
                </a:lnTo>
                <a:lnTo>
                  <a:pt x="1215501" y="5372"/>
                </a:lnTo>
                <a:lnTo>
                  <a:pt x="1237211" y="20011"/>
                </a:lnTo>
                <a:lnTo>
                  <a:pt x="1251866" y="41698"/>
                </a:lnTo>
                <a:lnTo>
                  <a:pt x="1257245" y="68213"/>
                </a:lnTo>
                <a:lnTo>
                  <a:pt x="1257245" y="293736"/>
                </a:lnTo>
                <a:lnTo>
                  <a:pt x="1251866" y="320251"/>
                </a:lnTo>
                <a:lnTo>
                  <a:pt x="1237211" y="341938"/>
                </a:lnTo>
                <a:lnTo>
                  <a:pt x="1215501" y="356577"/>
                </a:lnTo>
                <a:lnTo>
                  <a:pt x="1188956" y="361949"/>
                </a:lnTo>
                <a:close/>
              </a:path>
            </a:pathLst>
          </a:custGeom>
          <a:solidFill>
            <a:srgbClr val="FFFFFF"/>
          </a:solidFill>
        </p:spPr>
        <p:txBody>
          <a:bodyPr wrap="square" lIns="0" tIns="0" rIns="0" bIns="0" rtlCol="0"/>
          <a:lstStyle/>
          <a:p>
            <a:endParaRPr/>
          </a:p>
        </p:txBody>
      </p:sp>
      <p:sp>
        <p:nvSpPr>
          <p:cNvPr id="22" name="object 22"/>
          <p:cNvSpPr txBox="1"/>
          <p:nvPr/>
        </p:nvSpPr>
        <p:spPr>
          <a:xfrm>
            <a:off x="9691124" y="7327098"/>
            <a:ext cx="1022350" cy="308610"/>
          </a:xfrm>
          <a:prstGeom prst="rect">
            <a:avLst/>
          </a:prstGeom>
        </p:spPr>
        <p:txBody>
          <a:bodyPr vert="horz" wrap="square" lIns="0" tIns="13335" rIns="0" bIns="0" rtlCol="0">
            <a:spAutoFit/>
          </a:bodyPr>
          <a:lstStyle/>
          <a:p>
            <a:pPr marL="12700">
              <a:lnSpc>
                <a:spcPct val="100000"/>
              </a:lnSpc>
              <a:spcBef>
                <a:spcPts val="105"/>
              </a:spcBef>
            </a:pPr>
            <a:r>
              <a:rPr sz="1850" b="1" spc="70" dirty="0">
                <a:latin typeface="Trebuchet MS"/>
                <a:cs typeface="Trebuchet MS"/>
              </a:rPr>
              <a:t>Region</a:t>
            </a:r>
            <a:r>
              <a:rPr sz="1850" b="1" spc="-70" dirty="0">
                <a:latin typeface="Trebuchet MS"/>
                <a:cs typeface="Trebuchet MS"/>
              </a:rPr>
              <a:t> </a:t>
            </a:r>
            <a:r>
              <a:rPr sz="1850" b="1" spc="-50" dirty="0">
                <a:latin typeface="Trebuchet MS"/>
                <a:cs typeface="Trebuchet MS"/>
              </a:rPr>
              <a:t>1</a:t>
            </a:r>
            <a:endParaRPr sz="1850">
              <a:latin typeface="Trebuchet MS"/>
              <a:cs typeface="Trebuchet MS"/>
            </a:endParaRPr>
          </a:p>
        </p:txBody>
      </p:sp>
      <p:sp>
        <p:nvSpPr>
          <p:cNvPr id="29" name="object 29"/>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
        <p:nvSpPr>
          <p:cNvPr id="23" name="object 23"/>
          <p:cNvSpPr txBox="1"/>
          <p:nvPr/>
        </p:nvSpPr>
        <p:spPr>
          <a:xfrm>
            <a:off x="12158665" y="8405907"/>
            <a:ext cx="1952625" cy="1148080"/>
          </a:xfrm>
          <a:prstGeom prst="rect">
            <a:avLst/>
          </a:prstGeom>
        </p:spPr>
        <p:txBody>
          <a:bodyPr vert="horz" wrap="square" lIns="0" tIns="44450" rIns="0" bIns="0" rtlCol="0">
            <a:spAutoFit/>
          </a:bodyPr>
          <a:lstStyle/>
          <a:p>
            <a:pPr algn="ctr">
              <a:lnSpc>
                <a:spcPct val="100000"/>
              </a:lnSpc>
              <a:spcBef>
                <a:spcPts val="350"/>
              </a:spcBef>
            </a:pPr>
            <a:r>
              <a:rPr sz="2500" b="1" spc="65" dirty="0">
                <a:solidFill>
                  <a:srgbClr val="004AAC"/>
                </a:solidFill>
                <a:latin typeface="Arial"/>
                <a:cs typeface="Arial"/>
              </a:rPr>
              <a:t>21%</a:t>
            </a:r>
            <a:endParaRPr sz="2500">
              <a:latin typeface="Arial"/>
              <a:cs typeface="Arial"/>
            </a:endParaRPr>
          </a:p>
          <a:p>
            <a:pPr algn="ctr">
              <a:lnSpc>
                <a:spcPct val="100000"/>
              </a:lnSpc>
              <a:spcBef>
                <a:spcPts val="229"/>
              </a:spcBef>
            </a:pPr>
            <a:r>
              <a:rPr sz="2100" spc="55" dirty="0">
                <a:solidFill>
                  <a:srgbClr val="004AAC"/>
                </a:solidFill>
                <a:latin typeface="Tahoma"/>
                <a:cs typeface="Tahoma"/>
              </a:rPr>
              <a:t>34</a:t>
            </a:r>
            <a:r>
              <a:rPr sz="2100" spc="-105" dirty="0">
                <a:solidFill>
                  <a:srgbClr val="004AAC"/>
                </a:solidFill>
                <a:latin typeface="Tahoma"/>
                <a:cs typeface="Tahoma"/>
              </a:rPr>
              <a:t> </a:t>
            </a:r>
            <a:r>
              <a:rPr sz="2100" spc="90" dirty="0">
                <a:solidFill>
                  <a:srgbClr val="004AAC"/>
                </a:solidFill>
                <a:latin typeface="Tahoma"/>
                <a:cs typeface="Tahoma"/>
              </a:rPr>
              <a:t>Unsheltered</a:t>
            </a:r>
            <a:endParaRPr sz="2100">
              <a:latin typeface="Tahoma"/>
              <a:cs typeface="Tahoma"/>
            </a:endParaRPr>
          </a:p>
          <a:p>
            <a:pPr algn="ctr">
              <a:lnSpc>
                <a:spcPct val="100000"/>
              </a:lnSpc>
              <a:spcBef>
                <a:spcPts val="310"/>
              </a:spcBef>
            </a:pPr>
            <a:r>
              <a:rPr sz="2100" spc="55" dirty="0">
                <a:solidFill>
                  <a:srgbClr val="004AAC"/>
                </a:solidFill>
                <a:latin typeface="Tahoma"/>
                <a:cs typeface="Tahoma"/>
              </a:rPr>
              <a:t>3</a:t>
            </a:r>
            <a:r>
              <a:rPr sz="2100" spc="-105" dirty="0">
                <a:solidFill>
                  <a:srgbClr val="004AAC"/>
                </a:solidFill>
                <a:latin typeface="Tahoma"/>
                <a:cs typeface="Tahoma"/>
              </a:rPr>
              <a:t> </a:t>
            </a:r>
            <a:r>
              <a:rPr sz="2100" spc="65" dirty="0">
                <a:solidFill>
                  <a:srgbClr val="004AAC"/>
                </a:solidFill>
                <a:latin typeface="Tahoma"/>
                <a:cs typeface="Tahoma"/>
              </a:rPr>
              <a:t>Sheltered</a:t>
            </a:r>
            <a:endParaRPr sz="2100">
              <a:latin typeface="Tahoma"/>
              <a:cs typeface="Tahoma"/>
            </a:endParaRPr>
          </a:p>
        </p:txBody>
      </p:sp>
      <p:sp>
        <p:nvSpPr>
          <p:cNvPr id="24" name="object 24"/>
          <p:cNvSpPr txBox="1"/>
          <p:nvPr/>
        </p:nvSpPr>
        <p:spPr>
          <a:xfrm>
            <a:off x="5473388" y="7837149"/>
            <a:ext cx="1952625" cy="1148080"/>
          </a:xfrm>
          <a:prstGeom prst="rect">
            <a:avLst/>
          </a:prstGeom>
        </p:spPr>
        <p:txBody>
          <a:bodyPr vert="horz" wrap="square" lIns="0" tIns="44450" rIns="0" bIns="0" rtlCol="0">
            <a:spAutoFit/>
          </a:bodyPr>
          <a:lstStyle/>
          <a:p>
            <a:pPr algn="ctr">
              <a:lnSpc>
                <a:spcPct val="100000"/>
              </a:lnSpc>
              <a:spcBef>
                <a:spcPts val="350"/>
              </a:spcBef>
            </a:pPr>
            <a:r>
              <a:rPr sz="2500" b="1" spc="65" dirty="0">
                <a:solidFill>
                  <a:srgbClr val="56A22A"/>
                </a:solidFill>
                <a:latin typeface="Arial"/>
                <a:cs typeface="Arial"/>
              </a:rPr>
              <a:t>17%</a:t>
            </a:r>
            <a:endParaRPr sz="2500">
              <a:latin typeface="Arial"/>
              <a:cs typeface="Arial"/>
            </a:endParaRPr>
          </a:p>
          <a:p>
            <a:pPr algn="ctr">
              <a:lnSpc>
                <a:spcPct val="100000"/>
              </a:lnSpc>
              <a:spcBef>
                <a:spcPts val="229"/>
              </a:spcBef>
            </a:pPr>
            <a:r>
              <a:rPr sz="2100" spc="55" dirty="0">
                <a:solidFill>
                  <a:srgbClr val="56A22A"/>
                </a:solidFill>
                <a:latin typeface="Tahoma"/>
                <a:cs typeface="Tahoma"/>
              </a:rPr>
              <a:t>13</a:t>
            </a:r>
            <a:r>
              <a:rPr sz="2100" spc="-105" dirty="0">
                <a:solidFill>
                  <a:srgbClr val="56A22A"/>
                </a:solidFill>
                <a:latin typeface="Tahoma"/>
                <a:cs typeface="Tahoma"/>
              </a:rPr>
              <a:t> </a:t>
            </a:r>
            <a:r>
              <a:rPr sz="2100" spc="90" dirty="0">
                <a:solidFill>
                  <a:srgbClr val="56A22A"/>
                </a:solidFill>
                <a:latin typeface="Tahoma"/>
                <a:cs typeface="Tahoma"/>
              </a:rPr>
              <a:t>Unsheltered</a:t>
            </a:r>
            <a:endParaRPr sz="2100">
              <a:latin typeface="Tahoma"/>
              <a:cs typeface="Tahoma"/>
            </a:endParaRPr>
          </a:p>
          <a:p>
            <a:pPr algn="ctr">
              <a:lnSpc>
                <a:spcPct val="100000"/>
              </a:lnSpc>
              <a:spcBef>
                <a:spcPts val="310"/>
              </a:spcBef>
            </a:pPr>
            <a:r>
              <a:rPr sz="2100" spc="55" dirty="0">
                <a:solidFill>
                  <a:srgbClr val="56A22A"/>
                </a:solidFill>
                <a:latin typeface="Tahoma"/>
                <a:cs typeface="Tahoma"/>
              </a:rPr>
              <a:t>18</a:t>
            </a:r>
            <a:r>
              <a:rPr sz="2100" spc="-105" dirty="0">
                <a:solidFill>
                  <a:srgbClr val="56A22A"/>
                </a:solidFill>
                <a:latin typeface="Tahoma"/>
                <a:cs typeface="Tahoma"/>
              </a:rPr>
              <a:t> </a:t>
            </a:r>
            <a:r>
              <a:rPr sz="2100" spc="65" dirty="0">
                <a:solidFill>
                  <a:srgbClr val="56A22A"/>
                </a:solidFill>
                <a:latin typeface="Tahoma"/>
                <a:cs typeface="Tahoma"/>
              </a:rPr>
              <a:t>Sheltered</a:t>
            </a:r>
            <a:endParaRPr sz="2100">
              <a:latin typeface="Tahoma"/>
              <a:cs typeface="Tahoma"/>
            </a:endParaRPr>
          </a:p>
        </p:txBody>
      </p:sp>
      <p:sp>
        <p:nvSpPr>
          <p:cNvPr id="25" name="object 25"/>
          <p:cNvSpPr txBox="1"/>
          <p:nvPr/>
        </p:nvSpPr>
        <p:spPr>
          <a:xfrm>
            <a:off x="4867401" y="5779000"/>
            <a:ext cx="2067560" cy="608330"/>
          </a:xfrm>
          <a:prstGeom prst="rect">
            <a:avLst/>
          </a:prstGeom>
        </p:spPr>
        <p:txBody>
          <a:bodyPr vert="horz" wrap="square" lIns="0" tIns="13335" rIns="0" bIns="0" rtlCol="0">
            <a:spAutoFit/>
          </a:bodyPr>
          <a:lstStyle/>
          <a:p>
            <a:pPr marL="1057275">
              <a:lnSpc>
                <a:spcPts val="1900"/>
              </a:lnSpc>
              <a:spcBef>
                <a:spcPts val="105"/>
              </a:spcBef>
            </a:pPr>
            <a:r>
              <a:rPr sz="1850" b="1" spc="70" dirty="0">
                <a:latin typeface="Trebuchet MS"/>
                <a:cs typeface="Trebuchet MS"/>
              </a:rPr>
              <a:t>Region</a:t>
            </a:r>
            <a:r>
              <a:rPr sz="1850" b="1" spc="-70" dirty="0">
                <a:latin typeface="Trebuchet MS"/>
                <a:cs typeface="Trebuchet MS"/>
              </a:rPr>
              <a:t> </a:t>
            </a:r>
            <a:r>
              <a:rPr sz="1850" b="1" spc="-50" dirty="0">
                <a:latin typeface="Trebuchet MS"/>
                <a:cs typeface="Trebuchet MS"/>
              </a:rPr>
              <a:t>7</a:t>
            </a:r>
            <a:endParaRPr sz="1850">
              <a:latin typeface="Trebuchet MS"/>
              <a:cs typeface="Trebuchet MS"/>
            </a:endParaRPr>
          </a:p>
          <a:p>
            <a:pPr marL="12700">
              <a:lnSpc>
                <a:spcPts val="2680"/>
              </a:lnSpc>
            </a:pPr>
            <a:r>
              <a:rPr sz="2500" b="1" spc="65" dirty="0">
                <a:solidFill>
                  <a:srgbClr val="737373"/>
                </a:solidFill>
                <a:latin typeface="Arial"/>
                <a:cs typeface="Arial"/>
              </a:rPr>
              <a:t>15%</a:t>
            </a:r>
            <a:endParaRPr sz="2500">
              <a:latin typeface="Arial"/>
              <a:cs typeface="Arial"/>
            </a:endParaRPr>
          </a:p>
        </p:txBody>
      </p:sp>
      <p:sp>
        <p:nvSpPr>
          <p:cNvPr id="26" name="object 26"/>
          <p:cNvSpPr txBox="1"/>
          <p:nvPr/>
        </p:nvSpPr>
        <p:spPr>
          <a:xfrm>
            <a:off x="4241405" y="6351694"/>
            <a:ext cx="1952625" cy="744855"/>
          </a:xfrm>
          <a:prstGeom prst="rect">
            <a:avLst/>
          </a:prstGeom>
        </p:spPr>
        <p:txBody>
          <a:bodyPr vert="horz" wrap="square" lIns="0" tIns="51435" rIns="0" bIns="0" rtlCol="0">
            <a:spAutoFit/>
          </a:bodyPr>
          <a:lstStyle/>
          <a:p>
            <a:pPr algn="ctr">
              <a:lnSpc>
                <a:spcPct val="100000"/>
              </a:lnSpc>
              <a:spcBef>
                <a:spcPts val="405"/>
              </a:spcBef>
            </a:pPr>
            <a:r>
              <a:rPr sz="2100" spc="55" dirty="0">
                <a:solidFill>
                  <a:srgbClr val="737373"/>
                </a:solidFill>
                <a:latin typeface="Tahoma"/>
                <a:cs typeface="Tahoma"/>
              </a:rPr>
              <a:t>24</a:t>
            </a:r>
            <a:r>
              <a:rPr sz="2100" spc="-105" dirty="0">
                <a:solidFill>
                  <a:srgbClr val="737373"/>
                </a:solidFill>
                <a:latin typeface="Tahoma"/>
                <a:cs typeface="Tahoma"/>
              </a:rPr>
              <a:t> </a:t>
            </a:r>
            <a:r>
              <a:rPr sz="2100" spc="90" dirty="0">
                <a:solidFill>
                  <a:srgbClr val="737373"/>
                </a:solidFill>
                <a:latin typeface="Tahoma"/>
                <a:cs typeface="Tahoma"/>
              </a:rPr>
              <a:t>Unsheltered</a:t>
            </a:r>
            <a:endParaRPr sz="2100">
              <a:latin typeface="Tahoma"/>
              <a:cs typeface="Tahoma"/>
            </a:endParaRPr>
          </a:p>
          <a:p>
            <a:pPr algn="ctr">
              <a:lnSpc>
                <a:spcPct val="100000"/>
              </a:lnSpc>
              <a:spcBef>
                <a:spcPts val="310"/>
              </a:spcBef>
            </a:pPr>
            <a:r>
              <a:rPr sz="2100" spc="55" dirty="0">
                <a:solidFill>
                  <a:srgbClr val="737373"/>
                </a:solidFill>
                <a:latin typeface="Tahoma"/>
                <a:cs typeface="Tahoma"/>
              </a:rPr>
              <a:t>2</a:t>
            </a:r>
            <a:r>
              <a:rPr sz="2100" spc="-105" dirty="0">
                <a:solidFill>
                  <a:srgbClr val="737373"/>
                </a:solidFill>
                <a:latin typeface="Tahoma"/>
                <a:cs typeface="Tahoma"/>
              </a:rPr>
              <a:t> </a:t>
            </a:r>
            <a:r>
              <a:rPr sz="2100" spc="65" dirty="0">
                <a:solidFill>
                  <a:srgbClr val="737373"/>
                </a:solidFill>
                <a:latin typeface="Tahoma"/>
                <a:cs typeface="Tahoma"/>
              </a:rPr>
              <a:t>Sheltered</a:t>
            </a:r>
            <a:endParaRPr sz="2100">
              <a:latin typeface="Tahoma"/>
              <a:cs typeface="Tahoma"/>
            </a:endParaRPr>
          </a:p>
        </p:txBody>
      </p:sp>
      <p:sp>
        <p:nvSpPr>
          <p:cNvPr id="27" name="object 27"/>
          <p:cNvSpPr txBox="1"/>
          <p:nvPr/>
        </p:nvSpPr>
        <p:spPr>
          <a:xfrm>
            <a:off x="5061638" y="3071957"/>
            <a:ext cx="1798320" cy="788670"/>
          </a:xfrm>
          <a:prstGeom prst="rect">
            <a:avLst/>
          </a:prstGeom>
        </p:spPr>
        <p:txBody>
          <a:bodyPr vert="horz" wrap="square" lIns="0" tIns="44450" rIns="0" bIns="0" rtlCol="0">
            <a:spAutoFit/>
          </a:bodyPr>
          <a:lstStyle/>
          <a:p>
            <a:pPr algn="ctr">
              <a:lnSpc>
                <a:spcPct val="100000"/>
              </a:lnSpc>
              <a:spcBef>
                <a:spcPts val="350"/>
              </a:spcBef>
            </a:pPr>
            <a:r>
              <a:rPr sz="2500" b="1" spc="85" dirty="0">
                <a:solidFill>
                  <a:srgbClr val="FF904D"/>
                </a:solidFill>
                <a:latin typeface="Arial"/>
                <a:cs typeface="Arial"/>
              </a:rPr>
              <a:t>1%</a:t>
            </a:r>
            <a:endParaRPr sz="2500">
              <a:latin typeface="Arial"/>
              <a:cs typeface="Arial"/>
            </a:endParaRPr>
          </a:p>
          <a:p>
            <a:pPr algn="ctr">
              <a:lnSpc>
                <a:spcPct val="100000"/>
              </a:lnSpc>
              <a:spcBef>
                <a:spcPts val="229"/>
              </a:spcBef>
            </a:pPr>
            <a:r>
              <a:rPr sz="2100" spc="55" dirty="0">
                <a:solidFill>
                  <a:srgbClr val="FF904D"/>
                </a:solidFill>
                <a:latin typeface="Tahoma"/>
                <a:cs typeface="Tahoma"/>
              </a:rPr>
              <a:t>2</a:t>
            </a:r>
            <a:r>
              <a:rPr sz="2100" spc="-105" dirty="0">
                <a:solidFill>
                  <a:srgbClr val="FF904D"/>
                </a:solidFill>
                <a:latin typeface="Tahoma"/>
                <a:cs typeface="Tahoma"/>
              </a:rPr>
              <a:t> </a:t>
            </a:r>
            <a:r>
              <a:rPr sz="2100" spc="90" dirty="0">
                <a:solidFill>
                  <a:srgbClr val="FF904D"/>
                </a:solidFill>
                <a:latin typeface="Tahoma"/>
                <a:cs typeface="Tahoma"/>
              </a:rPr>
              <a:t>Unsheltered</a:t>
            </a:r>
            <a:endParaRPr sz="2100">
              <a:latin typeface="Tahoma"/>
              <a:cs typeface="Tahoma"/>
            </a:endParaRPr>
          </a:p>
        </p:txBody>
      </p:sp>
      <p:sp>
        <p:nvSpPr>
          <p:cNvPr id="28" name="object 28"/>
          <p:cNvSpPr txBox="1"/>
          <p:nvPr/>
        </p:nvSpPr>
        <p:spPr>
          <a:xfrm>
            <a:off x="10145974" y="3046425"/>
            <a:ext cx="1798320" cy="788670"/>
          </a:xfrm>
          <a:prstGeom prst="rect">
            <a:avLst/>
          </a:prstGeom>
        </p:spPr>
        <p:txBody>
          <a:bodyPr vert="horz" wrap="square" lIns="0" tIns="44450" rIns="0" bIns="0" rtlCol="0">
            <a:spAutoFit/>
          </a:bodyPr>
          <a:lstStyle/>
          <a:p>
            <a:pPr algn="ctr">
              <a:lnSpc>
                <a:spcPct val="100000"/>
              </a:lnSpc>
              <a:spcBef>
                <a:spcPts val="350"/>
              </a:spcBef>
            </a:pPr>
            <a:r>
              <a:rPr sz="2500" b="1" spc="85" dirty="0">
                <a:solidFill>
                  <a:srgbClr val="DAB137"/>
                </a:solidFill>
                <a:latin typeface="Arial"/>
                <a:cs typeface="Arial"/>
              </a:rPr>
              <a:t>1%</a:t>
            </a:r>
            <a:endParaRPr sz="2500">
              <a:latin typeface="Arial"/>
              <a:cs typeface="Arial"/>
            </a:endParaRPr>
          </a:p>
          <a:p>
            <a:pPr algn="ctr">
              <a:lnSpc>
                <a:spcPct val="100000"/>
              </a:lnSpc>
              <a:spcBef>
                <a:spcPts val="229"/>
              </a:spcBef>
            </a:pPr>
            <a:r>
              <a:rPr sz="2100" spc="55" dirty="0">
                <a:solidFill>
                  <a:srgbClr val="DAB137"/>
                </a:solidFill>
                <a:latin typeface="Tahoma"/>
                <a:cs typeface="Tahoma"/>
              </a:rPr>
              <a:t>2</a:t>
            </a:r>
            <a:r>
              <a:rPr sz="2100" spc="-105" dirty="0">
                <a:solidFill>
                  <a:srgbClr val="DAB137"/>
                </a:solidFill>
                <a:latin typeface="Tahoma"/>
                <a:cs typeface="Tahoma"/>
              </a:rPr>
              <a:t> </a:t>
            </a:r>
            <a:r>
              <a:rPr sz="2100" spc="90" dirty="0">
                <a:solidFill>
                  <a:srgbClr val="DAB137"/>
                </a:solidFill>
                <a:latin typeface="Tahoma"/>
                <a:cs typeface="Tahoma"/>
              </a:rPr>
              <a:t>Unsheltered</a:t>
            </a:r>
            <a:endParaRPr sz="2100">
              <a:latin typeface="Tahoma"/>
              <a:cs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2887345" algn="l"/>
                <a:tab pos="3562350" algn="l"/>
                <a:tab pos="6542405" algn="l"/>
              </a:tabLst>
            </a:pPr>
            <a:r>
              <a:rPr spc="-195" dirty="0"/>
              <a:t>S</a:t>
            </a:r>
            <a:r>
              <a:rPr spc="-375" dirty="0"/>
              <a:t> </a:t>
            </a:r>
            <a:r>
              <a:rPr dirty="0"/>
              <a:t>E</a:t>
            </a:r>
            <a:r>
              <a:rPr spc="-370" dirty="0"/>
              <a:t> </a:t>
            </a:r>
            <a:r>
              <a:rPr dirty="0"/>
              <a:t>X</a:t>
            </a:r>
            <a:r>
              <a:rPr spc="-370" dirty="0"/>
              <a:t> </a:t>
            </a:r>
            <a:r>
              <a:rPr spc="90" dirty="0"/>
              <a:t>U</a:t>
            </a:r>
            <a:r>
              <a:rPr spc="-370" dirty="0"/>
              <a:t> </a:t>
            </a:r>
            <a:r>
              <a:rPr spc="180" dirty="0"/>
              <a:t>A</a:t>
            </a:r>
            <a:r>
              <a:rPr spc="-375" dirty="0"/>
              <a:t> </a:t>
            </a:r>
            <a:r>
              <a:rPr spc="-50" dirty="0"/>
              <a:t>L</a:t>
            </a:r>
            <a:r>
              <a:rPr dirty="0"/>
              <a:t>	</a:t>
            </a:r>
            <a:r>
              <a:rPr spc="-450" dirty="0"/>
              <a:t>&amp;</a:t>
            </a:r>
            <a:r>
              <a:rPr dirty="0"/>
              <a:t>	</a:t>
            </a:r>
            <a:r>
              <a:rPr spc="-130" dirty="0"/>
              <a:t>G</a:t>
            </a:r>
            <a:r>
              <a:rPr spc="-375" dirty="0"/>
              <a:t> </a:t>
            </a:r>
            <a:r>
              <a:rPr dirty="0"/>
              <a:t>E</a:t>
            </a:r>
            <a:r>
              <a:rPr spc="-370" dirty="0"/>
              <a:t> </a:t>
            </a:r>
            <a:r>
              <a:rPr spc="275" dirty="0"/>
              <a:t>N</a:t>
            </a:r>
            <a:r>
              <a:rPr spc="-375" dirty="0"/>
              <a:t> </a:t>
            </a:r>
            <a:r>
              <a:rPr spc="150" dirty="0"/>
              <a:t>D</a:t>
            </a:r>
            <a:r>
              <a:rPr spc="-370" dirty="0"/>
              <a:t> </a:t>
            </a:r>
            <a:r>
              <a:rPr dirty="0"/>
              <a:t>E</a:t>
            </a:r>
            <a:r>
              <a:rPr spc="-375" dirty="0"/>
              <a:t> </a:t>
            </a:r>
            <a:r>
              <a:rPr spc="-50" dirty="0"/>
              <a:t>R</a:t>
            </a:r>
            <a:r>
              <a:rPr dirty="0"/>
              <a:t>	</a:t>
            </a:r>
            <a:r>
              <a:rPr spc="300" dirty="0"/>
              <a:t>M</a:t>
            </a:r>
            <a:r>
              <a:rPr spc="-380" dirty="0"/>
              <a:t> </a:t>
            </a:r>
            <a:r>
              <a:rPr spc="-90" dirty="0"/>
              <a:t>I</a:t>
            </a:r>
            <a:r>
              <a:rPr spc="-375" dirty="0"/>
              <a:t> </a:t>
            </a:r>
            <a:r>
              <a:rPr spc="275" dirty="0"/>
              <a:t>N</a:t>
            </a:r>
            <a:r>
              <a:rPr spc="-375" dirty="0"/>
              <a:t> </a:t>
            </a:r>
            <a:r>
              <a:rPr spc="120" dirty="0"/>
              <a:t>O</a:t>
            </a:r>
            <a:r>
              <a:rPr spc="-370" dirty="0"/>
              <a:t> </a:t>
            </a:r>
            <a:r>
              <a:rPr dirty="0"/>
              <a:t>R</a:t>
            </a:r>
            <a:r>
              <a:rPr spc="-375" dirty="0"/>
              <a:t> </a:t>
            </a:r>
            <a:r>
              <a:rPr spc="-90" dirty="0"/>
              <a:t>I</a:t>
            </a:r>
            <a:r>
              <a:rPr spc="-375" dirty="0"/>
              <a:t> </a:t>
            </a:r>
            <a:r>
              <a:rPr dirty="0"/>
              <a:t>T</a:t>
            </a:r>
            <a:r>
              <a:rPr spc="-375" dirty="0"/>
              <a:t> </a:t>
            </a:r>
            <a:r>
              <a:rPr spc="-90" dirty="0"/>
              <a:t>I</a:t>
            </a:r>
            <a:r>
              <a:rPr spc="-370" dirty="0"/>
              <a:t> </a:t>
            </a:r>
            <a:r>
              <a:rPr dirty="0"/>
              <a:t>E</a:t>
            </a:r>
            <a:r>
              <a:rPr spc="-375" dirty="0"/>
              <a:t> </a:t>
            </a:r>
            <a:r>
              <a:rPr spc="-50" dirty="0"/>
              <a:t>S</a:t>
            </a: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9"/>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6"/>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sp>
        <p:nvSpPr>
          <p:cNvPr id="6" name="object 6"/>
          <p:cNvSpPr/>
          <p:nvPr/>
        </p:nvSpPr>
        <p:spPr>
          <a:xfrm>
            <a:off x="0" y="1654965"/>
            <a:ext cx="8140065" cy="723900"/>
          </a:xfrm>
          <a:custGeom>
            <a:avLst/>
            <a:gdLst/>
            <a:ahLst/>
            <a:cxnLst/>
            <a:rect l="l" t="t" r="r" b="b"/>
            <a:pathLst>
              <a:path w="8140065" h="723900">
                <a:moveTo>
                  <a:pt x="8039274" y="723899"/>
                </a:moveTo>
                <a:lnTo>
                  <a:pt x="0" y="723899"/>
                </a:lnTo>
                <a:lnTo>
                  <a:pt x="0" y="0"/>
                </a:lnTo>
                <a:lnTo>
                  <a:pt x="8039274" y="0"/>
                </a:lnTo>
                <a:lnTo>
                  <a:pt x="8078295" y="7921"/>
                </a:lnTo>
                <a:lnTo>
                  <a:pt x="8110210" y="29505"/>
                </a:lnTo>
                <a:lnTo>
                  <a:pt x="8131753" y="61479"/>
                </a:lnTo>
                <a:lnTo>
                  <a:pt x="8139660" y="100573"/>
                </a:lnTo>
                <a:lnTo>
                  <a:pt x="8139660" y="623326"/>
                </a:lnTo>
                <a:lnTo>
                  <a:pt x="8131753" y="662420"/>
                </a:lnTo>
                <a:lnTo>
                  <a:pt x="8110210" y="694394"/>
                </a:lnTo>
                <a:lnTo>
                  <a:pt x="8078295" y="715978"/>
                </a:lnTo>
                <a:lnTo>
                  <a:pt x="8039274" y="723899"/>
                </a:lnTo>
                <a:close/>
              </a:path>
            </a:pathLst>
          </a:custGeom>
          <a:solidFill>
            <a:srgbClr val="3C7B5E">
              <a:alpha val="29798"/>
            </a:srgbClr>
          </a:solidFill>
        </p:spPr>
        <p:txBody>
          <a:bodyPr wrap="square" lIns="0" tIns="0" rIns="0" bIns="0" rtlCol="0"/>
          <a:lstStyle/>
          <a:p>
            <a:endParaRPr/>
          </a:p>
        </p:txBody>
      </p:sp>
      <p:pic>
        <p:nvPicPr>
          <p:cNvPr id="7" name="object 7"/>
          <p:cNvPicPr/>
          <p:nvPr/>
        </p:nvPicPr>
        <p:blipFill>
          <a:blip r:embed="rId3" cstate="print"/>
          <a:stretch>
            <a:fillRect/>
          </a:stretch>
        </p:blipFill>
        <p:spPr>
          <a:xfrm>
            <a:off x="11817256" y="4244417"/>
            <a:ext cx="76200" cy="76199"/>
          </a:xfrm>
          <a:prstGeom prst="rect">
            <a:avLst/>
          </a:prstGeom>
        </p:spPr>
      </p:pic>
      <p:sp>
        <p:nvSpPr>
          <p:cNvPr id="8" name="object 8"/>
          <p:cNvSpPr txBox="1"/>
          <p:nvPr/>
        </p:nvSpPr>
        <p:spPr>
          <a:xfrm>
            <a:off x="12019761" y="3999307"/>
            <a:ext cx="5250815" cy="1625600"/>
          </a:xfrm>
          <a:prstGeom prst="rect">
            <a:avLst/>
          </a:prstGeom>
        </p:spPr>
        <p:txBody>
          <a:bodyPr vert="horz" wrap="square" lIns="0" tIns="12700" rIns="0" bIns="0" rtlCol="0">
            <a:spAutoFit/>
          </a:bodyPr>
          <a:lstStyle/>
          <a:p>
            <a:pPr marL="12700" marR="5080" algn="just">
              <a:lnSpc>
                <a:spcPct val="125000"/>
              </a:lnSpc>
              <a:spcBef>
                <a:spcPts val="100"/>
              </a:spcBef>
            </a:pPr>
            <a:r>
              <a:rPr sz="2100" dirty="0">
                <a:latin typeface="Times New Roman"/>
                <a:cs typeface="Times New Roman"/>
              </a:rPr>
              <a:t>58%</a:t>
            </a:r>
            <a:r>
              <a:rPr sz="2100" spc="229" dirty="0">
                <a:latin typeface="Times New Roman"/>
                <a:cs typeface="Times New Roman"/>
              </a:rPr>
              <a:t> </a:t>
            </a:r>
            <a:r>
              <a:rPr sz="2100" dirty="0">
                <a:latin typeface="Times New Roman"/>
                <a:cs typeface="Times New Roman"/>
              </a:rPr>
              <a:t>(33)</a:t>
            </a:r>
            <a:r>
              <a:rPr sz="2100" spc="229" dirty="0">
                <a:latin typeface="Times New Roman"/>
                <a:cs typeface="Times New Roman"/>
              </a:rPr>
              <a:t> </a:t>
            </a:r>
            <a:r>
              <a:rPr sz="2100" spc="100" dirty="0">
                <a:latin typeface="Times New Roman"/>
                <a:cs typeface="Times New Roman"/>
              </a:rPr>
              <a:t>individuals</a:t>
            </a:r>
            <a:r>
              <a:rPr sz="2100" spc="229" dirty="0">
                <a:latin typeface="Times New Roman"/>
                <a:cs typeface="Times New Roman"/>
              </a:rPr>
              <a:t> </a:t>
            </a:r>
            <a:r>
              <a:rPr sz="2100" spc="160" dirty="0">
                <a:latin typeface="Times New Roman"/>
                <a:cs typeface="Times New Roman"/>
              </a:rPr>
              <a:t>were</a:t>
            </a:r>
            <a:r>
              <a:rPr sz="2100" spc="229" dirty="0">
                <a:latin typeface="Times New Roman"/>
                <a:cs typeface="Times New Roman"/>
              </a:rPr>
              <a:t> </a:t>
            </a:r>
            <a:r>
              <a:rPr sz="2100" spc="130" dirty="0">
                <a:latin typeface="Times New Roman"/>
                <a:cs typeface="Times New Roman"/>
              </a:rPr>
              <a:t>counted</a:t>
            </a:r>
            <a:r>
              <a:rPr sz="2100" spc="229" dirty="0">
                <a:latin typeface="Times New Roman"/>
                <a:cs typeface="Times New Roman"/>
              </a:rPr>
              <a:t> </a:t>
            </a:r>
            <a:r>
              <a:rPr sz="2100" spc="135" dirty="0">
                <a:latin typeface="Times New Roman"/>
                <a:cs typeface="Times New Roman"/>
              </a:rPr>
              <a:t>in</a:t>
            </a:r>
            <a:r>
              <a:rPr sz="2100" spc="229" dirty="0">
                <a:latin typeface="Times New Roman"/>
                <a:cs typeface="Times New Roman"/>
              </a:rPr>
              <a:t> </a:t>
            </a:r>
            <a:r>
              <a:rPr sz="2100" spc="140" dirty="0">
                <a:latin typeface="Times New Roman"/>
                <a:cs typeface="Times New Roman"/>
              </a:rPr>
              <a:t>non- </a:t>
            </a:r>
            <a:r>
              <a:rPr sz="2100" spc="105" dirty="0">
                <a:latin typeface="Times New Roman"/>
                <a:cs typeface="Times New Roman"/>
              </a:rPr>
              <a:t>consecutive</a:t>
            </a:r>
            <a:r>
              <a:rPr sz="2100" spc="275" dirty="0">
                <a:latin typeface="Times New Roman"/>
                <a:cs typeface="Times New Roman"/>
              </a:rPr>
              <a:t> </a:t>
            </a:r>
            <a:r>
              <a:rPr sz="2100" spc="140" dirty="0">
                <a:latin typeface="Times New Roman"/>
                <a:cs typeface="Times New Roman"/>
              </a:rPr>
              <a:t>years</a:t>
            </a:r>
            <a:r>
              <a:rPr sz="2100" spc="275" dirty="0">
                <a:latin typeface="Times New Roman"/>
                <a:cs typeface="Times New Roman"/>
              </a:rPr>
              <a:t> </a:t>
            </a:r>
            <a:r>
              <a:rPr sz="2100" dirty="0">
                <a:latin typeface="Times New Roman"/>
                <a:cs typeface="Times New Roman"/>
              </a:rPr>
              <a:t>(episodically)</a:t>
            </a:r>
            <a:r>
              <a:rPr sz="2100" spc="275" dirty="0">
                <a:latin typeface="Times New Roman"/>
                <a:cs typeface="Times New Roman"/>
              </a:rPr>
              <a:t> </a:t>
            </a:r>
            <a:r>
              <a:rPr sz="2100" spc="150" dirty="0">
                <a:latin typeface="Times New Roman"/>
                <a:cs typeface="Times New Roman"/>
              </a:rPr>
              <a:t>which</a:t>
            </a:r>
            <a:r>
              <a:rPr sz="2100" spc="280" dirty="0">
                <a:latin typeface="Times New Roman"/>
                <a:cs typeface="Times New Roman"/>
              </a:rPr>
              <a:t> </a:t>
            </a:r>
            <a:r>
              <a:rPr sz="2100" spc="140" dirty="0">
                <a:latin typeface="Times New Roman"/>
                <a:cs typeface="Times New Roman"/>
              </a:rPr>
              <a:t>may </a:t>
            </a:r>
            <a:r>
              <a:rPr sz="2100" spc="95" dirty="0">
                <a:latin typeface="Times New Roman"/>
                <a:cs typeface="Times New Roman"/>
              </a:rPr>
              <a:t>indicate</a:t>
            </a:r>
            <a:r>
              <a:rPr sz="2100" spc="25" dirty="0">
                <a:latin typeface="Times New Roman"/>
                <a:cs typeface="Times New Roman"/>
              </a:rPr>
              <a:t> </a:t>
            </a:r>
            <a:r>
              <a:rPr sz="2100" spc="180" dirty="0">
                <a:latin typeface="Times New Roman"/>
                <a:cs typeface="Times New Roman"/>
              </a:rPr>
              <a:t>that</a:t>
            </a:r>
            <a:r>
              <a:rPr sz="2100" spc="30" dirty="0">
                <a:latin typeface="Times New Roman"/>
                <a:cs typeface="Times New Roman"/>
              </a:rPr>
              <a:t> </a:t>
            </a:r>
            <a:r>
              <a:rPr sz="2100" spc="170" dirty="0">
                <a:latin typeface="Times New Roman"/>
                <a:cs typeface="Times New Roman"/>
              </a:rPr>
              <a:t>they</a:t>
            </a:r>
            <a:r>
              <a:rPr sz="2100" spc="25" dirty="0">
                <a:latin typeface="Times New Roman"/>
                <a:cs typeface="Times New Roman"/>
              </a:rPr>
              <a:t> </a:t>
            </a:r>
            <a:r>
              <a:rPr sz="2100" spc="165" dirty="0">
                <a:latin typeface="Times New Roman"/>
                <a:cs typeface="Times New Roman"/>
              </a:rPr>
              <a:t>have</a:t>
            </a:r>
            <a:r>
              <a:rPr sz="2100" spc="30" dirty="0">
                <a:latin typeface="Times New Roman"/>
                <a:cs typeface="Times New Roman"/>
              </a:rPr>
              <a:t> </a:t>
            </a:r>
            <a:r>
              <a:rPr sz="2100" spc="70" dirty="0">
                <a:latin typeface="Times New Roman"/>
                <a:cs typeface="Times New Roman"/>
              </a:rPr>
              <a:t>cycled</a:t>
            </a:r>
            <a:r>
              <a:rPr sz="2100" spc="25" dirty="0">
                <a:latin typeface="Times New Roman"/>
                <a:cs typeface="Times New Roman"/>
              </a:rPr>
              <a:t> </a:t>
            </a:r>
            <a:r>
              <a:rPr sz="2100" spc="135" dirty="0">
                <a:latin typeface="Times New Roman"/>
                <a:cs typeface="Times New Roman"/>
              </a:rPr>
              <a:t>in</a:t>
            </a:r>
            <a:r>
              <a:rPr sz="2100" spc="30" dirty="0">
                <a:latin typeface="Times New Roman"/>
                <a:cs typeface="Times New Roman"/>
              </a:rPr>
              <a:t> </a:t>
            </a:r>
            <a:r>
              <a:rPr sz="2100" spc="170" dirty="0">
                <a:latin typeface="Times New Roman"/>
                <a:cs typeface="Times New Roman"/>
              </a:rPr>
              <a:t>and</a:t>
            </a:r>
            <a:r>
              <a:rPr sz="2100" spc="30" dirty="0">
                <a:latin typeface="Times New Roman"/>
                <a:cs typeface="Times New Roman"/>
              </a:rPr>
              <a:t> </a:t>
            </a:r>
            <a:r>
              <a:rPr sz="2100" spc="140" dirty="0">
                <a:latin typeface="Times New Roman"/>
                <a:cs typeface="Times New Roman"/>
              </a:rPr>
              <a:t>out</a:t>
            </a:r>
            <a:r>
              <a:rPr sz="2100" spc="25" dirty="0">
                <a:latin typeface="Times New Roman"/>
                <a:cs typeface="Times New Roman"/>
              </a:rPr>
              <a:t> </a:t>
            </a:r>
            <a:r>
              <a:rPr sz="2100" spc="50" dirty="0">
                <a:latin typeface="Times New Roman"/>
                <a:cs typeface="Times New Roman"/>
              </a:rPr>
              <a:t>of </a:t>
            </a:r>
            <a:r>
              <a:rPr sz="2100" spc="90" dirty="0">
                <a:latin typeface="Times New Roman"/>
                <a:cs typeface="Times New Roman"/>
              </a:rPr>
              <a:t>homelessness.</a:t>
            </a:r>
            <a:endParaRPr sz="2100">
              <a:latin typeface="Times New Roman"/>
              <a:cs typeface="Times New Roman"/>
            </a:endParaRPr>
          </a:p>
        </p:txBody>
      </p:sp>
      <p:sp>
        <p:nvSpPr>
          <p:cNvPr id="9" name="object 9"/>
          <p:cNvSpPr/>
          <p:nvPr/>
        </p:nvSpPr>
        <p:spPr>
          <a:xfrm>
            <a:off x="388317" y="8719681"/>
            <a:ext cx="17568545" cy="885825"/>
          </a:xfrm>
          <a:custGeom>
            <a:avLst/>
            <a:gdLst/>
            <a:ahLst/>
            <a:cxnLst/>
            <a:rect l="l" t="t" r="r" b="b"/>
            <a:pathLst>
              <a:path w="17568545" h="885825">
                <a:moveTo>
                  <a:pt x="17470228" y="885824"/>
                </a:moveTo>
                <a:lnTo>
                  <a:pt x="98105" y="885824"/>
                </a:lnTo>
                <a:lnTo>
                  <a:pt x="59970" y="878087"/>
                </a:lnTo>
                <a:lnTo>
                  <a:pt x="28780" y="857006"/>
                </a:lnTo>
                <a:lnTo>
                  <a:pt x="7727" y="825775"/>
                </a:lnTo>
                <a:lnTo>
                  <a:pt x="0" y="787590"/>
                </a:lnTo>
                <a:lnTo>
                  <a:pt x="0" y="98234"/>
                </a:lnTo>
                <a:lnTo>
                  <a:pt x="7727" y="60049"/>
                </a:lnTo>
                <a:lnTo>
                  <a:pt x="28780" y="28818"/>
                </a:lnTo>
                <a:lnTo>
                  <a:pt x="59970" y="7737"/>
                </a:lnTo>
                <a:lnTo>
                  <a:pt x="98105" y="0"/>
                </a:lnTo>
                <a:lnTo>
                  <a:pt x="17470228" y="0"/>
                </a:lnTo>
                <a:lnTo>
                  <a:pt x="17508363" y="7737"/>
                </a:lnTo>
                <a:lnTo>
                  <a:pt x="17539553" y="28818"/>
                </a:lnTo>
                <a:lnTo>
                  <a:pt x="17560607" y="60049"/>
                </a:lnTo>
                <a:lnTo>
                  <a:pt x="17568334" y="98234"/>
                </a:lnTo>
                <a:lnTo>
                  <a:pt x="17568334" y="787590"/>
                </a:lnTo>
                <a:lnTo>
                  <a:pt x="17560607" y="825775"/>
                </a:lnTo>
                <a:lnTo>
                  <a:pt x="17539553" y="857006"/>
                </a:lnTo>
                <a:lnTo>
                  <a:pt x="17508363" y="878087"/>
                </a:lnTo>
                <a:lnTo>
                  <a:pt x="17470228" y="885824"/>
                </a:lnTo>
                <a:close/>
              </a:path>
            </a:pathLst>
          </a:custGeom>
          <a:solidFill>
            <a:srgbClr val="3C7B5E">
              <a:alpha val="16859"/>
            </a:srgbClr>
          </a:solidFill>
        </p:spPr>
        <p:txBody>
          <a:bodyPr wrap="square" lIns="0" tIns="0" rIns="0" bIns="0" rtlCol="0"/>
          <a:lstStyle/>
          <a:p>
            <a:endParaRPr/>
          </a:p>
        </p:txBody>
      </p:sp>
      <p:grpSp>
        <p:nvGrpSpPr>
          <p:cNvPr id="10" name="object 10"/>
          <p:cNvGrpSpPr/>
          <p:nvPr/>
        </p:nvGrpSpPr>
        <p:grpSpPr>
          <a:xfrm>
            <a:off x="696625" y="3849043"/>
            <a:ext cx="10172065" cy="2907665"/>
            <a:chOff x="696625" y="3849043"/>
            <a:chExt cx="10172065" cy="2907665"/>
          </a:xfrm>
        </p:grpSpPr>
        <p:sp>
          <p:nvSpPr>
            <p:cNvPr id="11" name="object 11"/>
            <p:cNvSpPr/>
            <p:nvPr/>
          </p:nvSpPr>
          <p:spPr>
            <a:xfrm>
              <a:off x="997195" y="4052892"/>
              <a:ext cx="994410" cy="2650490"/>
            </a:xfrm>
            <a:custGeom>
              <a:avLst/>
              <a:gdLst/>
              <a:ahLst/>
              <a:cxnLst/>
              <a:rect l="l" t="t" r="r" b="b"/>
              <a:pathLst>
                <a:path w="994410" h="2650490">
                  <a:moveTo>
                    <a:pt x="994158" y="2650039"/>
                  </a:moveTo>
                  <a:lnTo>
                    <a:pt x="0" y="2650039"/>
                  </a:lnTo>
                  <a:lnTo>
                    <a:pt x="0" y="79474"/>
                  </a:lnTo>
                  <a:lnTo>
                    <a:pt x="6250" y="48539"/>
                  </a:lnTo>
                  <a:lnTo>
                    <a:pt x="23294" y="23277"/>
                  </a:lnTo>
                  <a:lnTo>
                    <a:pt x="48574" y="6245"/>
                  </a:lnTo>
                  <a:lnTo>
                    <a:pt x="79532" y="0"/>
                  </a:lnTo>
                  <a:lnTo>
                    <a:pt x="914625" y="0"/>
                  </a:lnTo>
                  <a:lnTo>
                    <a:pt x="945583" y="6245"/>
                  </a:lnTo>
                  <a:lnTo>
                    <a:pt x="970863" y="23277"/>
                  </a:lnTo>
                  <a:lnTo>
                    <a:pt x="987908" y="48539"/>
                  </a:lnTo>
                  <a:lnTo>
                    <a:pt x="994158" y="79474"/>
                  </a:lnTo>
                  <a:lnTo>
                    <a:pt x="994158" y="2650039"/>
                  </a:lnTo>
                  <a:close/>
                </a:path>
              </a:pathLst>
            </a:custGeom>
            <a:solidFill>
              <a:srgbClr val="B1BAC7"/>
            </a:solidFill>
          </p:spPr>
          <p:txBody>
            <a:bodyPr wrap="square" lIns="0" tIns="0" rIns="0" bIns="0" rtlCol="0"/>
            <a:lstStyle/>
            <a:p>
              <a:endParaRPr/>
            </a:p>
          </p:txBody>
        </p:sp>
        <p:sp>
          <p:nvSpPr>
            <p:cNvPr id="12" name="object 12"/>
            <p:cNvSpPr/>
            <p:nvPr/>
          </p:nvSpPr>
          <p:spPr>
            <a:xfrm>
              <a:off x="2008548" y="3849043"/>
              <a:ext cx="994410" cy="2854325"/>
            </a:xfrm>
            <a:custGeom>
              <a:avLst/>
              <a:gdLst/>
              <a:ahLst/>
              <a:cxnLst/>
              <a:rect l="l" t="t" r="r" b="b"/>
              <a:pathLst>
                <a:path w="994410" h="2854325">
                  <a:moveTo>
                    <a:pt x="994158" y="2853888"/>
                  </a:moveTo>
                  <a:lnTo>
                    <a:pt x="0" y="2853888"/>
                  </a:lnTo>
                  <a:lnTo>
                    <a:pt x="0" y="79474"/>
                  </a:lnTo>
                  <a:lnTo>
                    <a:pt x="6250" y="48539"/>
                  </a:lnTo>
                  <a:lnTo>
                    <a:pt x="23294" y="23277"/>
                  </a:lnTo>
                  <a:lnTo>
                    <a:pt x="48574" y="6245"/>
                  </a:lnTo>
                  <a:lnTo>
                    <a:pt x="79532" y="0"/>
                  </a:lnTo>
                  <a:lnTo>
                    <a:pt x="914625" y="0"/>
                  </a:lnTo>
                  <a:lnTo>
                    <a:pt x="945583" y="6245"/>
                  </a:lnTo>
                  <a:lnTo>
                    <a:pt x="970863" y="23277"/>
                  </a:lnTo>
                  <a:lnTo>
                    <a:pt x="987908" y="48539"/>
                  </a:lnTo>
                  <a:lnTo>
                    <a:pt x="994158" y="79474"/>
                  </a:lnTo>
                  <a:lnTo>
                    <a:pt x="994158" y="2853888"/>
                  </a:lnTo>
                  <a:close/>
                </a:path>
              </a:pathLst>
            </a:custGeom>
            <a:solidFill>
              <a:srgbClr val="749DCB"/>
            </a:solidFill>
          </p:spPr>
          <p:txBody>
            <a:bodyPr wrap="square" lIns="0" tIns="0" rIns="0" bIns="0" rtlCol="0"/>
            <a:lstStyle/>
            <a:p>
              <a:endParaRPr/>
            </a:p>
          </p:txBody>
        </p:sp>
        <p:sp>
          <p:nvSpPr>
            <p:cNvPr id="13" name="object 13"/>
            <p:cNvSpPr/>
            <p:nvPr/>
          </p:nvSpPr>
          <p:spPr>
            <a:xfrm>
              <a:off x="3512043" y="5682535"/>
              <a:ext cx="994410" cy="1020444"/>
            </a:xfrm>
            <a:custGeom>
              <a:avLst/>
              <a:gdLst/>
              <a:ahLst/>
              <a:cxnLst/>
              <a:rect l="l" t="t" r="r" b="b"/>
              <a:pathLst>
                <a:path w="994410" h="1020445">
                  <a:moveTo>
                    <a:pt x="994158" y="1020396"/>
                  </a:moveTo>
                  <a:lnTo>
                    <a:pt x="0" y="1020396"/>
                  </a:lnTo>
                  <a:lnTo>
                    <a:pt x="0" y="79474"/>
                  </a:lnTo>
                  <a:lnTo>
                    <a:pt x="6250" y="48539"/>
                  </a:lnTo>
                  <a:lnTo>
                    <a:pt x="23294" y="23277"/>
                  </a:lnTo>
                  <a:lnTo>
                    <a:pt x="48575" y="6245"/>
                  </a:lnTo>
                  <a:lnTo>
                    <a:pt x="79532" y="0"/>
                  </a:lnTo>
                  <a:lnTo>
                    <a:pt x="914625" y="0"/>
                  </a:lnTo>
                  <a:lnTo>
                    <a:pt x="945583" y="6245"/>
                  </a:lnTo>
                  <a:lnTo>
                    <a:pt x="970863" y="23277"/>
                  </a:lnTo>
                  <a:lnTo>
                    <a:pt x="987908" y="48539"/>
                  </a:lnTo>
                  <a:lnTo>
                    <a:pt x="994158" y="79474"/>
                  </a:lnTo>
                  <a:lnTo>
                    <a:pt x="994158" y="1020396"/>
                  </a:lnTo>
                  <a:close/>
                </a:path>
              </a:pathLst>
            </a:custGeom>
            <a:solidFill>
              <a:srgbClr val="B1BAC7"/>
            </a:solidFill>
          </p:spPr>
          <p:txBody>
            <a:bodyPr wrap="square" lIns="0" tIns="0" rIns="0" bIns="0" rtlCol="0"/>
            <a:lstStyle/>
            <a:p>
              <a:endParaRPr/>
            </a:p>
          </p:txBody>
        </p:sp>
        <p:sp>
          <p:nvSpPr>
            <p:cNvPr id="14" name="object 14"/>
            <p:cNvSpPr/>
            <p:nvPr/>
          </p:nvSpPr>
          <p:spPr>
            <a:xfrm>
              <a:off x="4523396" y="5070297"/>
              <a:ext cx="994410" cy="1633220"/>
            </a:xfrm>
            <a:custGeom>
              <a:avLst/>
              <a:gdLst/>
              <a:ahLst/>
              <a:cxnLst/>
              <a:rect l="l" t="t" r="r" b="b"/>
              <a:pathLst>
                <a:path w="994410" h="1633220">
                  <a:moveTo>
                    <a:pt x="994158" y="1632634"/>
                  </a:moveTo>
                  <a:lnTo>
                    <a:pt x="0" y="1632634"/>
                  </a:lnTo>
                  <a:lnTo>
                    <a:pt x="0" y="79474"/>
                  </a:lnTo>
                  <a:lnTo>
                    <a:pt x="6250" y="48539"/>
                  </a:lnTo>
                  <a:lnTo>
                    <a:pt x="23294" y="23277"/>
                  </a:lnTo>
                  <a:lnTo>
                    <a:pt x="48574" y="6245"/>
                  </a:lnTo>
                  <a:lnTo>
                    <a:pt x="79532" y="0"/>
                  </a:lnTo>
                  <a:lnTo>
                    <a:pt x="914625" y="0"/>
                  </a:lnTo>
                  <a:lnTo>
                    <a:pt x="945583" y="6245"/>
                  </a:lnTo>
                  <a:lnTo>
                    <a:pt x="970863" y="23277"/>
                  </a:lnTo>
                  <a:lnTo>
                    <a:pt x="987908" y="48539"/>
                  </a:lnTo>
                  <a:lnTo>
                    <a:pt x="994158" y="79474"/>
                  </a:lnTo>
                  <a:lnTo>
                    <a:pt x="994158" y="1632634"/>
                  </a:lnTo>
                  <a:close/>
                </a:path>
              </a:pathLst>
            </a:custGeom>
            <a:solidFill>
              <a:srgbClr val="749DCB"/>
            </a:solidFill>
          </p:spPr>
          <p:txBody>
            <a:bodyPr wrap="square" lIns="0" tIns="0" rIns="0" bIns="0" rtlCol="0"/>
            <a:lstStyle/>
            <a:p>
              <a:endParaRPr/>
            </a:p>
          </p:txBody>
        </p:sp>
        <p:sp>
          <p:nvSpPr>
            <p:cNvPr id="15" name="object 15"/>
            <p:cNvSpPr/>
            <p:nvPr/>
          </p:nvSpPr>
          <p:spPr>
            <a:xfrm>
              <a:off x="6026891" y="5682833"/>
              <a:ext cx="994410" cy="1020444"/>
            </a:xfrm>
            <a:custGeom>
              <a:avLst/>
              <a:gdLst/>
              <a:ahLst/>
              <a:cxnLst/>
              <a:rect l="l" t="t" r="r" b="b"/>
              <a:pathLst>
                <a:path w="994409" h="1020445">
                  <a:moveTo>
                    <a:pt x="994158" y="1020098"/>
                  </a:moveTo>
                  <a:lnTo>
                    <a:pt x="0" y="1020098"/>
                  </a:lnTo>
                  <a:lnTo>
                    <a:pt x="0" y="79474"/>
                  </a:lnTo>
                  <a:lnTo>
                    <a:pt x="6250" y="48539"/>
                  </a:lnTo>
                  <a:lnTo>
                    <a:pt x="23294" y="23277"/>
                  </a:lnTo>
                  <a:lnTo>
                    <a:pt x="48574" y="6245"/>
                  </a:lnTo>
                  <a:lnTo>
                    <a:pt x="79532" y="0"/>
                  </a:lnTo>
                  <a:lnTo>
                    <a:pt x="914625" y="0"/>
                  </a:lnTo>
                  <a:lnTo>
                    <a:pt x="945583" y="6245"/>
                  </a:lnTo>
                  <a:lnTo>
                    <a:pt x="970863" y="23277"/>
                  </a:lnTo>
                  <a:lnTo>
                    <a:pt x="987908" y="48539"/>
                  </a:lnTo>
                  <a:lnTo>
                    <a:pt x="994158" y="79474"/>
                  </a:lnTo>
                  <a:lnTo>
                    <a:pt x="994158" y="1020098"/>
                  </a:lnTo>
                  <a:close/>
                </a:path>
              </a:pathLst>
            </a:custGeom>
            <a:solidFill>
              <a:srgbClr val="B1BAC7"/>
            </a:solidFill>
          </p:spPr>
          <p:txBody>
            <a:bodyPr wrap="square" lIns="0" tIns="0" rIns="0" bIns="0" rtlCol="0"/>
            <a:lstStyle/>
            <a:p>
              <a:endParaRPr/>
            </a:p>
          </p:txBody>
        </p:sp>
        <p:sp>
          <p:nvSpPr>
            <p:cNvPr id="16" name="object 16"/>
            <p:cNvSpPr/>
            <p:nvPr/>
          </p:nvSpPr>
          <p:spPr>
            <a:xfrm>
              <a:off x="7038238" y="4866766"/>
              <a:ext cx="3509010" cy="1836420"/>
            </a:xfrm>
            <a:custGeom>
              <a:avLst/>
              <a:gdLst/>
              <a:ahLst/>
              <a:cxnLst/>
              <a:rect l="l" t="t" r="r" b="b"/>
              <a:pathLst>
                <a:path w="3509009" h="1836420">
                  <a:moveTo>
                    <a:pt x="994156" y="79463"/>
                  </a:moveTo>
                  <a:lnTo>
                    <a:pt x="987907" y="48539"/>
                  </a:lnTo>
                  <a:lnTo>
                    <a:pt x="970864" y="23266"/>
                  </a:lnTo>
                  <a:lnTo>
                    <a:pt x="945578" y="6235"/>
                  </a:lnTo>
                  <a:lnTo>
                    <a:pt x="914628" y="0"/>
                  </a:lnTo>
                  <a:lnTo>
                    <a:pt x="79527" y="0"/>
                  </a:lnTo>
                  <a:lnTo>
                    <a:pt x="48577" y="6235"/>
                  </a:lnTo>
                  <a:lnTo>
                    <a:pt x="23291" y="23266"/>
                  </a:lnTo>
                  <a:lnTo>
                    <a:pt x="6248" y="48539"/>
                  </a:lnTo>
                  <a:lnTo>
                    <a:pt x="0" y="79463"/>
                  </a:lnTo>
                  <a:lnTo>
                    <a:pt x="0" y="1836166"/>
                  </a:lnTo>
                  <a:lnTo>
                    <a:pt x="994156" y="1836166"/>
                  </a:lnTo>
                  <a:lnTo>
                    <a:pt x="994156" y="79463"/>
                  </a:lnTo>
                  <a:close/>
                </a:path>
                <a:path w="3509009" h="1836420">
                  <a:moveTo>
                    <a:pt x="3509010" y="1703514"/>
                  </a:moveTo>
                  <a:lnTo>
                    <a:pt x="3502761" y="1672577"/>
                  </a:lnTo>
                  <a:lnTo>
                    <a:pt x="3485705" y="1647317"/>
                  </a:lnTo>
                  <a:lnTo>
                    <a:pt x="3460432" y="1630286"/>
                  </a:lnTo>
                  <a:lnTo>
                    <a:pt x="3429470" y="1624037"/>
                  </a:lnTo>
                  <a:lnTo>
                    <a:pt x="2594381" y="1624037"/>
                  </a:lnTo>
                  <a:lnTo>
                    <a:pt x="2563418" y="1630286"/>
                  </a:lnTo>
                  <a:lnTo>
                    <a:pt x="2538145" y="1647317"/>
                  </a:lnTo>
                  <a:lnTo>
                    <a:pt x="2521102" y="1672577"/>
                  </a:lnTo>
                  <a:lnTo>
                    <a:pt x="2514841" y="1703514"/>
                  </a:lnTo>
                  <a:lnTo>
                    <a:pt x="2514841" y="1836166"/>
                  </a:lnTo>
                  <a:lnTo>
                    <a:pt x="3509010" y="1836166"/>
                  </a:lnTo>
                  <a:lnTo>
                    <a:pt x="3509010" y="1703514"/>
                  </a:lnTo>
                  <a:close/>
                </a:path>
              </a:pathLst>
            </a:custGeom>
            <a:solidFill>
              <a:srgbClr val="749DCB"/>
            </a:solidFill>
          </p:spPr>
          <p:txBody>
            <a:bodyPr wrap="square" lIns="0" tIns="0" rIns="0" bIns="0" rtlCol="0"/>
            <a:lstStyle/>
            <a:p>
              <a:endParaRPr/>
            </a:p>
          </p:txBody>
        </p:sp>
        <p:sp>
          <p:nvSpPr>
            <p:cNvPr id="17" name="object 17"/>
            <p:cNvSpPr/>
            <p:nvPr/>
          </p:nvSpPr>
          <p:spPr>
            <a:xfrm>
              <a:off x="696625" y="6682793"/>
              <a:ext cx="10172065" cy="73660"/>
            </a:xfrm>
            <a:custGeom>
              <a:avLst/>
              <a:gdLst/>
              <a:ahLst/>
              <a:cxnLst/>
              <a:rect l="l" t="t" r="r" b="b"/>
              <a:pathLst>
                <a:path w="10172065" h="73659">
                  <a:moveTo>
                    <a:pt x="10172020" y="73342"/>
                  </a:moveTo>
                  <a:lnTo>
                    <a:pt x="0" y="73342"/>
                  </a:lnTo>
                  <a:lnTo>
                    <a:pt x="0" y="0"/>
                  </a:lnTo>
                  <a:lnTo>
                    <a:pt x="9868012" y="0"/>
                  </a:lnTo>
                  <a:lnTo>
                    <a:pt x="10172020" y="0"/>
                  </a:lnTo>
                  <a:lnTo>
                    <a:pt x="10172020" y="73342"/>
                  </a:lnTo>
                  <a:close/>
                </a:path>
              </a:pathLst>
            </a:custGeom>
            <a:solidFill>
              <a:srgbClr val="3C7B5E"/>
            </a:solidFill>
          </p:spPr>
          <p:txBody>
            <a:bodyPr wrap="square" lIns="0" tIns="0" rIns="0" bIns="0" rtlCol="0"/>
            <a:lstStyle/>
            <a:p>
              <a:endParaRPr/>
            </a:p>
          </p:txBody>
        </p:sp>
      </p:grpSp>
      <p:sp>
        <p:nvSpPr>
          <p:cNvPr id="18" name="object 18"/>
          <p:cNvSpPr txBox="1"/>
          <p:nvPr/>
        </p:nvSpPr>
        <p:spPr>
          <a:xfrm>
            <a:off x="6071469" y="6819263"/>
            <a:ext cx="2010410" cy="434975"/>
          </a:xfrm>
          <a:prstGeom prst="rect">
            <a:avLst/>
          </a:prstGeom>
        </p:spPr>
        <p:txBody>
          <a:bodyPr vert="horz" wrap="square" lIns="0" tIns="17145" rIns="0" bIns="0" rtlCol="0">
            <a:spAutoFit/>
          </a:bodyPr>
          <a:lstStyle/>
          <a:p>
            <a:pPr marL="12700">
              <a:lnSpc>
                <a:spcPct val="100000"/>
              </a:lnSpc>
              <a:spcBef>
                <a:spcPts val="135"/>
              </a:spcBef>
            </a:pPr>
            <a:r>
              <a:rPr sz="2650" spc="135" dirty="0">
                <a:solidFill>
                  <a:srgbClr val="3C7B5E"/>
                </a:solidFill>
                <a:latin typeface="Trebuchet MS"/>
                <a:cs typeface="Trebuchet MS"/>
              </a:rPr>
              <a:t>4</a:t>
            </a:r>
            <a:r>
              <a:rPr sz="2650" spc="-70" dirty="0">
                <a:solidFill>
                  <a:srgbClr val="3C7B5E"/>
                </a:solidFill>
                <a:latin typeface="Trebuchet MS"/>
                <a:cs typeface="Trebuchet MS"/>
              </a:rPr>
              <a:t> </a:t>
            </a:r>
            <a:r>
              <a:rPr sz="2650" dirty="0">
                <a:solidFill>
                  <a:srgbClr val="3C7B5E"/>
                </a:solidFill>
                <a:latin typeface="Trebuchet MS"/>
                <a:cs typeface="Trebuchet MS"/>
              </a:rPr>
              <a:t>PIT</a:t>
            </a:r>
            <a:r>
              <a:rPr sz="2650" spc="-65" dirty="0">
                <a:solidFill>
                  <a:srgbClr val="3C7B5E"/>
                </a:solidFill>
                <a:latin typeface="Trebuchet MS"/>
                <a:cs typeface="Trebuchet MS"/>
              </a:rPr>
              <a:t> </a:t>
            </a:r>
            <a:r>
              <a:rPr sz="2650" spc="120" dirty="0">
                <a:solidFill>
                  <a:srgbClr val="3C7B5E"/>
                </a:solidFill>
                <a:latin typeface="Trebuchet MS"/>
                <a:cs typeface="Trebuchet MS"/>
              </a:rPr>
              <a:t>Counts</a:t>
            </a:r>
            <a:endParaRPr sz="2650">
              <a:latin typeface="Trebuchet MS"/>
              <a:cs typeface="Trebuchet MS"/>
            </a:endParaRPr>
          </a:p>
        </p:txBody>
      </p:sp>
      <p:sp>
        <p:nvSpPr>
          <p:cNvPr id="19" name="object 19"/>
          <p:cNvSpPr txBox="1"/>
          <p:nvPr/>
        </p:nvSpPr>
        <p:spPr>
          <a:xfrm>
            <a:off x="1208324" y="3429614"/>
            <a:ext cx="566420" cy="579120"/>
          </a:xfrm>
          <a:prstGeom prst="rect">
            <a:avLst/>
          </a:prstGeom>
        </p:spPr>
        <p:txBody>
          <a:bodyPr vert="horz" wrap="square" lIns="0" tIns="16510" rIns="0" bIns="0" rtlCol="0">
            <a:spAutoFit/>
          </a:bodyPr>
          <a:lstStyle/>
          <a:p>
            <a:pPr marL="12700">
              <a:lnSpc>
                <a:spcPct val="100000"/>
              </a:lnSpc>
              <a:spcBef>
                <a:spcPts val="130"/>
              </a:spcBef>
            </a:pPr>
            <a:r>
              <a:rPr sz="3600" b="1" spc="90" dirty="0">
                <a:solidFill>
                  <a:srgbClr val="A6A6A6"/>
                </a:solidFill>
                <a:latin typeface="Arial"/>
                <a:cs typeface="Arial"/>
              </a:rPr>
              <a:t>13</a:t>
            </a:r>
            <a:endParaRPr sz="3600">
              <a:latin typeface="Arial"/>
              <a:cs typeface="Arial"/>
            </a:endParaRPr>
          </a:p>
        </p:txBody>
      </p:sp>
      <p:sp>
        <p:nvSpPr>
          <p:cNvPr id="20" name="object 20"/>
          <p:cNvSpPr txBox="1"/>
          <p:nvPr/>
        </p:nvSpPr>
        <p:spPr>
          <a:xfrm>
            <a:off x="2194811" y="3284358"/>
            <a:ext cx="566420" cy="579120"/>
          </a:xfrm>
          <a:prstGeom prst="rect">
            <a:avLst/>
          </a:prstGeom>
        </p:spPr>
        <p:txBody>
          <a:bodyPr vert="horz" wrap="square" lIns="0" tIns="16510" rIns="0" bIns="0" rtlCol="0">
            <a:spAutoFit/>
          </a:bodyPr>
          <a:lstStyle/>
          <a:p>
            <a:pPr marL="12700">
              <a:lnSpc>
                <a:spcPct val="100000"/>
              </a:lnSpc>
              <a:spcBef>
                <a:spcPts val="130"/>
              </a:spcBef>
            </a:pPr>
            <a:r>
              <a:rPr sz="3600" b="1" spc="90" dirty="0">
                <a:solidFill>
                  <a:srgbClr val="749DCB"/>
                </a:solidFill>
                <a:latin typeface="Arial"/>
                <a:cs typeface="Arial"/>
              </a:rPr>
              <a:t>14</a:t>
            </a:r>
            <a:endParaRPr sz="3600">
              <a:latin typeface="Arial"/>
              <a:cs typeface="Arial"/>
            </a:endParaRPr>
          </a:p>
        </p:txBody>
      </p:sp>
      <p:sp>
        <p:nvSpPr>
          <p:cNvPr id="21" name="object 21"/>
          <p:cNvSpPr txBox="1"/>
          <p:nvPr/>
        </p:nvSpPr>
        <p:spPr>
          <a:xfrm>
            <a:off x="3851871" y="5129422"/>
            <a:ext cx="295910" cy="579120"/>
          </a:xfrm>
          <a:prstGeom prst="rect">
            <a:avLst/>
          </a:prstGeom>
        </p:spPr>
        <p:txBody>
          <a:bodyPr vert="horz" wrap="square" lIns="0" tIns="16510" rIns="0" bIns="0" rtlCol="0">
            <a:spAutoFit/>
          </a:bodyPr>
          <a:lstStyle/>
          <a:p>
            <a:pPr marL="12700">
              <a:lnSpc>
                <a:spcPct val="100000"/>
              </a:lnSpc>
              <a:spcBef>
                <a:spcPts val="130"/>
              </a:spcBef>
            </a:pPr>
            <a:r>
              <a:rPr sz="3600" b="1" spc="125" dirty="0">
                <a:solidFill>
                  <a:srgbClr val="A6A6A6"/>
                </a:solidFill>
                <a:latin typeface="Arial"/>
                <a:cs typeface="Arial"/>
              </a:rPr>
              <a:t>5</a:t>
            </a:r>
            <a:endParaRPr sz="3600">
              <a:latin typeface="Arial"/>
              <a:cs typeface="Arial"/>
            </a:endParaRPr>
          </a:p>
        </p:txBody>
      </p:sp>
      <p:sp>
        <p:nvSpPr>
          <p:cNvPr id="22" name="object 22"/>
          <p:cNvSpPr txBox="1"/>
          <p:nvPr/>
        </p:nvSpPr>
        <p:spPr>
          <a:xfrm>
            <a:off x="4840459" y="4478781"/>
            <a:ext cx="295910" cy="579120"/>
          </a:xfrm>
          <a:prstGeom prst="rect">
            <a:avLst/>
          </a:prstGeom>
        </p:spPr>
        <p:txBody>
          <a:bodyPr vert="horz" wrap="square" lIns="0" tIns="16510" rIns="0" bIns="0" rtlCol="0">
            <a:spAutoFit/>
          </a:bodyPr>
          <a:lstStyle/>
          <a:p>
            <a:pPr marL="12700">
              <a:lnSpc>
                <a:spcPct val="100000"/>
              </a:lnSpc>
              <a:spcBef>
                <a:spcPts val="130"/>
              </a:spcBef>
            </a:pPr>
            <a:r>
              <a:rPr sz="3600" b="1" spc="125" dirty="0">
                <a:solidFill>
                  <a:srgbClr val="749DCB"/>
                </a:solidFill>
                <a:latin typeface="Arial"/>
                <a:cs typeface="Arial"/>
              </a:rPr>
              <a:t>8</a:t>
            </a:r>
            <a:endParaRPr sz="3600">
              <a:latin typeface="Arial"/>
              <a:cs typeface="Arial"/>
            </a:endParaRPr>
          </a:p>
        </p:txBody>
      </p:sp>
      <p:sp>
        <p:nvSpPr>
          <p:cNvPr id="23" name="object 23"/>
          <p:cNvSpPr txBox="1"/>
          <p:nvPr/>
        </p:nvSpPr>
        <p:spPr>
          <a:xfrm>
            <a:off x="6337237" y="5129422"/>
            <a:ext cx="295910" cy="579120"/>
          </a:xfrm>
          <a:prstGeom prst="rect">
            <a:avLst/>
          </a:prstGeom>
        </p:spPr>
        <p:txBody>
          <a:bodyPr vert="horz" wrap="square" lIns="0" tIns="16510" rIns="0" bIns="0" rtlCol="0">
            <a:spAutoFit/>
          </a:bodyPr>
          <a:lstStyle/>
          <a:p>
            <a:pPr marL="12700">
              <a:lnSpc>
                <a:spcPct val="100000"/>
              </a:lnSpc>
              <a:spcBef>
                <a:spcPts val="130"/>
              </a:spcBef>
            </a:pPr>
            <a:r>
              <a:rPr sz="3600" b="1" spc="125" dirty="0">
                <a:solidFill>
                  <a:srgbClr val="A6A6A6"/>
                </a:solidFill>
                <a:latin typeface="Arial"/>
                <a:cs typeface="Arial"/>
              </a:rPr>
              <a:t>5</a:t>
            </a:r>
            <a:endParaRPr sz="3600">
              <a:latin typeface="Arial"/>
              <a:cs typeface="Arial"/>
            </a:endParaRPr>
          </a:p>
        </p:txBody>
      </p:sp>
      <p:sp>
        <p:nvSpPr>
          <p:cNvPr id="24" name="object 24"/>
          <p:cNvSpPr txBox="1"/>
          <p:nvPr/>
        </p:nvSpPr>
        <p:spPr>
          <a:xfrm>
            <a:off x="7423241" y="4248475"/>
            <a:ext cx="295910" cy="579120"/>
          </a:xfrm>
          <a:prstGeom prst="rect">
            <a:avLst/>
          </a:prstGeom>
        </p:spPr>
        <p:txBody>
          <a:bodyPr vert="horz" wrap="square" lIns="0" tIns="16510" rIns="0" bIns="0" rtlCol="0">
            <a:spAutoFit/>
          </a:bodyPr>
          <a:lstStyle/>
          <a:p>
            <a:pPr marL="12700">
              <a:lnSpc>
                <a:spcPct val="100000"/>
              </a:lnSpc>
              <a:spcBef>
                <a:spcPts val="130"/>
              </a:spcBef>
            </a:pPr>
            <a:r>
              <a:rPr sz="3600" b="1" spc="125" dirty="0">
                <a:solidFill>
                  <a:srgbClr val="749DCB"/>
                </a:solidFill>
                <a:latin typeface="Arial"/>
                <a:cs typeface="Arial"/>
              </a:rPr>
              <a:t>9</a:t>
            </a:r>
            <a:endParaRPr sz="3600">
              <a:latin typeface="Arial"/>
              <a:cs typeface="Arial"/>
            </a:endParaRPr>
          </a:p>
        </p:txBody>
      </p:sp>
      <p:sp>
        <p:nvSpPr>
          <p:cNvPr id="25" name="object 25"/>
          <p:cNvSpPr txBox="1"/>
          <p:nvPr/>
        </p:nvSpPr>
        <p:spPr>
          <a:xfrm>
            <a:off x="8633306" y="5850074"/>
            <a:ext cx="2010410" cy="1396365"/>
          </a:xfrm>
          <a:prstGeom prst="rect">
            <a:avLst/>
          </a:prstGeom>
        </p:spPr>
        <p:txBody>
          <a:bodyPr vert="horz" wrap="square" lIns="0" tIns="16510" rIns="0" bIns="0" rtlCol="0">
            <a:spAutoFit/>
          </a:bodyPr>
          <a:lstStyle/>
          <a:p>
            <a:pPr marL="825500" algn="ctr">
              <a:lnSpc>
                <a:spcPct val="100000"/>
              </a:lnSpc>
              <a:spcBef>
                <a:spcPts val="130"/>
              </a:spcBef>
            </a:pPr>
            <a:r>
              <a:rPr sz="3600" b="1" spc="125" dirty="0">
                <a:solidFill>
                  <a:srgbClr val="749DCB"/>
                </a:solidFill>
                <a:latin typeface="Arial"/>
                <a:cs typeface="Arial"/>
              </a:rPr>
              <a:t>1</a:t>
            </a:r>
            <a:endParaRPr sz="3600">
              <a:latin typeface="Arial"/>
              <a:cs typeface="Arial"/>
            </a:endParaRPr>
          </a:p>
          <a:p>
            <a:pPr marL="12700">
              <a:lnSpc>
                <a:spcPct val="100000"/>
              </a:lnSpc>
              <a:spcBef>
                <a:spcPts val="3254"/>
              </a:spcBef>
            </a:pPr>
            <a:r>
              <a:rPr sz="2650" spc="135" dirty="0">
                <a:solidFill>
                  <a:srgbClr val="3C7B5E"/>
                </a:solidFill>
                <a:latin typeface="Trebuchet MS"/>
                <a:cs typeface="Trebuchet MS"/>
              </a:rPr>
              <a:t>5</a:t>
            </a:r>
            <a:r>
              <a:rPr sz="2650" spc="-70" dirty="0">
                <a:solidFill>
                  <a:srgbClr val="3C7B5E"/>
                </a:solidFill>
                <a:latin typeface="Trebuchet MS"/>
                <a:cs typeface="Trebuchet MS"/>
              </a:rPr>
              <a:t> </a:t>
            </a:r>
            <a:r>
              <a:rPr sz="2650" dirty="0">
                <a:solidFill>
                  <a:srgbClr val="3C7B5E"/>
                </a:solidFill>
                <a:latin typeface="Trebuchet MS"/>
                <a:cs typeface="Trebuchet MS"/>
              </a:rPr>
              <a:t>PIT</a:t>
            </a:r>
            <a:r>
              <a:rPr sz="2650" spc="-65" dirty="0">
                <a:solidFill>
                  <a:srgbClr val="3C7B5E"/>
                </a:solidFill>
                <a:latin typeface="Trebuchet MS"/>
                <a:cs typeface="Trebuchet MS"/>
              </a:rPr>
              <a:t> </a:t>
            </a:r>
            <a:r>
              <a:rPr sz="2650" spc="120" dirty="0">
                <a:solidFill>
                  <a:srgbClr val="3C7B5E"/>
                </a:solidFill>
                <a:latin typeface="Trebuchet MS"/>
                <a:cs typeface="Trebuchet MS"/>
              </a:rPr>
              <a:t>Counts</a:t>
            </a:r>
            <a:endParaRPr sz="2650">
              <a:latin typeface="Trebuchet MS"/>
              <a:cs typeface="Trebuchet MS"/>
            </a:endParaRPr>
          </a:p>
        </p:txBody>
      </p:sp>
      <p:sp>
        <p:nvSpPr>
          <p:cNvPr id="26" name="object 26"/>
          <p:cNvSpPr/>
          <p:nvPr/>
        </p:nvSpPr>
        <p:spPr>
          <a:xfrm>
            <a:off x="2068353" y="7500368"/>
            <a:ext cx="8766175" cy="1057275"/>
          </a:xfrm>
          <a:custGeom>
            <a:avLst/>
            <a:gdLst/>
            <a:ahLst/>
            <a:cxnLst/>
            <a:rect l="l" t="t" r="r" b="b"/>
            <a:pathLst>
              <a:path w="8766175" h="1057275">
                <a:moveTo>
                  <a:pt x="8647505" y="1057274"/>
                </a:moveTo>
                <a:lnTo>
                  <a:pt x="118129" y="1057274"/>
                </a:lnTo>
                <a:lnTo>
                  <a:pt x="72211" y="1048007"/>
                </a:lnTo>
                <a:lnTo>
                  <a:pt x="34655" y="1022756"/>
                </a:lnTo>
                <a:lnTo>
                  <a:pt x="9304" y="985348"/>
                </a:lnTo>
                <a:lnTo>
                  <a:pt x="0" y="939611"/>
                </a:lnTo>
                <a:lnTo>
                  <a:pt x="0" y="117663"/>
                </a:lnTo>
                <a:lnTo>
                  <a:pt x="9304" y="71926"/>
                </a:lnTo>
                <a:lnTo>
                  <a:pt x="34655" y="34518"/>
                </a:lnTo>
                <a:lnTo>
                  <a:pt x="72211" y="9267"/>
                </a:lnTo>
                <a:lnTo>
                  <a:pt x="118129" y="0"/>
                </a:lnTo>
                <a:lnTo>
                  <a:pt x="8647505" y="0"/>
                </a:lnTo>
                <a:lnTo>
                  <a:pt x="8693424" y="9267"/>
                </a:lnTo>
                <a:lnTo>
                  <a:pt x="8730980" y="34518"/>
                </a:lnTo>
                <a:lnTo>
                  <a:pt x="8756331" y="71926"/>
                </a:lnTo>
                <a:lnTo>
                  <a:pt x="8765636" y="117663"/>
                </a:lnTo>
                <a:lnTo>
                  <a:pt x="8765636" y="939611"/>
                </a:lnTo>
                <a:lnTo>
                  <a:pt x="8756331" y="985348"/>
                </a:lnTo>
                <a:lnTo>
                  <a:pt x="8730980" y="1022756"/>
                </a:lnTo>
                <a:lnTo>
                  <a:pt x="8693424" y="1048007"/>
                </a:lnTo>
                <a:lnTo>
                  <a:pt x="8647505" y="1057274"/>
                </a:lnTo>
                <a:close/>
              </a:path>
            </a:pathLst>
          </a:custGeom>
          <a:solidFill>
            <a:srgbClr val="A6A6A6">
              <a:alpha val="16859"/>
            </a:srgbClr>
          </a:solidFill>
        </p:spPr>
        <p:txBody>
          <a:bodyPr wrap="square" lIns="0" tIns="0" rIns="0" bIns="0" rtlCol="0"/>
          <a:lstStyle/>
          <a:p>
            <a:endParaRPr/>
          </a:p>
        </p:txBody>
      </p:sp>
      <p:sp>
        <p:nvSpPr>
          <p:cNvPr id="27" name="object 27"/>
          <p:cNvSpPr txBox="1"/>
          <p:nvPr/>
        </p:nvSpPr>
        <p:spPr>
          <a:xfrm>
            <a:off x="980207" y="6811661"/>
            <a:ext cx="4747260" cy="1041400"/>
          </a:xfrm>
          <a:prstGeom prst="rect">
            <a:avLst/>
          </a:prstGeom>
        </p:spPr>
        <p:txBody>
          <a:bodyPr vert="horz" wrap="square" lIns="0" tIns="17145" rIns="0" bIns="0" rtlCol="0">
            <a:spAutoFit/>
          </a:bodyPr>
          <a:lstStyle/>
          <a:p>
            <a:pPr marL="12700">
              <a:lnSpc>
                <a:spcPct val="100000"/>
              </a:lnSpc>
              <a:spcBef>
                <a:spcPts val="135"/>
              </a:spcBef>
              <a:tabLst>
                <a:tab pos="2617470" algn="l"/>
              </a:tabLst>
            </a:pPr>
            <a:r>
              <a:rPr sz="2650" spc="135" dirty="0">
                <a:solidFill>
                  <a:srgbClr val="3C7B5E"/>
                </a:solidFill>
                <a:latin typeface="Trebuchet MS"/>
                <a:cs typeface="Trebuchet MS"/>
              </a:rPr>
              <a:t>2</a:t>
            </a:r>
            <a:r>
              <a:rPr sz="2650" spc="-70" dirty="0">
                <a:solidFill>
                  <a:srgbClr val="3C7B5E"/>
                </a:solidFill>
                <a:latin typeface="Trebuchet MS"/>
                <a:cs typeface="Trebuchet MS"/>
              </a:rPr>
              <a:t> </a:t>
            </a:r>
            <a:r>
              <a:rPr sz="2650" dirty="0">
                <a:solidFill>
                  <a:srgbClr val="3C7B5E"/>
                </a:solidFill>
                <a:latin typeface="Trebuchet MS"/>
                <a:cs typeface="Trebuchet MS"/>
              </a:rPr>
              <a:t>PIT</a:t>
            </a:r>
            <a:r>
              <a:rPr sz="2650" spc="-65" dirty="0">
                <a:solidFill>
                  <a:srgbClr val="3C7B5E"/>
                </a:solidFill>
                <a:latin typeface="Trebuchet MS"/>
                <a:cs typeface="Trebuchet MS"/>
              </a:rPr>
              <a:t> </a:t>
            </a:r>
            <a:r>
              <a:rPr sz="2650" spc="120" dirty="0">
                <a:solidFill>
                  <a:srgbClr val="3C7B5E"/>
                </a:solidFill>
                <a:latin typeface="Trebuchet MS"/>
                <a:cs typeface="Trebuchet MS"/>
              </a:rPr>
              <a:t>Counts</a:t>
            </a:r>
            <a:r>
              <a:rPr sz="2650" dirty="0">
                <a:solidFill>
                  <a:srgbClr val="3C7B5E"/>
                </a:solidFill>
                <a:latin typeface="Trebuchet MS"/>
                <a:cs typeface="Trebuchet MS"/>
              </a:rPr>
              <a:t>	</a:t>
            </a:r>
            <a:r>
              <a:rPr sz="2650" spc="135" dirty="0">
                <a:solidFill>
                  <a:srgbClr val="3C7B5E"/>
                </a:solidFill>
                <a:latin typeface="Trebuchet MS"/>
                <a:cs typeface="Trebuchet MS"/>
              </a:rPr>
              <a:t>3</a:t>
            </a:r>
            <a:r>
              <a:rPr sz="2650" spc="-70" dirty="0">
                <a:solidFill>
                  <a:srgbClr val="3C7B5E"/>
                </a:solidFill>
                <a:latin typeface="Trebuchet MS"/>
                <a:cs typeface="Trebuchet MS"/>
              </a:rPr>
              <a:t> </a:t>
            </a:r>
            <a:r>
              <a:rPr sz="2650" dirty="0">
                <a:solidFill>
                  <a:srgbClr val="3C7B5E"/>
                </a:solidFill>
                <a:latin typeface="Trebuchet MS"/>
                <a:cs typeface="Trebuchet MS"/>
              </a:rPr>
              <a:t>PIT</a:t>
            </a:r>
            <a:r>
              <a:rPr sz="2650" spc="-65" dirty="0">
                <a:solidFill>
                  <a:srgbClr val="3C7B5E"/>
                </a:solidFill>
                <a:latin typeface="Trebuchet MS"/>
                <a:cs typeface="Trebuchet MS"/>
              </a:rPr>
              <a:t> </a:t>
            </a:r>
            <a:r>
              <a:rPr sz="2650" spc="120" dirty="0">
                <a:solidFill>
                  <a:srgbClr val="3C7B5E"/>
                </a:solidFill>
                <a:latin typeface="Trebuchet MS"/>
                <a:cs typeface="Trebuchet MS"/>
              </a:rPr>
              <a:t>Counts</a:t>
            </a:r>
            <a:endParaRPr sz="2650">
              <a:latin typeface="Trebuchet MS"/>
              <a:cs typeface="Trebuchet MS"/>
            </a:endParaRPr>
          </a:p>
          <a:p>
            <a:pPr marL="1235075">
              <a:lnSpc>
                <a:spcPct val="100000"/>
              </a:lnSpc>
              <a:spcBef>
                <a:spcPts val="2555"/>
              </a:spcBef>
              <a:tabLst>
                <a:tab pos="1461135" algn="l"/>
                <a:tab pos="2041525" algn="l"/>
                <a:tab pos="2734945" algn="l"/>
                <a:tab pos="4339590" algn="l"/>
              </a:tabLst>
            </a:pPr>
            <a:r>
              <a:rPr sz="1850" spc="-50" dirty="0">
                <a:latin typeface="Times New Roman"/>
                <a:cs typeface="Times New Roman"/>
              </a:rPr>
              <a:t>*</a:t>
            </a:r>
            <a:r>
              <a:rPr sz="1850" dirty="0">
                <a:latin typeface="Times New Roman"/>
                <a:cs typeface="Times New Roman"/>
              </a:rPr>
              <a:t>	</a:t>
            </a:r>
            <a:r>
              <a:rPr sz="1850" spc="175" dirty="0">
                <a:latin typeface="Times New Roman"/>
                <a:cs typeface="Times New Roman"/>
              </a:rPr>
              <a:t>The</a:t>
            </a:r>
            <a:r>
              <a:rPr sz="1850" dirty="0">
                <a:latin typeface="Times New Roman"/>
                <a:cs typeface="Times New Roman"/>
              </a:rPr>
              <a:t>	</a:t>
            </a:r>
            <a:r>
              <a:rPr sz="1850" spc="145" dirty="0">
                <a:latin typeface="Times New Roman"/>
                <a:cs typeface="Times New Roman"/>
              </a:rPr>
              <a:t>2021</a:t>
            </a:r>
            <a:r>
              <a:rPr sz="1850" dirty="0">
                <a:latin typeface="Times New Roman"/>
                <a:cs typeface="Times New Roman"/>
              </a:rPr>
              <a:t>	</a:t>
            </a:r>
            <a:r>
              <a:rPr sz="1850" spc="220" dirty="0">
                <a:latin typeface="Times New Roman"/>
                <a:cs typeface="Times New Roman"/>
              </a:rPr>
              <a:t>Unsheltered</a:t>
            </a:r>
            <a:r>
              <a:rPr sz="1850" dirty="0">
                <a:latin typeface="Times New Roman"/>
                <a:cs typeface="Times New Roman"/>
              </a:rPr>
              <a:t>	</a:t>
            </a:r>
            <a:r>
              <a:rPr sz="1850" spc="75" dirty="0">
                <a:latin typeface="Times New Roman"/>
                <a:cs typeface="Times New Roman"/>
              </a:rPr>
              <a:t>PIT</a:t>
            </a:r>
            <a:endParaRPr sz="1850">
              <a:latin typeface="Times New Roman"/>
              <a:cs typeface="Times New Roman"/>
            </a:endParaRPr>
          </a:p>
        </p:txBody>
      </p:sp>
      <p:sp>
        <p:nvSpPr>
          <p:cNvPr id="28" name="object 28"/>
          <p:cNvSpPr txBox="1"/>
          <p:nvPr/>
        </p:nvSpPr>
        <p:spPr>
          <a:xfrm>
            <a:off x="5958888" y="7540553"/>
            <a:ext cx="4778375" cy="312420"/>
          </a:xfrm>
          <a:prstGeom prst="rect">
            <a:avLst/>
          </a:prstGeom>
        </p:spPr>
        <p:txBody>
          <a:bodyPr vert="horz" wrap="square" lIns="0" tIns="16510" rIns="0" bIns="0" rtlCol="0">
            <a:spAutoFit/>
          </a:bodyPr>
          <a:lstStyle/>
          <a:p>
            <a:pPr marL="12700">
              <a:lnSpc>
                <a:spcPct val="100000"/>
              </a:lnSpc>
              <a:spcBef>
                <a:spcPts val="130"/>
              </a:spcBef>
              <a:tabLst>
                <a:tab pos="869315" algn="l"/>
                <a:tab pos="1464945" algn="l"/>
                <a:tab pos="2636520" algn="l"/>
                <a:tab pos="3201670" algn="l"/>
                <a:tab pos="3569335" algn="l"/>
              </a:tabLst>
            </a:pPr>
            <a:r>
              <a:rPr sz="1850" spc="200" dirty="0">
                <a:latin typeface="Times New Roman"/>
                <a:cs typeface="Times New Roman"/>
              </a:rPr>
              <a:t>Count</a:t>
            </a:r>
            <a:r>
              <a:rPr sz="1850" dirty="0">
                <a:latin typeface="Times New Roman"/>
                <a:cs typeface="Times New Roman"/>
              </a:rPr>
              <a:t>	</a:t>
            </a:r>
            <a:r>
              <a:rPr sz="1850" spc="200" dirty="0">
                <a:latin typeface="Times New Roman"/>
                <a:cs typeface="Times New Roman"/>
              </a:rPr>
              <a:t>was</a:t>
            </a:r>
            <a:r>
              <a:rPr sz="1850" dirty="0">
                <a:latin typeface="Times New Roman"/>
                <a:cs typeface="Times New Roman"/>
              </a:rPr>
              <a:t>	</a:t>
            </a:r>
            <a:r>
              <a:rPr sz="1850" spc="185" dirty="0">
                <a:latin typeface="Times New Roman"/>
                <a:cs typeface="Times New Roman"/>
              </a:rPr>
              <a:t>canceled</a:t>
            </a:r>
            <a:r>
              <a:rPr sz="1850" dirty="0">
                <a:latin typeface="Times New Roman"/>
                <a:cs typeface="Times New Roman"/>
              </a:rPr>
              <a:t>	</a:t>
            </a:r>
            <a:r>
              <a:rPr sz="1850" spc="185" dirty="0">
                <a:latin typeface="Times New Roman"/>
                <a:cs typeface="Times New Roman"/>
              </a:rPr>
              <a:t>due</a:t>
            </a:r>
            <a:r>
              <a:rPr sz="1850" dirty="0">
                <a:latin typeface="Times New Roman"/>
                <a:cs typeface="Times New Roman"/>
              </a:rPr>
              <a:t>	</a:t>
            </a:r>
            <a:r>
              <a:rPr sz="1850" spc="125" dirty="0">
                <a:latin typeface="Times New Roman"/>
                <a:cs typeface="Times New Roman"/>
              </a:rPr>
              <a:t>to</a:t>
            </a:r>
            <a:r>
              <a:rPr sz="1850" dirty="0">
                <a:latin typeface="Times New Roman"/>
                <a:cs typeface="Times New Roman"/>
              </a:rPr>
              <a:t>	</a:t>
            </a:r>
            <a:r>
              <a:rPr sz="1850" spc="150" dirty="0">
                <a:latin typeface="Times New Roman"/>
                <a:cs typeface="Times New Roman"/>
              </a:rPr>
              <a:t>COVID-</a:t>
            </a:r>
            <a:r>
              <a:rPr sz="1850" spc="-25" dirty="0">
                <a:latin typeface="Times New Roman"/>
                <a:cs typeface="Times New Roman"/>
              </a:rPr>
              <a:t>19</a:t>
            </a:r>
            <a:endParaRPr sz="1850">
              <a:latin typeface="Times New Roman"/>
              <a:cs typeface="Times New Roman"/>
            </a:endParaRPr>
          </a:p>
        </p:txBody>
      </p:sp>
      <p:sp>
        <p:nvSpPr>
          <p:cNvPr id="29" name="object 29"/>
          <p:cNvSpPr txBox="1"/>
          <p:nvPr/>
        </p:nvSpPr>
        <p:spPr>
          <a:xfrm>
            <a:off x="526797" y="7827155"/>
            <a:ext cx="17245330" cy="1754505"/>
          </a:xfrm>
          <a:prstGeom prst="rect">
            <a:avLst/>
          </a:prstGeom>
        </p:spPr>
        <p:txBody>
          <a:bodyPr vert="horz" wrap="square" lIns="0" tIns="12065" rIns="0" bIns="0" rtlCol="0">
            <a:spAutoFit/>
          </a:bodyPr>
          <a:lstStyle/>
          <a:p>
            <a:pPr marL="1688464" marR="7030084">
              <a:lnSpc>
                <a:spcPct val="112900"/>
              </a:lnSpc>
              <a:spcBef>
                <a:spcPts val="95"/>
              </a:spcBef>
              <a:tabLst>
                <a:tab pos="3041015" algn="l"/>
                <a:tab pos="3634104" algn="l"/>
                <a:tab pos="5006340" algn="l"/>
                <a:tab pos="6111875" algn="l"/>
                <a:tab pos="6497955" algn="l"/>
                <a:tab pos="7248525" algn="l"/>
                <a:tab pos="7837170" algn="l"/>
                <a:tab pos="8634095" algn="l"/>
                <a:tab pos="9019540" algn="l"/>
                <a:tab pos="9752965" algn="l"/>
              </a:tabLst>
            </a:pPr>
            <a:r>
              <a:rPr sz="1850" spc="210" dirty="0">
                <a:latin typeface="Times New Roman"/>
                <a:cs typeface="Times New Roman"/>
              </a:rPr>
              <a:t>therefore,</a:t>
            </a:r>
            <a:r>
              <a:rPr sz="1850" dirty="0">
                <a:latin typeface="Times New Roman"/>
                <a:cs typeface="Times New Roman"/>
              </a:rPr>
              <a:t>	</a:t>
            </a:r>
            <a:r>
              <a:rPr sz="1850" spc="229" dirty="0">
                <a:latin typeface="Times New Roman"/>
                <a:cs typeface="Times New Roman"/>
              </a:rPr>
              <a:t>any</a:t>
            </a:r>
            <a:r>
              <a:rPr sz="1850" dirty="0">
                <a:latin typeface="Times New Roman"/>
                <a:cs typeface="Times New Roman"/>
              </a:rPr>
              <a:t>	</a:t>
            </a:r>
            <a:r>
              <a:rPr sz="1850" spc="190" dirty="0">
                <a:latin typeface="Times New Roman"/>
                <a:cs typeface="Times New Roman"/>
              </a:rPr>
              <a:t>individual</a:t>
            </a:r>
            <a:r>
              <a:rPr sz="1850" dirty="0">
                <a:latin typeface="Times New Roman"/>
                <a:cs typeface="Times New Roman"/>
              </a:rPr>
              <a:t>	</a:t>
            </a:r>
            <a:r>
              <a:rPr sz="1850" spc="215" dirty="0">
                <a:latin typeface="Times New Roman"/>
                <a:cs typeface="Times New Roman"/>
              </a:rPr>
              <a:t>counted</a:t>
            </a:r>
            <a:r>
              <a:rPr sz="1850" dirty="0">
                <a:latin typeface="Times New Roman"/>
                <a:cs typeface="Times New Roman"/>
              </a:rPr>
              <a:t>	</a:t>
            </a:r>
            <a:r>
              <a:rPr sz="1850" spc="160" dirty="0">
                <a:latin typeface="Times New Roman"/>
                <a:cs typeface="Times New Roman"/>
              </a:rPr>
              <a:t>in</a:t>
            </a:r>
            <a:r>
              <a:rPr sz="1850" dirty="0">
                <a:latin typeface="Times New Roman"/>
                <a:cs typeface="Times New Roman"/>
              </a:rPr>
              <a:t>	</a:t>
            </a:r>
            <a:r>
              <a:rPr sz="1850" spc="220" dirty="0">
                <a:latin typeface="Times New Roman"/>
                <a:cs typeface="Times New Roman"/>
              </a:rPr>
              <a:t>2020</a:t>
            </a:r>
            <a:r>
              <a:rPr sz="1850" dirty="0">
                <a:latin typeface="Times New Roman"/>
                <a:cs typeface="Times New Roman"/>
              </a:rPr>
              <a:t>	</a:t>
            </a:r>
            <a:r>
              <a:rPr sz="1850" spc="215" dirty="0">
                <a:latin typeface="Times New Roman"/>
                <a:cs typeface="Times New Roman"/>
              </a:rPr>
              <a:t>and</a:t>
            </a:r>
            <a:r>
              <a:rPr sz="1850" dirty="0">
                <a:latin typeface="Times New Roman"/>
                <a:cs typeface="Times New Roman"/>
              </a:rPr>
              <a:t>	</a:t>
            </a:r>
            <a:r>
              <a:rPr sz="1850" spc="190" dirty="0">
                <a:latin typeface="Times New Roman"/>
                <a:cs typeface="Times New Roman"/>
              </a:rPr>
              <a:t>again</a:t>
            </a:r>
            <a:r>
              <a:rPr sz="1850" dirty="0">
                <a:latin typeface="Times New Roman"/>
                <a:cs typeface="Times New Roman"/>
              </a:rPr>
              <a:t>	</a:t>
            </a:r>
            <a:r>
              <a:rPr sz="1850" spc="160" dirty="0">
                <a:latin typeface="Times New Roman"/>
                <a:cs typeface="Times New Roman"/>
              </a:rPr>
              <a:t>in</a:t>
            </a:r>
            <a:r>
              <a:rPr sz="1850" dirty="0">
                <a:latin typeface="Times New Roman"/>
                <a:cs typeface="Times New Roman"/>
              </a:rPr>
              <a:t>	</a:t>
            </a:r>
            <a:r>
              <a:rPr sz="1850" spc="185" dirty="0">
                <a:latin typeface="Times New Roman"/>
                <a:cs typeface="Times New Roman"/>
              </a:rPr>
              <a:t>2022</a:t>
            </a:r>
            <a:r>
              <a:rPr sz="1850" dirty="0">
                <a:latin typeface="Times New Roman"/>
                <a:cs typeface="Times New Roman"/>
              </a:rPr>
              <a:t>	</a:t>
            </a:r>
            <a:r>
              <a:rPr sz="1850" spc="200" dirty="0">
                <a:latin typeface="Times New Roman"/>
                <a:cs typeface="Times New Roman"/>
              </a:rPr>
              <a:t>was </a:t>
            </a:r>
            <a:r>
              <a:rPr sz="1850" spc="204" dirty="0">
                <a:latin typeface="Times New Roman"/>
                <a:cs typeface="Times New Roman"/>
              </a:rPr>
              <a:t>considered</a:t>
            </a:r>
            <a:r>
              <a:rPr sz="1850" spc="254" dirty="0">
                <a:latin typeface="Times New Roman"/>
                <a:cs typeface="Times New Roman"/>
              </a:rPr>
              <a:t> </a:t>
            </a:r>
            <a:r>
              <a:rPr sz="1850" spc="185" dirty="0">
                <a:latin typeface="Times New Roman"/>
                <a:cs typeface="Times New Roman"/>
              </a:rPr>
              <a:t>consecutive.</a:t>
            </a:r>
            <a:endParaRPr sz="1850">
              <a:latin typeface="Times New Roman"/>
              <a:cs typeface="Times New Roman"/>
            </a:endParaRPr>
          </a:p>
          <a:p>
            <a:pPr>
              <a:lnSpc>
                <a:spcPct val="100000"/>
              </a:lnSpc>
              <a:spcBef>
                <a:spcPts val="5"/>
              </a:spcBef>
            </a:pPr>
            <a:endParaRPr sz="1800">
              <a:latin typeface="Times New Roman"/>
              <a:cs typeface="Times New Roman"/>
            </a:endParaRPr>
          </a:p>
          <a:p>
            <a:pPr marL="12700" marR="5080" algn="just">
              <a:lnSpc>
                <a:spcPct val="113300"/>
              </a:lnSpc>
            </a:pPr>
            <a:r>
              <a:rPr sz="1600" spc="150" dirty="0">
                <a:latin typeface="Times New Roman"/>
                <a:cs typeface="Times New Roman"/>
              </a:rPr>
              <a:t>Repeaters:</a:t>
            </a:r>
            <a:r>
              <a:rPr sz="1600" spc="265" dirty="0">
                <a:latin typeface="Times New Roman"/>
                <a:cs typeface="Times New Roman"/>
              </a:rPr>
              <a:t> </a:t>
            </a:r>
            <a:r>
              <a:rPr sz="1600" spc="170" dirty="0">
                <a:latin typeface="Times New Roman"/>
                <a:cs typeface="Times New Roman"/>
              </a:rPr>
              <a:t>Persons</a:t>
            </a:r>
            <a:r>
              <a:rPr sz="1600" spc="270" dirty="0">
                <a:latin typeface="Times New Roman"/>
                <a:cs typeface="Times New Roman"/>
              </a:rPr>
              <a:t> </a:t>
            </a:r>
            <a:r>
              <a:rPr sz="1600" spc="200" dirty="0">
                <a:latin typeface="Times New Roman"/>
                <a:cs typeface="Times New Roman"/>
              </a:rPr>
              <a:t>who</a:t>
            </a:r>
            <a:r>
              <a:rPr sz="1600" spc="265" dirty="0">
                <a:latin typeface="Times New Roman"/>
                <a:cs typeface="Times New Roman"/>
              </a:rPr>
              <a:t> </a:t>
            </a:r>
            <a:r>
              <a:rPr sz="1600" spc="195" dirty="0">
                <a:latin typeface="Times New Roman"/>
                <a:cs typeface="Times New Roman"/>
              </a:rPr>
              <a:t>have</a:t>
            </a:r>
            <a:r>
              <a:rPr sz="1600" spc="270" dirty="0">
                <a:latin typeface="Times New Roman"/>
                <a:cs typeface="Times New Roman"/>
              </a:rPr>
              <a:t> </a:t>
            </a:r>
            <a:r>
              <a:rPr sz="1600" spc="175" dirty="0">
                <a:latin typeface="Times New Roman"/>
                <a:cs typeface="Times New Roman"/>
              </a:rPr>
              <a:t>been</a:t>
            </a:r>
            <a:r>
              <a:rPr sz="1600" spc="265" dirty="0">
                <a:latin typeface="Times New Roman"/>
                <a:cs typeface="Times New Roman"/>
              </a:rPr>
              <a:t> </a:t>
            </a:r>
            <a:r>
              <a:rPr sz="1600" spc="180" dirty="0">
                <a:latin typeface="Times New Roman"/>
                <a:cs typeface="Times New Roman"/>
              </a:rPr>
              <a:t>counted</a:t>
            </a:r>
            <a:r>
              <a:rPr sz="1600" spc="270" dirty="0">
                <a:latin typeface="Times New Roman"/>
                <a:cs typeface="Times New Roman"/>
              </a:rPr>
              <a:t> </a:t>
            </a:r>
            <a:r>
              <a:rPr sz="1600" spc="145" dirty="0">
                <a:latin typeface="Times New Roman"/>
                <a:cs typeface="Times New Roman"/>
              </a:rPr>
              <a:t>in</a:t>
            </a:r>
            <a:r>
              <a:rPr sz="1600" spc="265" dirty="0">
                <a:latin typeface="Times New Roman"/>
                <a:cs typeface="Times New Roman"/>
              </a:rPr>
              <a:t> </a:t>
            </a:r>
            <a:r>
              <a:rPr sz="1600" spc="70" dirty="0">
                <a:latin typeface="Times New Roman"/>
                <a:cs typeface="Times New Roman"/>
              </a:rPr>
              <a:t>PIT</a:t>
            </a:r>
            <a:r>
              <a:rPr sz="1600" spc="270" dirty="0">
                <a:latin typeface="Times New Roman"/>
                <a:cs typeface="Times New Roman"/>
              </a:rPr>
              <a:t> </a:t>
            </a:r>
            <a:r>
              <a:rPr sz="1600" spc="165" dirty="0">
                <a:latin typeface="Times New Roman"/>
                <a:cs typeface="Times New Roman"/>
              </a:rPr>
              <a:t>Counts</a:t>
            </a:r>
            <a:r>
              <a:rPr sz="1600" spc="265" dirty="0">
                <a:latin typeface="Times New Roman"/>
                <a:cs typeface="Times New Roman"/>
              </a:rPr>
              <a:t> </a:t>
            </a:r>
            <a:r>
              <a:rPr sz="1600" spc="195" dirty="0">
                <a:latin typeface="Times New Roman"/>
                <a:cs typeface="Times New Roman"/>
              </a:rPr>
              <a:t>between</a:t>
            </a:r>
            <a:r>
              <a:rPr sz="1600" spc="270" dirty="0">
                <a:latin typeface="Times New Roman"/>
                <a:cs typeface="Times New Roman"/>
              </a:rPr>
              <a:t> </a:t>
            </a:r>
            <a:r>
              <a:rPr sz="1600" spc="130" dirty="0">
                <a:latin typeface="Times New Roman"/>
                <a:cs typeface="Times New Roman"/>
              </a:rPr>
              <a:t>2017</a:t>
            </a:r>
            <a:r>
              <a:rPr sz="1600" spc="265" dirty="0">
                <a:latin typeface="Times New Roman"/>
                <a:cs typeface="Times New Roman"/>
              </a:rPr>
              <a:t> </a:t>
            </a:r>
            <a:r>
              <a:rPr sz="1600" spc="190" dirty="0">
                <a:latin typeface="Times New Roman"/>
                <a:cs typeface="Times New Roman"/>
              </a:rPr>
              <a:t>and</a:t>
            </a:r>
            <a:r>
              <a:rPr sz="1600" spc="270" dirty="0">
                <a:latin typeface="Times New Roman"/>
                <a:cs typeface="Times New Roman"/>
              </a:rPr>
              <a:t> </a:t>
            </a:r>
            <a:r>
              <a:rPr sz="1600" spc="140" dirty="0">
                <a:latin typeface="Times New Roman"/>
                <a:cs typeface="Times New Roman"/>
              </a:rPr>
              <a:t>2022.</a:t>
            </a:r>
            <a:r>
              <a:rPr sz="1600" spc="265" dirty="0">
                <a:latin typeface="Times New Roman"/>
                <a:cs typeface="Times New Roman"/>
              </a:rPr>
              <a:t> </a:t>
            </a:r>
            <a:r>
              <a:rPr sz="1600" spc="160" dirty="0">
                <a:latin typeface="Times New Roman"/>
                <a:cs typeface="Times New Roman"/>
              </a:rPr>
              <a:t>Consecutive</a:t>
            </a:r>
            <a:r>
              <a:rPr sz="1600" spc="270" dirty="0">
                <a:latin typeface="Times New Roman"/>
                <a:cs typeface="Times New Roman"/>
              </a:rPr>
              <a:t> </a:t>
            </a:r>
            <a:r>
              <a:rPr sz="1600" spc="140" dirty="0">
                <a:latin typeface="Times New Roman"/>
                <a:cs typeface="Times New Roman"/>
              </a:rPr>
              <a:t>Counts:</a:t>
            </a:r>
            <a:r>
              <a:rPr sz="1600" spc="265" dirty="0">
                <a:latin typeface="Times New Roman"/>
                <a:cs typeface="Times New Roman"/>
              </a:rPr>
              <a:t> </a:t>
            </a:r>
            <a:r>
              <a:rPr sz="1600" spc="180" dirty="0">
                <a:latin typeface="Times New Roman"/>
                <a:cs typeface="Times New Roman"/>
              </a:rPr>
              <a:t>An</a:t>
            </a:r>
            <a:r>
              <a:rPr sz="1600" spc="270" dirty="0">
                <a:latin typeface="Times New Roman"/>
                <a:cs typeface="Times New Roman"/>
              </a:rPr>
              <a:t> </a:t>
            </a:r>
            <a:r>
              <a:rPr sz="1600" spc="160" dirty="0">
                <a:latin typeface="Times New Roman"/>
                <a:cs typeface="Times New Roman"/>
              </a:rPr>
              <a:t>individual</a:t>
            </a:r>
            <a:r>
              <a:rPr sz="1600" spc="265" dirty="0">
                <a:latin typeface="Times New Roman"/>
                <a:cs typeface="Times New Roman"/>
              </a:rPr>
              <a:t> </a:t>
            </a:r>
            <a:r>
              <a:rPr sz="1600" spc="200" dirty="0">
                <a:latin typeface="Times New Roman"/>
                <a:cs typeface="Times New Roman"/>
              </a:rPr>
              <a:t>who</a:t>
            </a:r>
            <a:r>
              <a:rPr sz="1600" spc="270" dirty="0">
                <a:latin typeface="Times New Roman"/>
                <a:cs typeface="Times New Roman"/>
              </a:rPr>
              <a:t> </a:t>
            </a:r>
            <a:r>
              <a:rPr sz="1600" spc="175" dirty="0">
                <a:latin typeface="Times New Roman"/>
                <a:cs typeface="Times New Roman"/>
              </a:rPr>
              <a:t>was</a:t>
            </a:r>
            <a:r>
              <a:rPr sz="1600" spc="265" dirty="0">
                <a:latin typeface="Times New Roman"/>
                <a:cs typeface="Times New Roman"/>
              </a:rPr>
              <a:t> </a:t>
            </a:r>
            <a:r>
              <a:rPr sz="1600" spc="180" dirty="0">
                <a:latin typeface="Times New Roman"/>
                <a:cs typeface="Times New Roman"/>
              </a:rPr>
              <a:t>counted</a:t>
            </a:r>
            <a:r>
              <a:rPr sz="1600" spc="270" dirty="0">
                <a:latin typeface="Times New Roman"/>
                <a:cs typeface="Times New Roman"/>
              </a:rPr>
              <a:t> </a:t>
            </a:r>
            <a:r>
              <a:rPr sz="1600" spc="145" dirty="0">
                <a:latin typeface="Times New Roman"/>
                <a:cs typeface="Times New Roman"/>
              </a:rPr>
              <a:t>in</a:t>
            </a:r>
            <a:r>
              <a:rPr sz="1600" spc="265" dirty="0">
                <a:latin typeface="Times New Roman"/>
                <a:cs typeface="Times New Roman"/>
              </a:rPr>
              <a:t> </a:t>
            </a:r>
            <a:r>
              <a:rPr sz="1600" spc="175" dirty="0">
                <a:latin typeface="Times New Roman"/>
                <a:cs typeface="Times New Roman"/>
              </a:rPr>
              <a:t>two</a:t>
            </a:r>
            <a:r>
              <a:rPr sz="1600" spc="270" dirty="0">
                <a:latin typeface="Times New Roman"/>
                <a:cs typeface="Times New Roman"/>
              </a:rPr>
              <a:t> </a:t>
            </a:r>
            <a:r>
              <a:rPr sz="1600" spc="145" dirty="0">
                <a:latin typeface="Times New Roman"/>
                <a:cs typeface="Times New Roman"/>
              </a:rPr>
              <a:t>or</a:t>
            </a:r>
            <a:r>
              <a:rPr sz="1600" spc="265" dirty="0">
                <a:latin typeface="Times New Roman"/>
                <a:cs typeface="Times New Roman"/>
              </a:rPr>
              <a:t> </a:t>
            </a:r>
            <a:r>
              <a:rPr sz="1600" spc="180" dirty="0">
                <a:latin typeface="Times New Roman"/>
                <a:cs typeface="Times New Roman"/>
              </a:rPr>
              <a:t>more</a:t>
            </a:r>
            <a:r>
              <a:rPr sz="1600" spc="270" dirty="0">
                <a:latin typeface="Times New Roman"/>
                <a:cs typeface="Times New Roman"/>
              </a:rPr>
              <a:t> </a:t>
            </a:r>
            <a:r>
              <a:rPr sz="1600" spc="70" dirty="0">
                <a:latin typeface="Times New Roman"/>
                <a:cs typeface="Times New Roman"/>
              </a:rPr>
              <a:t>PIT</a:t>
            </a:r>
            <a:r>
              <a:rPr sz="1600" spc="265" dirty="0">
                <a:latin typeface="Times New Roman"/>
                <a:cs typeface="Times New Roman"/>
              </a:rPr>
              <a:t> </a:t>
            </a:r>
            <a:r>
              <a:rPr sz="1600" spc="165" dirty="0">
                <a:latin typeface="Times New Roman"/>
                <a:cs typeface="Times New Roman"/>
              </a:rPr>
              <a:t>Counts</a:t>
            </a:r>
            <a:r>
              <a:rPr sz="1600" spc="270" dirty="0">
                <a:latin typeface="Times New Roman"/>
                <a:cs typeface="Times New Roman"/>
              </a:rPr>
              <a:t> </a:t>
            </a:r>
            <a:r>
              <a:rPr sz="1600" spc="120" dirty="0">
                <a:latin typeface="Times New Roman"/>
                <a:cs typeface="Times New Roman"/>
              </a:rPr>
              <a:t>in </a:t>
            </a:r>
            <a:r>
              <a:rPr sz="1600" spc="165" dirty="0">
                <a:latin typeface="Times New Roman"/>
                <a:cs typeface="Times New Roman"/>
              </a:rPr>
              <a:t>consecutive</a:t>
            </a:r>
            <a:r>
              <a:rPr sz="1600" spc="270" dirty="0">
                <a:latin typeface="Times New Roman"/>
                <a:cs typeface="Times New Roman"/>
              </a:rPr>
              <a:t> </a:t>
            </a:r>
            <a:r>
              <a:rPr sz="1600" spc="180" dirty="0">
                <a:latin typeface="Times New Roman"/>
                <a:cs typeface="Times New Roman"/>
              </a:rPr>
              <a:t>years</a:t>
            </a:r>
            <a:r>
              <a:rPr sz="1600" spc="270" dirty="0">
                <a:latin typeface="Times New Roman"/>
                <a:cs typeface="Times New Roman"/>
              </a:rPr>
              <a:t> </a:t>
            </a:r>
            <a:r>
              <a:rPr sz="1600" spc="50" dirty="0">
                <a:latin typeface="Times New Roman"/>
                <a:cs typeface="Times New Roman"/>
              </a:rPr>
              <a:t>(i.e.</a:t>
            </a:r>
            <a:r>
              <a:rPr sz="1600" spc="275" dirty="0">
                <a:latin typeface="Times New Roman"/>
                <a:cs typeface="Times New Roman"/>
              </a:rPr>
              <a:t> </a:t>
            </a:r>
            <a:r>
              <a:rPr sz="1600" spc="130" dirty="0">
                <a:latin typeface="Times New Roman"/>
                <a:cs typeface="Times New Roman"/>
              </a:rPr>
              <a:t>2017</a:t>
            </a:r>
            <a:r>
              <a:rPr sz="1600" spc="270" dirty="0">
                <a:latin typeface="Times New Roman"/>
                <a:cs typeface="Times New Roman"/>
              </a:rPr>
              <a:t> </a:t>
            </a:r>
            <a:r>
              <a:rPr sz="1600" spc="190" dirty="0">
                <a:latin typeface="Times New Roman"/>
                <a:cs typeface="Times New Roman"/>
              </a:rPr>
              <a:t>and</a:t>
            </a:r>
            <a:r>
              <a:rPr sz="1600" spc="275" dirty="0">
                <a:latin typeface="Times New Roman"/>
                <a:cs typeface="Times New Roman"/>
              </a:rPr>
              <a:t> </a:t>
            </a:r>
            <a:r>
              <a:rPr sz="1600" spc="130" dirty="0">
                <a:latin typeface="Times New Roman"/>
                <a:cs typeface="Times New Roman"/>
              </a:rPr>
              <a:t>2018</a:t>
            </a:r>
            <a:r>
              <a:rPr sz="1600" spc="270" dirty="0">
                <a:latin typeface="Times New Roman"/>
                <a:cs typeface="Times New Roman"/>
              </a:rPr>
              <a:t> </a:t>
            </a:r>
            <a:r>
              <a:rPr sz="1600" spc="145" dirty="0">
                <a:latin typeface="Times New Roman"/>
                <a:cs typeface="Times New Roman"/>
              </a:rPr>
              <a:t>or</a:t>
            </a:r>
            <a:r>
              <a:rPr sz="1600" spc="275" dirty="0">
                <a:latin typeface="Times New Roman"/>
                <a:cs typeface="Times New Roman"/>
              </a:rPr>
              <a:t> </a:t>
            </a:r>
            <a:r>
              <a:rPr sz="1600" spc="110" dirty="0">
                <a:latin typeface="Times New Roman"/>
                <a:cs typeface="Times New Roman"/>
              </a:rPr>
              <a:t>2019,</a:t>
            </a:r>
            <a:r>
              <a:rPr sz="1600" spc="270" dirty="0">
                <a:latin typeface="Times New Roman"/>
                <a:cs typeface="Times New Roman"/>
              </a:rPr>
              <a:t> </a:t>
            </a:r>
            <a:r>
              <a:rPr sz="1600" spc="165" dirty="0">
                <a:latin typeface="Times New Roman"/>
                <a:cs typeface="Times New Roman"/>
              </a:rPr>
              <a:t>2020,</a:t>
            </a:r>
            <a:r>
              <a:rPr sz="1600" spc="275" dirty="0">
                <a:latin typeface="Times New Roman"/>
                <a:cs typeface="Times New Roman"/>
              </a:rPr>
              <a:t> </a:t>
            </a:r>
            <a:r>
              <a:rPr sz="1600" spc="190" dirty="0">
                <a:latin typeface="Times New Roman"/>
                <a:cs typeface="Times New Roman"/>
              </a:rPr>
              <a:t>and</a:t>
            </a:r>
            <a:r>
              <a:rPr sz="1600" spc="270" dirty="0">
                <a:latin typeface="Times New Roman"/>
                <a:cs typeface="Times New Roman"/>
              </a:rPr>
              <a:t> </a:t>
            </a:r>
            <a:r>
              <a:rPr sz="1600" spc="110" dirty="0">
                <a:latin typeface="Times New Roman"/>
                <a:cs typeface="Times New Roman"/>
              </a:rPr>
              <a:t>2022).</a:t>
            </a:r>
            <a:r>
              <a:rPr sz="1600" spc="275" dirty="0">
                <a:latin typeface="Times New Roman"/>
                <a:cs typeface="Times New Roman"/>
              </a:rPr>
              <a:t> </a:t>
            </a:r>
            <a:r>
              <a:rPr sz="1600" spc="120" dirty="0">
                <a:latin typeface="Times New Roman"/>
                <a:cs typeface="Times New Roman"/>
              </a:rPr>
              <a:t>Episodic</a:t>
            </a:r>
            <a:r>
              <a:rPr sz="1600" spc="270" dirty="0">
                <a:latin typeface="Times New Roman"/>
                <a:cs typeface="Times New Roman"/>
              </a:rPr>
              <a:t> </a:t>
            </a:r>
            <a:r>
              <a:rPr sz="1600" spc="140" dirty="0">
                <a:latin typeface="Times New Roman"/>
                <a:cs typeface="Times New Roman"/>
              </a:rPr>
              <a:t>Counts:</a:t>
            </a:r>
            <a:r>
              <a:rPr sz="1600" spc="275" dirty="0">
                <a:latin typeface="Times New Roman"/>
                <a:cs typeface="Times New Roman"/>
              </a:rPr>
              <a:t> </a:t>
            </a:r>
            <a:r>
              <a:rPr sz="1600" spc="180" dirty="0">
                <a:latin typeface="Times New Roman"/>
                <a:cs typeface="Times New Roman"/>
              </a:rPr>
              <a:t>An</a:t>
            </a:r>
            <a:r>
              <a:rPr sz="1600" spc="270" dirty="0">
                <a:latin typeface="Times New Roman"/>
                <a:cs typeface="Times New Roman"/>
              </a:rPr>
              <a:t> </a:t>
            </a:r>
            <a:r>
              <a:rPr sz="1600" spc="160" dirty="0">
                <a:latin typeface="Times New Roman"/>
                <a:cs typeface="Times New Roman"/>
              </a:rPr>
              <a:t>individual</a:t>
            </a:r>
            <a:r>
              <a:rPr sz="1600" spc="270" dirty="0">
                <a:latin typeface="Times New Roman"/>
                <a:cs typeface="Times New Roman"/>
              </a:rPr>
              <a:t> </a:t>
            </a:r>
            <a:r>
              <a:rPr sz="1600" spc="200" dirty="0">
                <a:latin typeface="Times New Roman"/>
                <a:cs typeface="Times New Roman"/>
              </a:rPr>
              <a:t>who</a:t>
            </a:r>
            <a:r>
              <a:rPr sz="1600" spc="275" dirty="0">
                <a:latin typeface="Times New Roman"/>
                <a:cs typeface="Times New Roman"/>
              </a:rPr>
              <a:t> </a:t>
            </a:r>
            <a:r>
              <a:rPr sz="1600" spc="175" dirty="0">
                <a:latin typeface="Times New Roman"/>
                <a:cs typeface="Times New Roman"/>
              </a:rPr>
              <a:t>was</a:t>
            </a:r>
            <a:r>
              <a:rPr sz="1600" spc="270" dirty="0">
                <a:latin typeface="Times New Roman"/>
                <a:cs typeface="Times New Roman"/>
              </a:rPr>
              <a:t> </a:t>
            </a:r>
            <a:r>
              <a:rPr sz="1600" spc="180" dirty="0">
                <a:latin typeface="Times New Roman"/>
                <a:cs typeface="Times New Roman"/>
              </a:rPr>
              <a:t>counted</a:t>
            </a:r>
            <a:r>
              <a:rPr sz="1600" spc="275" dirty="0">
                <a:latin typeface="Times New Roman"/>
                <a:cs typeface="Times New Roman"/>
              </a:rPr>
              <a:t> </a:t>
            </a:r>
            <a:r>
              <a:rPr sz="1600" spc="145" dirty="0">
                <a:latin typeface="Times New Roman"/>
                <a:cs typeface="Times New Roman"/>
              </a:rPr>
              <a:t>in</a:t>
            </a:r>
            <a:r>
              <a:rPr sz="1600" spc="270" dirty="0">
                <a:latin typeface="Times New Roman"/>
                <a:cs typeface="Times New Roman"/>
              </a:rPr>
              <a:t> </a:t>
            </a:r>
            <a:r>
              <a:rPr sz="1600" spc="175" dirty="0">
                <a:latin typeface="Times New Roman"/>
                <a:cs typeface="Times New Roman"/>
              </a:rPr>
              <a:t>two</a:t>
            </a:r>
            <a:r>
              <a:rPr sz="1600" spc="275" dirty="0">
                <a:latin typeface="Times New Roman"/>
                <a:cs typeface="Times New Roman"/>
              </a:rPr>
              <a:t> </a:t>
            </a:r>
            <a:r>
              <a:rPr sz="1600" spc="145" dirty="0">
                <a:latin typeface="Times New Roman"/>
                <a:cs typeface="Times New Roman"/>
              </a:rPr>
              <a:t>or</a:t>
            </a:r>
            <a:r>
              <a:rPr sz="1600" spc="270" dirty="0">
                <a:latin typeface="Times New Roman"/>
                <a:cs typeface="Times New Roman"/>
              </a:rPr>
              <a:t> </a:t>
            </a:r>
            <a:r>
              <a:rPr sz="1600" spc="180" dirty="0">
                <a:latin typeface="Times New Roman"/>
                <a:cs typeface="Times New Roman"/>
              </a:rPr>
              <a:t>more</a:t>
            </a:r>
            <a:r>
              <a:rPr sz="1600" spc="275" dirty="0">
                <a:latin typeface="Times New Roman"/>
                <a:cs typeface="Times New Roman"/>
              </a:rPr>
              <a:t> </a:t>
            </a:r>
            <a:r>
              <a:rPr sz="1600" spc="70" dirty="0">
                <a:latin typeface="Times New Roman"/>
                <a:cs typeface="Times New Roman"/>
              </a:rPr>
              <a:t>PIT</a:t>
            </a:r>
            <a:r>
              <a:rPr sz="1600" spc="270" dirty="0">
                <a:latin typeface="Times New Roman"/>
                <a:cs typeface="Times New Roman"/>
              </a:rPr>
              <a:t> </a:t>
            </a:r>
            <a:r>
              <a:rPr sz="1600" spc="165" dirty="0">
                <a:latin typeface="Times New Roman"/>
                <a:cs typeface="Times New Roman"/>
              </a:rPr>
              <a:t>Counts</a:t>
            </a:r>
            <a:r>
              <a:rPr sz="1600" spc="275" dirty="0">
                <a:latin typeface="Times New Roman"/>
                <a:cs typeface="Times New Roman"/>
              </a:rPr>
              <a:t> </a:t>
            </a:r>
            <a:r>
              <a:rPr sz="1600" spc="145" dirty="0">
                <a:latin typeface="Times New Roman"/>
                <a:cs typeface="Times New Roman"/>
              </a:rPr>
              <a:t>in</a:t>
            </a:r>
            <a:r>
              <a:rPr sz="1600" spc="270" dirty="0">
                <a:latin typeface="Times New Roman"/>
                <a:cs typeface="Times New Roman"/>
              </a:rPr>
              <a:t> </a:t>
            </a:r>
            <a:r>
              <a:rPr sz="1600" spc="215" dirty="0">
                <a:latin typeface="Times New Roman"/>
                <a:cs typeface="Times New Roman"/>
              </a:rPr>
              <a:t>non-</a:t>
            </a:r>
            <a:r>
              <a:rPr sz="1600" spc="165" dirty="0">
                <a:latin typeface="Times New Roman"/>
                <a:cs typeface="Times New Roman"/>
              </a:rPr>
              <a:t>consecutive</a:t>
            </a:r>
            <a:r>
              <a:rPr sz="1600" spc="275" dirty="0">
                <a:latin typeface="Times New Roman"/>
                <a:cs typeface="Times New Roman"/>
              </a:rPr>
              <a:t> </a:t>
            </a:r>
            <a:r>
              <a:rPr sz="1600" spc="160" dirty="0">
                <a:latin typeface="Times New Roman"/>
                <a:cs typeface="Times New Roman"/>
              </a:rPr>
              <a:t>years </a:t>
            </a:r>
            <a:r>
              <a:rPr sz="1600" spc="50" dirty="0">
                <a:latin typeface="Times New Roman"/>
                <a:cs typeface="Times New Roman"/>
              </a:rPr>
              <a:t>(i.e.</a:t>
            </a:r>
            <a:r>
              <a:rPr sz="1600" spc="180" dirty="0">
                <a:latin typeface="Times New Roman"/>
                <a:cs typeface="Times New Roman"/>
              </a:rPr>
              <a:t> </a:t>
            </a:r>
            <a:r>
              <a:rPr sz="1600" spc="130" dirty="0">
                <a:latin typeface="Times New Roman"/>
                <a:cs typeface="Times New Roman"/>
              </a:rPr>
              <a:t>2017</a:t>
            </a:r>
            <a:r>
              <a:rPr sz="1600" spc="185" dirty="0">
                <a:latin typeface="Times New Roman"/>
                <a:cs typeface="Times New Roman"/>
              </a:rPr>
              <a:t> </a:t>
            </a:r>
            <a:r>
              <a:rPr sz="1600" spc="190" dirty="0">
                <a:latin typeface="Times New Roman"/>
                <a:cs typeface="Times New Roman"/>
              </a:rPr>
              <a:t>and</a:t>
            </a:r>
            <a:r>
              <a:rPr sz="1600" spc="180" dirty="0">
                <a:latin typeface="Times New Roman"/>
                <a:cs typeface="Times New Roman"/>
              </a:rPr>
              <a:t> </a:t>
            </a:r>
            <a:r>
              <a:rPr sz="1600" spc="195" dirty="0">
                <a:latin typeface="Times New Roman"/>
                <a:cs typeface="Times New Roman"/>
              </a:rPr>
              <a:t>2020</a:t>
            </a:r>
            <a:r>
              <a:rPr sz="1600" spc="185" dirty="0">
                <a:latin typeface="Times New Roman"/>
                <a:cs typeface="Times New Roman"/>
              </a:rPr>
              <a:t> </a:t>
            </a:r>
            <a:r>
              <a:rPr sz="1600" spc="145" dirty="0">
                <a:latin typeface="Times New Roman"/>
                <a:cs typeface="Times New Roman"/>
              </a:rPr>
              <a:t>or</a:t>
            </a:r>
            <a:r>
              <a:rPr sz="1600" spc="185" dirty="0">
                <a:latin typeface="Times New Roman"/>
                <a:cs typeface="Times New Roman"/>
              </a:rPr>
              <a:t> </a:t>
            </a:r>
            <a:r>
              <a:rPr sz="1600" spc="114" dirty="0">
                <a:latin typeface="Times New Roman"/>
                <a:cs typeface="Times New Roman"/>
              </a:rPr>
              <a:t>2018,</a:t>
            </a:r>
            <a:r>
              <a:rPr sz="1600" spc="180" dirty="0">
                <a:latin typeface="Times New Roman"/>
                <a:cs typeface="Times New Roman"/>
              </a:rPr>
              <a:t> </a:t>
            </a:r>
            <a:r>
              <a:rPr sz="1600" spc="125" dirty="0">
                <a:latin typeface="Times New Roman"/>
                <a:cs typeface="Times New Roman"/>
              </a:rPr>
              <a:t>2019</a:t>
            </a:r>
            <a:r>
              <a:rPr sz="1600" spc="185" dirty="0">
                <a:latin typeface="Times New Roman"/>
                <a:cs typeface="Times New Roman"/>
              </a:rPr>
              <a:t> </a:t>
            </a:r>
            <a:r>
              <a:rPr sz="1600" spc="190" dirty="0">
                <a:latin typeface="Times New Roman"/>
                <a:cs typeface="Times New Roman"/>
              </a:rPr>
              <a:t>and</a:t>
            </a:r>
            <a:r>
              <a:rPr sz="1600" spc="185" dirty="0">
                <a:latin typeface="Times New Roman"/>
                <a:cs typeface="Times New Roman"/>
              </a:rPr>
              <a:t> </a:t>
            </a:r>
            <a:r>
              <a:rPr sz="1600" spc="100" dirty="0">
                <a:latin typeface="Times New Roman"/>
                <a:cs typeface="Times New Roman"/>
              </a:rPr>
              <a:t>2022).</a:t>
            </a:r>
            <a:endParaRPr sz="1600">
              <a:latin typeface="Times New Roman"/>
              <a:cs typeface="Times New Roman"/>
            </a:endParaRPr>
          </a:p>
        </p:txBody>
      </p:sp>
      <p:grpSp>
        <p:nvGrpSpPr>
          <p:cNvPr id="30" name="object 30"/>
          <p:cNvGrpSpPr/>
          <p:nvPr/>
        </p:nvGrpSpPr>
        <p:grpSpPr>
          <a:xfrm>
            <a:off x="3032635" y="2577348"/>
            <a:ext cx="6207125" cy="423545"/>
            <a:chOff x="3032635" y="2577348"/>
            <a:chExt cx="6207125" cy="423545"/>
          </a:xfrm>
        </p:grpSpPr>
        <p:sp>
          <p:nvSpPr>
            <p:cNvPr id="31" name="object 31"/>
            <p:cNvSpPr/>
            <p:nvPr/>
          </p:nvSpPr>
          <p:spPr>
            <a:xfrm>
              <a:off x="3032635" y="2577348"/>
              <a:ext cx="6207125" cy="423545"/>
            </a:xfrm>
            <a:custGeom>
              <a:avLst/>
              <a:gdLst/>
              <a:ahLst/>
              <a:cxnLst/>
              <a:rect l="l" t="t" r="r" b="b"/>
              <a:pathLst>
                <a:path w="6207125" h="423544">
                  <a:moveTo>
                    <a:pt x="6138194" y="422934"/>
                  </a:moveTo>
                  <a:lnTo>
                    <a:pt x="68833" y="422934"/>
                  </a:lnTo>
                  <a:lnTo>
                    <a:pt x="42077" y="417561"/>
                  </a:lnTo>
                  <a:lnTo>
                    <a:pt x="20193" y="402922"/>
                  </a:lnTo>
                  <a:lnTo>
                    <a:pt x="5421" y="381234"/>
                  </a:lnTo>
                  <a:lnTo>
                    <a:pt x="0" y="354718"/>
                  </a:lnTo>
                  <a:lnTo>
                    <a:pt x="0" y="68215"/>
                  </a:lnTo>
                  <a:lnTo>
                    <a:pt x="5421" y="41699"/>
                  </a:lnTo>
                  <a:lnTo>
                    <a:pt x="20193" y="20012"/>
                  </a:lnTo>
                  <a:lnTo>
                    <a:pt x="42077" y="5372"/>
                  </a:lnTo>
                  <a:lnTo>
                    <a:pt x="68833" y="0"/>
                  </a:lnTo>
                  <a:lnTo>
                    <a:pt x="6138194" y="0"/>
                  </a:lnTo>
                  <a:lnTo>
                    <a:pt x="6164950" y="5372"/>
                  </a:lnTo>
                  <a:lnTo>
                    <a:pt x="6186834" y="20012"/>
                  </a:lnTo>
                  <a:lnTo>
                    <a:pt x="6195487" y="32715"/>
                  </a:lnTo>
                  <a:lnTo>
                    <a:pt x="68833" y="32715"/>
                  </a:lnTo>
                  <a:lnTo>
                    <a:pt x="54939" y="35521"/>
                  </a:lnTo>
                  <a:lnTo>
                    <a:pt x="43547" y="43156"/>
                  </a:lnTo>
                  <a:lnTo>
                    <a:pt x="35843" y="54446"/>
                  </a:lnTo>
                  <a:lnTo>
                    <a:pt x="33012" y="68215"/>
                  </a:lnTo>
                  <a:lnTo>
                    <a:pt x="33012" y="354718"/>
                  </a:lnTo>
                  <a:lnTo>
                    <a:pt x="35843" y="368487"/>
                  </a:lnTo>
                  <a:lnTo>
                    <a:pt x="43547" y="379777"/>
                  </a:lnTo>
                  <a:lnTo>
                    <a:pt x="54939" y="387412"/>
                  </a:lnTo>
                  <a:lnTo>
                    <a:pt x="68833" y="390218"/>
                  </a:lnTo>
                  <a:lnTo>
                    <a:pt x="6195487" y="390218"/>
                  </a:lnTo>
                  <a:lnTo>
                    <a:pt x="6186834" y="402922"/>
                  </a:lnTo>
                  <a:lnTo>
                    <a:pt x="6164950" y="417561"/>
                  </a:lnTo>
                  <a:lnTo>
                    <a:pt x="6138194" y="422934"/>
                  </a:lnTo>
                  <a:close/>
                </a:path>
                <a:path w="6207125" h="423544">
                  <a:moveTo>
                    <a:pt x="6195487" y="390218"/>
                  </a:moveTo>
                  <a:lnTo>
                    <a:pt x="6138194" y="390218"/>
                  </a:lnTo>
                  <a:lnTo>
                    <a:pt x="6152088" y="387412"/>
                  </a:lnTo>
                  <a:lnTo>
                    <a:pt x="6163479" y="379777"/>
                  </a:lnTo>
                  <a:lnTo>
                    <a:pt x="6171184" y="368487"/>
                  </a:lnTo>
                  <a:lnTo>
                    <a:pt x="6174015" y="354718"/>
                  </a:lnTo>
                  <a:lnTo>
                    <a:pt x="6174015" y="68215"/>
                  </a:lnTo>
                  <a:lnTo>
                    <a:pt x="6171184" y="54446"/>
                  </a:lnTo>
                  <a:lnTo>
                    <a:pt x="6163479" y="43156"/>
                  </a:lnTo>
                  <a:lnTo>
                    <a:pt x="6152088" y="35521"/>
                  </a:lnTo>
                  <a:lnTo>
                    <a:pt x="6138194" y="32715"/>
                  </a:lnTo>
                  <a:lnTo>
                    <a:pt x="6195487" y="32715"/>
                  </a:lnTo>
                  <a:lnTo>
                    <a:pt x="6201606" y="41699"/>
                  </a:lnTo>
                  <a:lnTo>
                    <a:pt x="6207027" y="68215"/>
                  </a:lnTo>
                  <a:lnTo>
                    <a:pt x="6207027" y="354718"/>
                  </a:lnTo>
                  <a:lnTo>
                    <a:pt x="6201606" y="381234"/>
                  </a:lnTo>
                  <a:lnTo>
                    <a:pt x="6195487" y="390218"/>
                  </a:lnTo>
                  <a:close/>
                </a:path>
              </a:pathLst>
            </a:custGeom>
            <a:solidFill>
              <a:srgbClr val="3C7B5E"/>
            </a:solidFill>
          </p:spPr>
          <p:txBody>
            <a:bodyPr wrap="square" lIns="0" tIns="0" rIns="0" bIns="0" rtlCol="0"/>
            <a:lstStyle/>
            <a:p>
              <a:endParaRPr/>
            </a:p>
          </p:txBody>
        </p:sp>
        <p:sp>
          <p:nvSpPr>
            <p:cNvPr id="32" name="object 32"/>
            <p:cNvSpPr/>
            <p:nvPr/>
          </p:nvSpPr>
          <p:spPr>
            <a:xfrm>
              <a:off x="6949143" y="2704582"/>
              <a:ext cx="499745" cy="192405"/>
            </a:xfrm>
            <a:custGeom>
              <a:avLst/>
              <a:gdLst/>
              <a:ahLst/>
              <a:cxnLst/>
              <a:rect l="l" t="t" r="r" b="b"/>
              <a:pathLst>
                <a:path w="499745" h="192405">
                  <a:moveTo>
                    <a:pt x="492059" y="192242"/>
                  </a:moveTo>
                  <a:lnTo>
                    <a:pt x="482937" y="192242"/>
                  </a:lnTo>
                  <a:lnTo>
                    <a:pt x="7432" y="192242"/>
                  </a:lnTo>
                  <a:lnTo>
                    <a:pt x="0" y="184791"/>
                  </a:lnTo>
                  <a:lnTo>
                    <a:pt x="0" y="7450"/>
                  </a:lnTo>
                  <a:lnTo>
                    <a:pt x="7432" y="0"/>
                  </a:lnTo>
                  <a:lnTo>
                    <a:pt x="492059" y="0"/>
                  </a:lnTo>
                  <a:lnTo>
                    <a:pt x="499491" y="7450"/>
                  </a:lnTo>
                  <a:lnTo>
                    <a:pt x="499491" y="184791"/>
                  </a:lnTo>
                  <a:lnTo>
                    <a:pt x="492059" y="192242"/>
                  </a:lnTo>
                  <a:close/>
                </a:path>
              </a:pathLst>
            </a:custGeom>
            <a:solidFill>
              <a:srgbClr val="749DCB"/>
            </a:solidFill>
          </p:spPr>
          <p:txBody>
            <a:bodyPr wrap="square" lIns="0" tIns="0" rIns="0" bIns="0" rtlCol="0"/>
            <a:lstStyle/>
            <a:p>
              <a:endParaRPr/>
            </a:p>
          </p:txBody>
        </p:sp>
        <p:sp>
          <p:nvSpPr>
            <p:cNvPr id="33" name="object 33"/>
            <p:cNvSpPr/>
            <p:nvPr/>
          </p:nvSpPr>
          <p:spPr>
            <a:xfrm>
              <a:off x="3168938" y="2657594"/>
              <a:ext cx="826135" cy="288925"/>
            </a:xfrm>
            <a:custGeom>
              <a:avLst/>
              <a:gdLst/>
              <a:ahLst/>
              <a:cxnLst/>
              <a:rect l="l" t="t" r="r" b="b"/>
              <a:pathLst>
                <a:path w="826135" h="288925">
                  <a:moveTo>
                    <a:pt x="783974" y="288364"/>
                  </a:moveTo>
                  <a:lnTo>
                    <a:pt x="42119" y="288364"/>
                  </a:lnTo>
                  <a:lnTo>
                    <a:pt x="25747" y="285031"/>
                  </a:lnTo>
                  <a:lnTo>
                    <a:pt x="12356" y="275952"/>
                  </a:lnTo>
                  <a:lnTo>
                    <a:pt x="3317" y="262501"/>
                  </a:lnTo>
                  <a:lnTo>
                    <a:pt x="0" y="246055"/>
                  </a:lnTo>
                  <a:lnTo>
                    <a:pt x="0" y="42309"/>
                  </a:lnTo>
                  <a:lnTo>
                    <a:pt x="3317" y="25863"/>
                  </a:lnTo>
                  <a:lnTo>
                    <a:pt x="12356" y="12412"/>
                  </a:lnTo>
                  <a:lnTo>
                    <a:pt x="25747" y="3332"/>
                  </a:lnTo>
                  <a:lnTo>
                    <a:pt x="42119" y="0"/>
                  </a:lnTo>
                  <a:lnTo>
                    <a:pt x="783974" y="0"/>
                  </a:lnTo>
                  <a:lnTo>
                    <a:pt x="800346" y="3332"/>
                  </a:lnTo>
                  <a:lnTo>
                    <a:pt x="813737" y="12412"/>
                  </a:lnTo>
                  <a:lnTo>
                    <a:pt x="822776" y="25863"/>
                  </a:lnTo>
                  <a:lnTo>
                    <a:pt x="826093" y="42309"/>
                  </a:lnTo>
                  <a:lnTo>
                    <a:pt x="826093" y="246055"/>
                  </a:lnTo>
                  <a:lnTo>
                    <a:pt x="822776" y="262501"/>
                  </a:lnTo>
                  <a:lnTo>
                    <a:pt x="813737" y="275952"/>
                  </a:lnTo>
                  <a:lnTo>
                    <a:pt x="800346" y="285031"/>
                  </a:lnTo>
                  <a:lnTo>
                    <a:pt x="783974" y="288364"/>
                  </a:lnTo>
                  <a:close/>
                </a:path>
              </a:pathLst>
            </a:custGeom>
            <a:solidFill>
              <a:srgbClr val="3C7B5E"/>
            </a:solidFill>
          </p:spPr>
          <p:txBody>
            <a:bodyPr wrap="square" lIns="0" tIns="0" rIns="0" bIns="0" rtlCol="0"/>
            <a:lstStyle/>
            <a:p>
              <a:endParaRPr/>
            </a:p>
          </p:txBody>
        </p:sp>
        <p:sp>
          <p:nvSpPr>
            <p:cNvPr id="34" name="object 34"/>
            <p:cNvSpPr/>
            <p:nvPr/>
          </p:nvSpPr>
          <p:spPr>
            <a:xfrm>
              <a:off x="4272297" y="2704582"/>
              <a:ext cx="499745" cy="192405"/>
            </a:xfrm>
            <a:custGeom>
              <a:avLst/>
              <a:gdLst/>
              <a:ahLst/>
              <a:cxnLst/>
              <a:rect l="l" t="t" r="r" b="b"/>
              <a:pathLst>
                <a:path w="499745" h="192405">
                  <a:moveTo>
                    <a:pt x="492059" y="192242"/>
                  </a:moveTo>
                  <a:lnTo>
                    <a:pt x="482937" y="192242"/>
                  </a:lnTo>
                  <a:lnTo>
                    <a:pt x="7432" y="192242"/>
                  </a:lnTo>
                  <a:lnTo>
                    <a:pt x="0" y="184791"/>
                  </a:lnTo>
                  <a:lnTo>
                    <a:pt x="0" y="7450"/>
                  </a:lnTo>
                  <a:lnTo>
                    <a:pt x="7432" y="0"/>
                  </a:lnTo>
                  <a:lnTo>
                    <a:pt x="492059" y="0"/>
                  </a:lnTo>
                  <a:lnTo>
                    <a:pt x="499491" y="7450"/>
                  </a:lnTo>
                  <a:lnTo>
                    <a:pt x="499491" y="184791"/>
                  </a:lnTo>
                  <a:lnTo>
                    <a:pt x="492059" y="192242"/>
                  </a:lnTo>
                  <a:close/>
                </a:path>
              </a:pathLst>
            </a:custGeom>
            <a:solidFill>
              <a:srgbClr val="B1BAC7"/>
            </a:solidFill>
          </p:spPr>
          <p:txBody>
            <a:bodyPr wrap="square" lIns="0" tIns="0" rIns="0" bIns="0" rtlCol="0"/>
            <a:lstStyle/>
            <a:p>
              <a:endParaRPr/>
            </a:p>
          </p:txBody>
        </p:sp>
      </p:grpSp>
      <p:sp>
        <p:nvSpPr>
          <p:cNvPr id="35" name="object 35"/>
          <p:cNvSpPr txBox="1"/>
          <p:nvPr/>
        </p:nvSpPr>
        <p:spPr>
          <a:xfrm>
            <a:off x="635960" y="1663229"/>
            <a:ext cx="8449945" cy="1261745"/>
          </a:xfrm>
          <a:prstGeom prst="rect">
            <a:avLst/>
          </a:prstGeom>
        </p:spPr>
        <p:txBody>
          <a:bodyPr vert="horz" wrap="square" lIns="0" tIns="12700" rIns="0" bIns="0" rtlCol="0">
            <a:spAutoFit/>
          </a:bodyPr>
          <a:lstStyle/>
          <a:p>
            <a:pPr marL="12700">
              <a:lnSpc>
                <a:spcPts val="3170"/>
              </a:lnSpc>
              <a:spcBef>
                <a:spcPts val="100"/>
              </a:spcBef>
            </a:pPr>
            <a:r>
              <a:rPr sz="2800" b="0" spc="-204" dirty="0">
                <a:latin typeface="Bookman Old Style"/>
                <a:cs typeface="Bookman Old Style"/>
              </a:rPr>
              <a:t>REPEATERS</a:t>
            </a:r>
            <a:r>
              <a:rPr sz="2800" b="0" spc="-229" dirty="0">
                <a:latin typeface="Bookman Old Style"/>
                <a:cs typeface="Bookman Old Style"/>
              </a:rPr>
              <a:t> </a:t>
            </a:r>
            <a:r>
              <a:rPr sz="2800" b="0" spc="-275" dirty="0">
                <a:latin typeface="Bookman Old Style"/>
                <a:cs typeface="Bookman Old Style"/>
              </a:rPr>
              <a:t>(55)</a:t>
            </a:r>
            <a:endParaRPr sz="2800">
              <a:latin typeface="Bookman Old Style"/>
              <a:cs typeface="Bookman Old Style"/>
            </a:endParaRPr>
          </a:p>
          <a:p>
            <a:pPr marL="127000">
              <a:lnSpc>
                <a:spcPts val="1850"/>
              </a:lnSpc>
            </a:pPr>
            <a:r>
              <a:rPr sz="1700" b="0" spc="-50" dirty="0">
                <a:latin typeface="Bookman Old Style"/>
                <a:cs typeface="Bookman Old Style"/>
              </a:rPr>
              <a:t>The</a:t>
            </a:r>
            <a:r>
              <a:rPr sz="1700" b="0" spc="-105" dirty="0">
                <a:latin typeface="Bookman Old Style"/>
                <a:cs typeface="Bookman Old Style"/>
              </a:rPr>
              <a:t> </a:t>
            </a:r>
            <a:r>
              <a:rPr sz="1700" b="0" spc="-95" dirty="0">
                <a:latin typeface="Bookman Old Style"/>
                <a:cs typeface="Bookman Old Style"/>
              </a:rPr>
              <a:t>number</a:t>
            </a:r>
            <a:r>
              <a:rPr sz="1700" b="0" spc="-105" dirty="0">
                <a:latin typeface="Bookman Old Style"/>
                <a:cs typeface="Bookman Old Style"/>
              </a:rPr>
              <a:t> </a:t>
            </a:r>
            <a:r>
              <a:rPr sz="1700" b="0" dirty="0">
                <a:latin typeface="Bookman Old Style"/>
                <a:cs typeface="Bookman Old Style"/>
              </a:rPr>
              <a:t>of</a:t>
            </a:r>
            <a:r>
              <a:rPr sz="1700" b="0" spc="-105" dirty="0">
                <a:latin typeface="Bookman Old Style"/>
                <a:cs typeface="Bookman Old Style"/>
              </a:rPr>
              <a:t> </a:t>
            </a:r>
            <a:r>
              <a:rPr sz="1700" b="0" spc="-45" dirty="0">
                <a:latin typeface="Bookman Old Style"/>
                <a:cs typeface="Bookman Old Style"/>
              </a:rPr>
              <a:t>PIT</a:t>
            </a:r>
            <a:r>
              <a:rPr sz="1700" b="0" spc="-105" dirty="0">
                <a:latin typeface="Bookman Old Style"/>
                <a:cs typeface="Bookman Old Style"/>
              </a:rPr>
              <a:t> </a:t>
            </a:r>
            <a:r>
              <a:rPr sz="1700" b="0" spc="-120" dirty="0">
                <a:latin typeface="Bookman Old Style"/>
                <a:cs typeface="Bookman Old Style"/>
              </a:rPr>
              <a:t>Counts</a:t>
            </a:r>
            <a:r>
              <a:rPr sz="1700" b="0" spc="-105" dirty="0">
                <a:latin typeface="Bookman Old Style"/>
                <a:cs typeface="Bookman Old Style"/>
              </a:rPr>
              <a:t> and </a:t>
            </a:r>
            <a:r>
              <a:rPr sz="1700" b="0" spc="-70" dirty="0">
                <a:latin typeface="Bookman Old Style"/>
                <a:cs typeface="Bookman Old Style"/>
              </a:rPr>
              <a:t>individual</a:t>
            </a:r>
            <a:r>
              <a:rPr sz="1700" b="0" spc="-105" dirty="0">
                <a:latin typeface="Bookman Old Style"/>
                <a:cs typeface="Bookman Old Style"/>
              </a:rPr>
              <a:t> </a:t>
            </a:r>
            <a:r>
              <a:rPr sz="1700" b="0" spc="-130" dirty="0">
                <a:latin typeface="Bookman Old Style"/>
                <a:cs typeface="Bookman Old Style"/>
              </a:rPr>
              <a:t>has</a:t>
            </a:r>
            <a:r>
              <a:rPr sz="1700" b="0" spc="-105" dirty="0">
                <a:latin typeface="Bookman Old Style"/>
                <a:cs typeface="Bookman Old Style"/>
              </a:rPr>
              <a:t> </a:t>
            </a:r>
            <a:r>
              <a:rPr sz="1700" b="0" spc="-80" dirty="0">
                <a:latin typeface="Bookman Old Style"/>
                <a:cs typeface="Bookman Old Style"/>
              </a:rPr>
              <a:t>been</a:t>
            </a:r>
            <a:r>
              <a:rPr sz="1700" b="0" spc="-100" dirty="0">
                <a:latin typeface="Bookman Old Style"/>
                <a:cs typeface="Bookman Old Style"/>
              </a:rPr>
              <a:t> </a:t>
            </a:r>
            <a:r>
              <a:rPr sz="1700" b="0" spc="-90" dirty="0">
                <a:latin typeface="Bookman Old Style"/>
                <a:cs typeface="Bookman Old Style"/>
              </a:rPr>
              <a:t>counted</a:t>
            </a:r>
            <a:r>
              <a:rPr sz="1700" b="0" spc="-105" dirty="0">
                <a:latin typeface="Bookman Old Style"/>
                <a:cs typeface="Bookman Old Style"/>
              </a:rPr>
              <a:t> </a:t>
            </a:r>
            <a:r>
              <a:rPr sz="1700" b="0" spc="-55" dirty="0">
                <a:latin typeface="Bookman Old Style"/>
                <a:cs typeface="Bookman Old Style"/>
              </a:rPr>
              <a:t>in</a:t>
            </a:r>
            <a:r>
              <a:rPr sz="1700" b="0" spc="-105" dirty="0">
                <a:latin typeface="Bookman Old Style"/>
                <a:cs typeface="Bookman Old Style"/>
              </a:rPr>
              <a:t> </a:t>
            </a:r>
            <a:r>
              <a:rPr sz="1700" b="0" spc="-95" dirty="0">
                <a:latin typeface="Bookman Old Style"/>
                <a:cs typeface="Bookman Old Style"/>
              </a:rPr>
              <a:t>since</a:t>
            </a:r>
            <a:r>
              <a:rPr sz="1700" b="0" spc="-105" dirty="0">
                <a:latin typeface="Bookman Old Style"/>
                <a:cs typeface="Bookman Old Style"/>
              </a:rPr>
              <a:t> </a:t>
            </a:r>
            <a:r>
              <a:rPr sz="1700" b="0" spc="-20" dirty="0">
                <a:latin typeface="Bookman Old Style"/>
                <a:cs typeface="Bookman Old Style"/>
              </a:rPr>
              <a:t>2017</a:t>
            </a:r>
            <a:endParaRPr sz="1700">
              <a:latin typeface="Bookman Old Style"/>
              <a:cs typeface="Bookman Old Style"/>
            </a:endParaRPr>
          </a:p>
          <a:p>
            <a:pPr>
              <a:lnSpc>
                <a:spcPct val="100000"/>
              </a:lnSpc>
              <a:spcBef>
                <a:spcPts val="25"/>
              </a:spcBef>
            </a:pPr>
            <a:endParaRPr sz="2350">
              <a:latin typeface="Bookman Old Style"/>
              <a:cs typeface="Bookman Old Style"/>
            </a:endParaRPr>
          </a:p>
          <a:p>
            <a:pPr marL="2555875">
              <a:lnSpc>
                <a:spcPct val="100000"/>
              </a:lnSpc>
              <a:tabLst>
                <a:tab pos="4168775" algn="l"/>
                <a:tab pos="6919595" algn="l"/>
              </a:tabLst>
            </a:pPr>
            <a:r>
              <a:rPr sz="1600" b="1" spc="50" dirty="0">
                <a:solidFill>
                  <a:srgbClr val="FFFFFF"/>
                </a:solidFill>
                <a:latin typeface="Trebuchet MS"/>
                <a:cs typeface="Trebuchet MS"/>
              </a:rPr>
              <a:t>Legend</a:t>
            </a:r>
            <a:r>
              <a:rPr sz="1600" b="1" dirty="0">
                <a:solidFill>
                  <a:srgbClr val="FFFFFF"/>
                </a:solidFill>
                <a:latin typeface="Trebuchet MS"/>
                <a:cs typeface="Trebuchet MS"/>
              </a:rPr>
              <a:t>	</a:t>
            </a:r>
            <a:r>
              <a:rPr sz="2400" spc="75" baseline="3472" dirty="0">
                <a:latin typeface="Tahoma"/>
                <a:cs typeface="Tahoma"/>
              </a:rPr>
              <a:t>Consecutive</a:t>
            </a:r>
            <a:r>
              <a:rPr sz="2400" spc="-67" baseline="3472" dirty="0">
                <a:latin typeface="Tahoma"/>
                <a:cs typeface="Tahoma"/>
              </a:rPr>
              <a:t> </a:t>
            </a:r>
            <a:r>
              <a:rPr sz="2400" spc="89" baseline="3472" dirty="0">
                <a:latin typeface="Tahoma"/>
                <a:cs typeface="Tahoma"/>
              </a:rPr>
              <a:t>Counts</a:t>
            </a:r>
            <a:r>
              <a:rPr sz="2400" baseline="3472" dirty="0">
                <a:latin typeface="Tahoma"/>
                <a:cs typeface="Tahoma"/>
              </a:rPr>
              <a:t>	</a:t>
            </a:r>
            <a:r>
              <a:rPr sz="1600" spc="55" dirty="0">
                <a:latin typeface="Tahoma"/>
                <a:cs typeface="Tahoma"/>
              </a:rPr>
              <a:t>Episodic</a:t>
            </a:r>
            <a:r>
              <a:rPr sz="1600" spc="-70" dirty="0">
                <a:latin typeface="Tahoma"/>
                <a:cs typeface="Tahoma"/>
              </a:rPr>
              <a:t> </a:t>
            </a:r>
            <a:r>
              <a:rPr sz="1600" spc="60" dirty="0">
                <a:latin typeface="Tahoma"/>
                <a:cs typeface="Tahoma"/>
              </a:rPr>
              <a:t>Counts</a:t>
            </a:r>
            <a:endParaRPr sz="1600">
              <a:latin typeface="Tahoma"/>
              <a:cs typeface="Tahoma"/>
            </a:endParaRPr>
          </a:p>
        </p:txBody>
      </p:sp>
      <p:sp>
        <p:nvSpPr>
          <p:cNvPr id="36" name="object 36"/>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2887345" algn="l"/>
                <a:tab pos="3562350" algn="l"/>
                <a:tab pos="6542405" algn="l"/>
              </a:tabLst>
            </a:pPr>
            <a:r>
              <a:rPr spc="-195" dirty="0"/>
              <a:t>S</a:t>
            </a:r>
            <a:r>
              <a:rPr spc="-375" dirty="0"/>
              <a:t> </a:t>
            </a:r>
            <a:r>
              <a:rPr dirty="0"/>
              <a:t>E</a:t>
            </a:r>
            <a:r>
              <a:rPr spc="-370" dirty="0"/>
              <a:t> </a:t>
            </a:r>
            <a:r>
              <a:rPr dirty="0"/>
              <a:t>X</a:t>
            </a:r>
            <a:r>
              <a:rPr spc="-370" dirty="0"/>
              <a:t> </a:t>
            </a:r>
            <a:r>
              <a:rPr spc="90" dirty="0"/>
              <a:t>U</a:t>
            </a:r>
            <a:r>
              <a:rPr spc="-370" dirty="0"/>
              <a:t> </a:t>
            </a:r>
            <a:r>
              <a:rPr spc="180" dirty="0"/>
              <a:t>A</a:t>
            </a:r>
            <a:r>
              <a:rPr spc="-375" dirty="0"/>
              <a:t> </a:t>
            </a:r>
            <a:r>
              <a:rPr spc="-50" dirty="0"/>
              <a:t>L</a:t>
            </a:r>
            <a:r>
              <a:rPr dirty="0"/>
              <a:t>	</a:t>
            </a:r>
            <a:r>
              <a:rPr spc="-450" dirty="0"/>
              <a:t>&amp;</a:t>
            </a:r>
            <a:r>
              <a:rPr dirty="0"/>
              <a:t>	</a:t>
            </a:r>
            <a:r>
              <a:rPr spc="-130" dirty="0"/>
              <a:t>G</a:t>
            </a:r>
            <a:r>
              <a:rPr spc="-375" dirty="0"/>
              <a:t> </a:t>
            </a:r>
            <a:r>
              <a:rPr dirty="0"/>
              <a:t>E</a:t>
            </a:r>
            <a:r>
              <a:rPr spc="-370" dirty="0"/>
              <a:t> </a:t>
            </a:r>
            <a:r>
              <a:rPr spc="275" dirty="0"/>
              <a:t>N</a:t>
            </a:r>
            <a:r>
              <a:rPr spc="-375" dirty="0"/>
              <a:t> </a:t>
            </a:r>
            <a:r>
              <a:rPr spc="150" dirty="0"/>
              <a:t>D</a:t>
            </a:r>
            <a:r>
              <a:rPr spc="-370" dirty="0"/>
              <a:t> </a:t>
            </a:r>
            <a:r>
              <a:rPr dirty="0"/>
              <a:t>E</a:t>
            </a:r>
            <a:r>
              <a:rPr spc="-375" dirty="0"/>
              <a:t> </a:t>
            </a:r>
            <a:r>
              <a:rPr spc="-50" dirty="0"/>
              <a:t>R</a:t>
            </a:r>
            <a:r>
              <a:rPr dirty="0"/>
              <a:t>	</a:t>
            </a:r>
            <a:r>
              <a:rPr spc="300" dirty="0"/>
              <a:t>M</a:t>
            </a:r>
            <a:r>
              <a:rPr spc="-380" dirty="0"/>
              <a:t> </a:t>
            </a:r>
            <a:r>
              <a:rPr spc="-90" dirty="0"/>
              <a:t>I</a:t>
            </a:r>
            <a:r>
              <a:rPr spc="-375" dirty="0"/>
              <a:t> </a:t>
            </a:r>
            <a:r>
              <a:rPr spc="275" dirty="0"/>
              <a:t>N</a:t>
            </a:r>
            <a:r>
              <a:rPr spc="-375" dirty="0"/>
              <a:t> </a:t>
            </a:r>
            <a:r>
              <a:rPr spc="120" dirty="0"/>
              <a:t>O</a:t>
            </a:r>
            <a:r>
              <a:rPr spc="-370" dirty="0"/>
              <a:t> </a:t>
            </a:r>
            <a:r>
              <a:rPr dirty="0"/>
              <a:t>R</a:t>
            </a:r>
            <a:r>
              <a:rPr spc="-375" dirty="0"/>
              <a:t> </a:t>
            </a:r>
            <a:r>
              <a:rPr spc="-90" dirty="0"/>
              <a:t>I</a:t>
            </a:r>
            <a:r>
              <a:rPr spc="-375" dirty="0"/>
              <a:t> </a:t>
            </a:r>
            <a:r>
              <a:rPr dirty="0"/>
              <a:t>T</a:t>
            </a:r>
            <a:r>
              <a:rPr spc="-375" dirty="0"/>
              <a:t> </a:t>
            </a:r>
            <a:r>
              <a:rPr spc="-90" dirty="0"/>
              <a:t>I</a:t>
            </a:r>
            <a:r>
              <a:rPr spc="-370" dirty="0"/>
              <a:t> </a:t>
            </a:r>
            <a:r>
              <a:rPr dirty="0"/>
              <a:t>E</a:t>
            </a:r>
            <a:r>
              <a:rPr spc="-375" dirty="0"/>
              <a:t> </a:t>
            </a:r>
            <a:r>
              <a:rPr spc="-50" dirty="0"/>
              <a:t>S</a:t>
            </a:r>
          </a:p>
        </p:txBody>
      </p:sp>
      <p:sp>
        <p:nvSpPr>
          <p:cNvPr id="3" name="object 3"/>
          <p:cNvSpPr/>
          <p:nvPr/>
        </p:nvSpPr>
        <p:spPr>
          <a:xfrm>
            <a:off x="0" y="258581"/>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7"/>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6"/>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sp>
        <p:nvSpPr>
          <p:cNvPr id="6" name="object 6"/>
          <p:cNvSpPr/>
          <p:nvPr/>
        </p:nvSpPr>
        <p:spPr>
          <a:xfrm>
            <a:off x="1926799" y="3639857"/>
            <a:ext cx="5767070" cy="461009"/>
          </a:xfrm>
          <a:custGeom>
            <a:avLst/>
            <a:gdLst/>
            <a:ahLst/>
            <a:cxnLst/>
            <a:rect l="l" t="t" r="r" b="b"/>
            <a:pathLst>
              <a:path w="5767070" h="461010">
                <a:moveTo>
                  <a:pt x="5734554" y="460470"/>
                </a:moveTo>
                <a:lnTo>
                  <a:pt x="0" y="460470"/>
                </a:lnTo>
                <a:lnTo>
                  <a:pt x="0" y="0"/>
                </a:lnTo>
                <a:lnTo>
                  <a:pt x="5734554" y="0"/>
                </a:lnTo>
                <a:lnTo>
                  <a:pt x="5765551" y="27253"/>
                </a:lnTo>
                <a:lnTo>
                  <a:pt x="5766485" y="31952"/>
                </a:lnTo>
                <a:lnTo>
                  <a:pt x="5766485" y="428518"/>
                </a:lnTo>
                <a:lnTo>
                  <a:pt x="5739250" y="459536"/>
                </a:lnTo>
                <a:lnTo>
                  <a:pt x="5734554" y="460470"/>
                </a:lnTo>
                <a:close/>
              </a:path>
            </a:pathLst>
          </a:custGeom>
          <a:solidFill>
            <a:srgbClr val="EC6F5E"/>
          </a:solidFill>
        </p:spPr>
        <p:txBody>
          <a:bodyPr wrap="square" lIns="0" tIns="0" rIns="0" bIns="0" rtlCol="0"/>
          <a:lstStyle/>
          <a:p>
            <a:endParaRPr/>
          </a:p>
        </p:txBody>
      </p:sp>
      <p:sp>
        <p:nvSpPr>
          <p:cNvPr id="7" name="object 7"/>
          <p:cNvSpPr/>
          <p:nvPr/>
        </p:nvSpPr>
        <p:spPr>
          <a:xfrm>
            <a:off x="1926799" y="4610756"/>
            <a:ext cx="4972685" cy="461009"/>
          </a:xfrm>
          <a:custGeom>
            <a:avLst/>
            <a:gdLst/>
            <a:ahLst/>
            <a:cxnLst/>
            <a:rect l="l" t="t" r="r" b="b"/>
            <a:pathLst>
              <a:path w="4972684" h="461010">
                <a:moveTo>
                  <a:pt x="4940501" y="460470"/>
                </a:moveTo>
                <a:lnTo>
                  <a:pt x="0" y="460470"/>
                </a:lnTo>
                <a:lnTo>
                  <a:pt x="0" y="0"/>
                </a:lnTo>
                <a:lnTo>
                  <a:pt x="4940501" y="0"/>
                </a:lnTo>
                <a:lnTo>
                  <a:pt x="4945197" y="934"/>
                </a:lnTo>
                <a:lnTo>
                  <a:pt x="4972433" y="31952"/>
                </a:lnTo>
                <a:lnTo>
                  <a:pt x="4972433" y="428518"/>
                </a:lnTo>
                <a:lnTo>
                  <a:pt x="4945197" y="459536"/>
                </a:lnTo>
                <a:lnTo>
                  <a:pt x="4940501" y="460470"/>
                </a:lnTo>
                <a:close/>
              </a:path>
            </a:pathLst>
          </a:custGeom>
          <a:solidFill>
            <a:srgbClr val="EC6F5E"/>
          </a:solidFill>
        </p:spPr>
        <p:txBody>
          <a:bodyPr wrap="square" lIns="0" tIns="0" rIns="0" bIns="0" rtlCol="0"/>
          <a:lstStyle/>
          <a:p>
            <a:endParaRPr/>
          </a:p>
        </p:txBody>
      </p:sp>
      <p:sp>
        <p:nvSpPr>
          <p:cNvPr id="8" name="object 8"/>
          <p:cNvSpPr/>
          <p:nvPr/>
        </p:nvSpPr>
        <p:spPr>
          <a:xfrm>
            <a:off x="1926799" y="5581655"/>
            <a:ext cx="4575810" cy="461009"/>
          </a:xfrm>
          <a:custGeom>
            <a:avLst/>
            <a:gdLst/>
            <a:ahLst/>
            <a:cxnLst/>
            <a:rect l="l" t="t" r="r" b="b"/>
            <a:pathLst>
              <a:path w="4575809" h="461010">
                <a:moveTo>
                  <a:pt x="4543475" y="460470"/>
                </a:moveTo>
                <a:lnTo>
                  <a:pt x="0" y="460471"/>
                </a:lnTo>
                <a:lnTo>
                  <a:pt x="0" y="0"/>
                </a:lnTo>
                <a:lnTo>
                  <a:pt x="4543475" y="0"/>
                </a:lnTo>
                <a:lnTo>
                  <a:pt x="4548171" y="934"/>
                </a:lnTo>
                <a:lnTo>
                  <a:pt x="4575406" y="31952"/>
                </a:lnTo>
                <a:lnTo>
                  <a:pt x="4575406" y="428518"/>
                </a:lnTo>
                <a:lnTo>
                  <a:pt x="4548171" y="459536"/>
                </a:lnTo>
                <a:lnTo>
                  <a:pt x="4543475" y="460470"/>
                </a:lnTo>
                <a:close/>
              </a:path>
            </a:pathLst>
          </a:custGeom>
          <a:solidFill>
            <a:srgbClr val="EC6F5E"/>
          </a:solidFill>
        </p:spPr>
        <p:txBody>
          <a:bodyPr wrap="square" lIns="0" tIns="0" rIns="0" bIns="0" rtlCol="0"/>
          <a:lstStyle/>
          <a:p>
            <a:endParaRPr/>
          </a:p>
        </p:txBody>
      </p:sp>
      <p:sp>
        <p:nvSpPr>
          <p:cNvPr id="9" name="object 9"/>
          <p:cNvSpPr/>
          <p:nvPr/>
        </p:nvSpPr>
        <p:spPr>
          <a:xfrm>
            <a:off x="1926799" y="6552553"/>
            <a:ext cx="3980179" cy="461009"/>
          </a:xfrm>
          <a:custGeom>
            <a:avLst/>
            <a:gdLst/>
            <a:ahLst/>
            <a:cxnLst/>
            <a:rect l="l" t="t" r="r" b="b"/>
            <a:pathLst>
              <a:path w="3980179" h="461009">
                <a:moveTo>
                  <a:pt x="3947936" y="460470"/>
                </a:moveTo>
                <a:lnTo>
                  <a:pt x="0" y="460471"/>
                </a:lnTo>
                <a:lnTo>
                  <a:pt x="0" y="0"/>
                </a:lnTo>
                <a:lnTo>
                  <a:pt x="3947936" y="0"/>
                </a:lnTo>
                <a:lnTo>
                  <a:pt x="3952632" y="934"/>
                </a:lnTo>
                <a:lnTo>
                  <a:pt x="3979867" y="31952"/>
                </a:lnTo>
                <a:lnTo>
                  <a:pt x="3979867" y="428518"/>
                </a:lnTo>
                <a:lnTo>
                  <a:pt x="3952632" y="459536"/>
                </a:lnTo>
                <a:lnTo>
                  <a:pt x="3947936" y="460470"/>
                </a:lnTo>
                <a:close/>
              </a:path>
            </a:pathLst>
          </a:custGeom>
          <a:solidFill>
            <a:srgbClr val="EC6F5E"/>
          </a:solidFill>
        </p:spPr>
        <p:txBody>
          <a:bodyPr wrap="square" lIns="0" tIns="0" rIns="0" bIns="0" rtlCol="0"/>
          <a:lstStyle/>
          <a:p>
            <a:endParaRPr/>
          </a:p>
        </p:txBody>
      </p:sp>
      <p:sp>
        <p:nvSpPr>
          <p:cNvPr id="10" name="object 10"/>
          <p:cNvSpPr/>
          <p:nvPr/>
        </p:nvSpPr>
        <p:spPr>
          <a:xfrm>
            <a:off x="1926799" y="7523451"/>
            <a:ext cx="3186430" cy="461009"/>
          </a:xfrm>
          <a:custGeom>
            <a:avLst/>
            <a:gdLst/>
            <a:ahLst/>
            <a:cxnLst/>
            <a:rect l="l" t="t" r="r" b="b"/>
            <a:pathLst>
              <a:path w="3186429" h="461009">
                <a:moveTo>
                  <a:pt x="3153883" y="460470"/>
                </a:moveTo>
                <a:lnTo>
                  <a:pt x="0" y="460471"/>
                </a:lnTo>
                <a:lnTo>
                  <a:pt x="0" y="0"/>
                </a:lnTo>
                <a:lnTo>
                  <a:pt x="3153883" y="0"/>
                </a:lnTo>
                <a:lnTo>
                  <a:pt x="3158579" y="934"/>
                </a:lnTo>
                <a:lnTo>
                  <a:pt x="3185814" y="31952"/>
                </a:lnTo>
                <a:lnTo>
                  <a:pt x="3185814" y="428518"/>
                </a:lnTo>
                <a:lnTo>
                  <a:pt x="3158579" y="459535"/>
                </a:lnTo>
                <a:lnTo>
                  <a:pt x="3153883" y="460470"/>
                </a:lnTo>
                <a:close/>
              </a:path>
            </a:pathLst>
          </a:custGeom>
          <a:solidFill>
            <a:srgbClr val="EC6F5E"/>
          </a:solidFill>
        </p:spPr>
        <p:txBody>
          <a:bodyPr wrap="square" lIns="0" tIns="0" rIns="0" bIns="0" rtlCol="0"/>
          <a:lstStyle/>
          <a:p>
            <a:endParaRPr/>
          </a:p>
        </p:txBody>
      </p:sp>
      <p:grpSp>
        <p:nvGrpSpPr>
          <p:cNvPr id="11" name="object 11"/>
          <p:cNvGrpSpPr/>
          <p:nvPr/>
        </p:nvGrpSpPr>
        <p:grpSpPr>
          <a:xfrm>
            <a:off x="1120067" y="3391898"/>
            <a:ext cx="590550" cy="723265"/>
            <a:chOff x="1120067" y="3391898"/>
            <a:chExt cx="590550" cy="723265"/>
          </a:xfrm>
        </p:grpSpPr>
        <p:pic>
          <p:nvPicPr>
            <p:cNvPr id="12" name="object 12"/>
            <p:cNvPicPr/>
            <p:nvPr/>
          </p:nvPicPr>
          <p:blipFill>
            <a:blip r:embed="rId2" cstate="print"/>
            <a:stretch>
              <a:fillRect/>
            </a:stretch>
          </p:blipFill>
          <p:spPr>
            <a:xfrm>
              <a:off x="1163453" y="3948039"/>
              <a:ext cx="187682" cy="157694"/>
            </a:xfrm>
            <a:prstGeom prst="rect">
              <a:avLst/>
            </a:prstGeom>
          </p:spPr>
        </p:pic>
        <p:sp>
          <p:nvSpPr>
            <p:cNvPr id="13" name="object 13"/>
            <p:cNvSpPr/>
            <p:nvPr/>
          </p:nvSpPr>
          <p:spPr>
            <a:xfrm>
              <a:off x="1120063" y="3391902"/>
              <a:ext cx="590550" cy="723265"/>
            </a:xfrm>
            <a:custGeom>
              <a:avLst/>
              <a:gdLst/>
              <a:ahLst/>
              <a:cxnLst/>
              <a:rect l="l" t="t" r="r" b="b"/>
              <a:pathLst>
                <a:path w="590550" h="723264">
                  <a:moveTo>
                    <a:pt x="278955" y="409549"/>
                  </a:moveTo>
                  <a:lnTo>
                    <a:pt x="278726" y="409333"/>
                  </a:lnTo>
                  <a:lnTo>
                    <a:pt x="278028" y="381482"/>
                  </a:lnTo>
                  <a:lnTo>
                    <a:pt x="276390" y="346100"/>
                  </a:lnTo>
                  <a:lnTo>
                    <a:pt x="275196" y="325678"/>
                  </a:lnTo>
                  <a:lnTo>
                    <a:pt x="274828" y="319354"/>
                  </a:lnTo>
                  <a:lnTo>
                    <a:pt x="274116" y="308521"/>
                  </a:lnTo>
                  <a:lnTo>
                    <a:pt x="273088" y="293611"/>
                  </a:lnTo>
                  <a:lnTo>
                    <a:pt x="246507" y="293611"/>
                  </a:lnTo>
                  <a:lnTo>
                    <a:pt x="246507" y="402386"/>
                  </a:lnTo>
                  <a:lnTo>
                    <a:pt x="246087" y="402386"/>
                  </a:lnTo>
                  <a:lnTo>
                    <a:pt x="246087" y="434454"/>
                  </a:lnTo>
                  <a:lnTo>
                    <a:pt x="245110" y="454964"/>
                  </a:lnTo>
                  <a:lnTo>
                    <a:pt x="229057" y="510933"/>
                  </a:lnTo>
                  <a:lnTo>
                    <a:pt x="200456" y="541667"/>
                  </a:lnTo>
                  <a:lnTo>
                    <a:pt x="162928" y="554545"/>
                  </a:lnTo>
                  <a:lnTo>
                    <a:pt x="139484" y="556133"/>
                  </a:lnTo>
                  <a:lnTo>
                    <a:pt x="116954" y="554418"/>
                  </a:lnTo>
                  <a:lnTo>
                    <a:pt x="79540" y="540727"/>
                  </a:lnTo>
                  <a:lnTo>
                    <a:pt x="50076" y="509003"/>
                  </a:lnTo>
                  <a:lnTo>
                    <a:pt x="33693" y="453847"/>
                  </a:lnTo>
                  <a:lnTo>
                    <a:pt x="32816" y="434454"/>
                  </a:lnTo>
                  <a:lnTo>
                    <a:pt x="246087" y="434454"/>
                  </a:lnTo>
                  <a:lnTo>
                    <a:pt x="246087" y="402386"/>
                  </a:lnTo>
                  <a:lnTo>
                    <a:pt x="32537" y="402386"/>
                  </a:lnTo>
                  <a:lnTo>
                    <a:pt x="32778" y="393585"/>
                  </a:lnTo>
                  <a:lnTo>
                    <a:pt x="33858" y="368084"/>
                  </a:lnTo>
                  <a:lnTo>
                    <a:pt x="35013" y="346100"/>
                  </a:lnTo>
                  <a:lnTo>
                    <a:pt x="36220" y="325678"/>
                  </a:lnTo>
                  <a:lnTo>
                    <a:pt x="243065" y="325678"/>
                  </a:lnTo>
                  <a:lnTo>
                    <a:pt x="244170" y="344614"/>
                  </a:lnTo>
                  <a:lnTo>
                    <a:pt x="245351" y="368046"/>
                  </a:lnTo>
                  <a:lnTo>
                    <a:pt x="246329" y="393509"/>
                  </a:lnTo>
                  <a:lnTo>
                    <a:pt x="246507" y="402386"/>
                  </a:lnTo>
                  <a:lnTo>
                    <a:pt x="246507" y="293611"/>
                  </a:lnTo>
                  <a:lnTo>
                    <a:pt x="6235" y="293611"/>
                  </a:lnTo>
                  <a:lnTo>
                    <a:pt x="5181" y="308521"/>
                  </a:lnTo>
                  <a:lnTo>
                    <a:pt x="4457" y="319341"/>
                  </a:lnTo>
                  <a:lnTo>
                    <a:pt x="2857" y="346100"/>
                  </a:lnTo>
                  <a:lnTo>
                    <a:pt x="1117" y="381419"/>
                  </a:lnTo>
                  <a:lnTo>
                    <a:pt x="266" y="409282"/>
                  </a:lnTo>
                  <a:lnTo>
                    <a:pt x="0" y="409549"/>
                  </a:lnTo>
                  <a:lnTo>
                    <a:pt x="0" y="418160"/>
                  </a:lnTo>
                  <a:lnTo>
                    <a:pt x="0" y="427278"/>
                  </a:lnTo>
                  <a:lnTo>
                    <a:pt x="482" y="427761"/>
                  </a:lnTo>
                  <a:lnTo>
                    <a:pt x="9804" y="495935"/>
                  </a:lnTo>
                  <a:lnTo>
                    <a:pt x="41910" y="551281"/>
                  </a:lnTo>
                  <a:lnTo>
                    <a:pt x="84607" y="578789"/>
                  </a:lnTo>
                  <a:lnTo>
                    <a:pt x="139484" y="588187"/>
                  </a:lnTo>
                  <a:lnTo>
                    <a:pt x="169202" y="585965"/>
                  </a:lnTo>
                  <a:lnTo>
                    <a:pt x="218325" y="568274"/>
                  </a:lnTo>
                  <a:lnTo>
                    <a:pt x="255930" y="528523"/>
                  </a:lnTo>
                  <a:lnTo>
                    <a:pt x="276656" y="461098"/>
                  </a:lnTo>
                  <a:lnTo>
                    <a:pt x="278434" y="427799"/>
                  </a:lnTo>
                  <a:lnTo>
                    <a:pt x="278955" y="427278"/>
                  </a:lnTo>
                  <a:lnTo>
                    <a:pt x="278955" y="418160"/>
                  </a:lnTo>
                  <a:lnTo>
                    <a:pt x="278955" y="409549"/>
                  </a:lnTo>
                  <a:close/>
                </a:path>
                <a:path w="590550" h="723264">
                  <a:moveTo>
                    <a:pt x="477824" y="295109"/>
                  </a:moveTo>
                  <a:lnTo>
                    <a:pt x="475640" y="284340"/>
                  </a:lnTo>
                  <a:lnTo>
                    <a:pt x="469709" y="275539"/>
                  </a:lnTo>
                  <a:lnTo>
                    <a:pt x="460908" y="269608"/>
                  </a:lnTo>
                  <a:lnTo>
                    <a:pt x="450113" y="267436"/>
                  </a:lnTo>
                  <a:lnTo>
                    <a:pt x="439318" y="269608"/>
                  </a:lnTo>
                  <a:lnTo>
                    <a:pt x="430517" y="275539"/>
                  </a:lnTo>
                  <a:lnTo>
                    <a:pt x="424573" y="284340"/>
                  </a:lnTo>
                  <a:lnTo>
                    <a:pt x="422402" y="295109"/>
                  </a:lnTo>
                  <a:lnTo>
                    <a:pt x="424573" y="305904"/>
                  </a:lnTo>
                  <a:lnTo>
                    <a:pt x="430517" y="314706"/>
                  </a:lnTo>
                  <a:lnTo>
                    <a:pt x="439318" y="320636"/>
                  </a:lnTo>
                  <a:lnTo>
                    <a:pt x="450113" y="322808"/>
                  </a:lnTo>
                  <a:lnTo>
                    <a:pt x="460908" y="320636"/>
                  </a:lnTo>
                  <a:lnTo>
                    <a:pt x="469709" y="314706"/>
                  </a:lnTo>
                  <a:lnTo>
                    <a:pt x="475640" y="305904"/>
                  </a:lnTo>
                  <a:lnTo>
                    <a:pt x="477824" y="295109"/>
                  </a:lnTo>
                  <a:close/>
                </a:path>
                <a:path w="590550" h="723264">
                  <a:moveTo>
                    <a:pt x="590486" y="643940"/>
                  </a:moveTo>
                  <a:lnTo>
                    <a:pt x="590334" y="643801"/>
                  </a:lnTo>
                  <a:lnTo>
                    <a:pt x="590219" y="402056"/>
                  </a:lnTo>
                  <a:lnTo>
                    <a:pt x="590461" y="363702"/>
                  </a:lnTo>
                  <a:lnTo>
                    <a:pt x="585863" y="294030"/>
                  </a:lnTo>
                  <a:lnTo>
                    <a:pt x="570636" y="248577"/>
                  </a:lnTo>
                  <a:lnTo>
                    <a:pt x="558368" y="234365"/>
                  </a:lnTo>
                  <a:lnTo>
                    <a:pt x="558368" y="363321"/>
                  </a:lnTo>
                  <a:lnTo>
                    <a:pt x="558317" y="371487"/>
                  </a:lnTo>
                  <a:lnTo>
                    <a:pt x="558317" y="690841"/>
                  </a:lnTo>
                  <a:lnTo>
                    <a:pt x="343611" y="690841"/>
                  </a:lnTo>
                  <a:lnTo>
                    <a:pt x="343636" y="668832"/>
                  </a:lnTo>
                  <a:lnTo>
                    <a:pt x="558266" y="668832"/>
                  </a:lnTo>
                  <a:lnTo>
                    <a:pt x="558317" y="690841"/>
                  </a:lnTo>
                  <a:lnTo>
                    <a:pt x="558317" y="371487"/>
                  </a:lnTo>
                  <a:lnTo>
                    <a:pt x="558126" y="402056"/>
                  </a:lnTo>
                  <a:lnTo>
                    <a:pt x="558228" y="636778"/>
                  </a:lnTo>
                  <a:lnTo>
                    <a:pt x="343674" y="636778"/>
                  </a:lnTo>
                  <a:lnTo>
                    <a:pt x="343750" y="402056"/>
                  </a:lnTo>
                  <a:lnTo>
                    <a:pt x="343623" y="363321"/>
                  </a:lnTo>
                  <a:lnTo>
                    <a:pt x="348068" y="294182"/>
                  </a:lnTo>
                  <a:lnTo>
                    <a:pt x="362051" y="254762"/>
                  </a:lnTo>
                  <a:lnTo>
                    <a:pt x="384606" y="234467"/>
                  </a:lnTo>
                  <a:lnTo>
                    <a:pt x="414782" y="222618"/>
                  </a:lnTo>
                  <a:lnTo>
                    <a:pt x="423900" y="219570"/>
                  </a:lnTo>
                  <a:lnTo>
                    <a:pt x="428320" y="213461"/>
                  </a:lnTo>
                  <a:lnTo>
                    <a:pt x="428320" y="109702"/>
                  </a:lnTo>
                  <a:lnTo>
                    <a:pt x="479945" y="109702"/>
                  </a:lnTo>
                  <a:lnTo>
                    <a:pt x="479945" y="216319"/>
                  </a:lnTo>
                  <a:lnTo>
                    <a:pt x="484809" y="222554"/>
                  </a:lnTo>
                  <a:lnTo>
                    <a:pt x="519506" y="239928"/>
                  </a:lnTo>
                  <a:lnTo>
                    <a:pt x="554380" y="299364"/>
                  </a:lnTo>
                  <a:lnTo>
                    <a:pt x="558368" y="363321"/>
                  </a:lnTo>
                  <a:lnTo>
                    <a:pt x="558368" y="234365"/>
                  </a:lnTo>
                  <a:lnTo>
                    <a:pt x="545719" y="219710"/>
                  </a:lnTo>
                  <a:lnTo>
                    <a:pt x="512038" y="199783"/>
                  </a:lnTo>
                  <a:lnTo>
                    <a:pt x="512038" y="32080"/>
                  </a:lnTo>
                  <a:lnTo>
                    <a:pt x="512038" y="7175"/>
                  </a:lnTo>
                  <a:lnTo>
                    <a:pt x="504863" y="0"/>
                  </a:lnTo>
                  <a:lnTo>
                    <a:pt x="479945" y="0"/>
                  </a:lnTo>
                  <a:lnTo>
                    <a:pt x="479945" y="32080"/>
                  </a:lnTo>
                  <a:lnTo>
                    <a:pt x="479945" y="77647"/>
                  </a:lnTo>
                  <a:lnTo>
                    <a:pt x="428320" y="77647"/>
                  </a:lnTo>
                  <a:lnTo>
                    <a:pt x="428320" y="32080"/>
                  </a:lnTo>
                  <a:lnTo>
                    <a:pt x="479945" y="32080"/>
                  </a:lnTo>
                  <a:lnTo>
                    <a:pt x="479945" y="0"/>
                  </a:lnTo>
                  <a:lnTo>
                    <a:pt x="403402" y="0"/>
                  </a:lnTo>
                  <a:lnTo>
                    <a:pt x="396227" y="7175"/>
                  </a:lnTo>
                  <a:lnTo>
                    <a:pt x="396227" y="195059"/>
                  </a:lnTo>
                  <a:lnTo>
                    <a:pt x="360299" y="211886"/>
                  </a:lnTo>
                  <a:lnTo>
                    <a:pt x="333476" y="239788"/>
                  </a:lnTo>
                  <a:lnTo>
                    <a:pt x="316852" y="287477"/>
                  </a:lnTo>
                  <a:lnTo>
                    <a:pt x="311531" y="363321"/>
                  </a:lnTo>
                  <a:lnTo>
                    <a:pt x="311645" y="402183"/>
                  </a:lnTo>
                  <a:lnTo>
                    <a:pt x="311531" y="690841"/>
                  </a:lnTo>
                  <a:lnTo>
                    <a:pt x="311505" y="711111"/>
                  </a:lnTo>
                  <a:lnTo>
                    <a:pt x="313182" y="715162"/>
                  </a:lnTo>
                  <a:lnTo>
                    <a:pt x="319201" y="721207"/>
                  </a:lnTo>
                  <a:lnTo>
                    <a:pt x="323291" y="722909"/>
                  </a:lnTo>
                  <a:lnTo>
                    <a:pt x="578675" y="722909"/>
                  </a:lnTo>
                  <a:lnTo>
                    <a:pt x="582764" y="721220"/>
                  </a:lnTo>
                  <a:lnTo>
                    <a:pt x="588759" y="715187"/>
                  </a:lnTo>
                  <a:lnTo>
                    <a:pt x="590473" y="711111"/>
                  </a:lnTo>
                  <a:lnTo>
                    <a:pt x="590435" y="690841"/>
                  </a:lnTo>
                  <a:lnTo>
                    <a:pt x="590372" y="661784"/>
                  </a:lnTo>
                  <a:lnTo>
                    <a:pt x="590486" y="643940"/>
                  </a:lnTo>
                  <a:close/>
                </a:path>
              </a:pathLst>
            </a:custGeom>
            <a:solidFill>
              <a:srgbClr val="EC6F5E"/>
            </a:solidFill>
          </p:spPr>
          <p:txBody>
            <a:bodyPr wrap="square" lIns="0" tIns="0" rIns="0" bIns="0" rtlCol="0"/>
            <a:lstStyle/>
            <a:p>
              <a:endParaRPr/>
            </a:p>
          </p:txBody>
        </p:sp>
      </p:grpSp>
      <p:sp>
        <p:nvSpPr>
          <p:cNvPr id="14" name="object 14"/>
          <p:cNvSpPr/>
          <p:nvPr/>
        </p:nvSpPr>
        <p:spPr>
          <a:xfrm>
            <a:off x="1089647" y="4446587"/>
            <a:ext cx="637540" cy="608330"/>
          </a:xfrm>
          <a:custGeom>
            <a:avLst/>
            <a:gdLst/>
            <a:ahLst/>
            <a:cxnLst/>
            <a:rect l="l" t="t" r="r" b="b"/>
            <a:pathLst>
              <a:path w="637539" h="608329">
                <a:moveTo>
                  <a:pt x="175348" y="40792"/>
                </a:moveTo>
                <a:lnTo>
                  <a:pt x="94894" y="40792"/>
                </a:lnTo>
                <a:lnTo>
                  <a:pt x="94894" y="161480"/>
                </a:lnTo>
                <a:lnTo>
                  <a:pt x="174650" y="88836"/>
                </a:lnTo>
                <a:lnTo>
                  <a:pt x="175348" y="40792"/>
                </a:lnTo>
                <a:close/>
              </a:path>
              <a:path w="637539" h="608329">
                <a:moveTo>
                  <a:pt x="542302" y="308978"/>
                </a:moveTo>
                <a:lnTo>
                  <a:pt x="318668" y="109296"/>
                </a:lnTo>
                <a:lnTo>
                  <a:pt x="95008" y="308978"/>
                </a:lnTo>
                <a:lnTo>
                  <a:pt x="94894" y="601916"/>
                </a:lnTo>
                <a:lnTo>
                  <a:pt x="100812" y="607834"/>
                </a:lnTo>
                <a:lnTo>
                  <a:pt x="247967" y="607834"/>
                </a:lnTo>
                <a:lnTo>
                  <a:pt x="247967" y="475297"/>
                </a:lnTo>
                <a:lnTo>
                  <a:pt x="253834" y="469328"/>
                </a:lnTo>
                <a:lnTo>
                  <a:pt x="383374" y="469328"/>
                </a:lnTo>
                <a:lnTo>
                  <a:pt x="389229" y="475297"/>
                </a:lnTo>
                <a:lnTo>
                  <a:pt x="389229" y="607834"/>
                </a:lnTo>
                <a:lnTo>
                  <a:pt x="536435" y="607834"/>
                </a:lnTo>
                <a:lnTo>
                  <a:pt x="542302" y="601916"/>
                </a:lnTo>
                <a:lnTo>
                  <a:pt x="542302" y="469328"/>
                </a:lnTo>
                <a:lnTo>
                  <a:pt x="542302" y="308978"/>
                </a:lnTo>
                <a:close/>
              </a:path>
              <a:path w="637539" h="608329">
                <a:moveTo>
                  <a:pt x="637209" y="283337"/>
                </a:moveTo>
                <a:lnTo>
                  <a:pt x="319913" y="0"/>
                </a:lnTo>
                <a:lnTo>
                  <a:pt x="318681" y="1447"/>
                </a:lnTo>
                <a:lnTo>
                  <a:pt x="317373" y="0"/>
                </a:lnTo>
                <a:lnTo>
                  <a:pt x="0" y="283337"/>
                </a:lnTo>
                <a:lnTo>
                  <a:pt x="33426" y="321373"/>
                </a:lnTo>
                <a:lnTo>
                  <a:pt x="318668" y="66700"/>
                </a:lnTo>
                <a:lnTo>
                  <a:pt x="603846" y="321373"/>
                </a:lnTo>
                <a:lnTo>
                  <a:pt x="637209" y="283337"/>
                </a:lnTo>
                <a:close/>
              </a:path>
            </a:pathLst>
          </a:custGeom>
          <a:solidFill>
            <a:srgbClr val="EC6F5E"/>
          </a:solidFill>
        </p:spPr>
        <p:txBody>
          <a:bodyPr wrap="square" lIns="0" tIns="0" rIns="0" bIns="0" rtlCol="0"/>
          <a:lstStyle/>
          <a:p>
            <a:endParaRPr/>
          </a:p>
        </p:txBody>
      </p:sp>
      <p:grpSp>
        <p:nvGrpSpPr>
          <p:cNvPr id="15" name="object 15"/>
          <p:cNvGrpSpPr/>
          <p:nvPr/>
        </p:nvGrpSpPr>
        <p:grpSpPr>
          <a:xfrm>
            <a:off x="1089647" y="5295628"/>
            <a:ext cx="666750" cy="664845"/>
            <a:chOff x="1089647" y="5295628"/>
            <a:chExt cx="666750" cy="664845"/>
          </a:xfrm>
        </p:grpSpPr>
        <p:sp>
          <p:nvSpPr>
            <p:cNvPr id="16" name="object 16"/>
            <p:cNvSpPr/>
            <p:nvPr/>
          </p:nvSpPr>
          <p:spPr>
            <a:xfrm>
              <a:off x="1089647" y="5295628"/>
              <a:ext cx="666750" cy="664845"/>
            </a:xfrm>
            <a:custGeom>
              <a:avLst/>
              <a:gdLst/>
              <a:ahLst/>
              <a:cxnLst/>
              <a:rect l="l" t="t" r="r" b="b"/>
              <a:pathLst>
                <a:path w="666750" h="664845">
                  <a:moveTo>
                    <a:pt x="333388" y="664837"/>
                  </a:moveTo>
                  <a:lnTo>
                    <a:pt x="284115" y="661237"/>
                  </a:lnTo>
                  <a:lnTo>
                    <a:pt x="237089" y="650776"/>
                  </a:lnTo>
                  <a:lnTo>
                    <a:pt x="192826" y="633967"/>
                  </a:lnTo>
                  <a:lnTo>
                    <a:pt x="151841" y="611322"/>
                  </a:lnTo>
                  <a:lnTo>
                    <a:pt x="114648" y="583353"/>
                  </a:lnTo>
                  <a:lnTo>
                    <a:pt x="81764" y="550574"/>
                  </a:lnTo>
                  <a:lnTo>
                    <a:pt x="53703" y="513495"/>
                  </a:lnTo>
                  <a:lnTo>
                    <a:pt x="30980" y="472629"/>
                  </a:lnTo>
                  <a:lnTo>
                    <a:pt x="14112" y="428488"/>
                  </a:lnTo>
                  <a:lnTo>
                    <a:pt x="3614" y="381585"/>
                  </a:lnTo>
                  <a:lnTo>
                    <a:pt x="0" y="332432"/>
                  </a:lnTo>
                  <a:lnTo>
                    <a:pt x="3614" y="283320"/>
                  </a:lnTo>
                  <a:lnTo>
                    <a:pt x="14112" y="236441"/>
                  </a:lnTo>
                  <a:lnTo>
                    <a:pt x="30980" y="192311"/>
                  </a:lnTo>
                  <a:lnTo>
                    <a:pt x="53703" y="151444"/>
                  </a:lnTo>
                  <a:lnTo>
                    <a:pt x="81764" y="114355"/>
                  </a:lnTo>
                  <a:lnTo>
                    <a:pt x="114648" y="81559"/>
                  </a:lnTo>
                  <a:lnTo>
                    <a:pt x="151841" y="53571"/>
                  </a:lnTo>
                  <a:lnTo>
                    <a:pt x="192826" y="30906"/>
                  </a:lnTo>
                  <a:lnTo>
                    <a:pt x="237089" y="14079"/>
                  </a:lnTo>
                  <a:lnTo>
                    <a:pt x="284115" y="3605"/>
                  </a:lnTo>
                  <a:lnTo>
                    <a:pt x="333388" y="0"/>
                  </a:lnTo>
                  <a:lnTo>
                    <a:pt x="382654" y="3605"/>
                  </a:lnTo>
                  <a:lnTo>
                    <a:pt x="429674" y="14079"/>
                  </a:lnTo>
                  <a:lnTo>
                    <a:pt x="473933" y="30906"/>
                  </a:lnTo>
                  <a:lnTo>
                    <a:pt x="514915" y="53571"/>
                  </a:lnTo>
                  <a:lnTo>
                    <a:pt x="552105" y="81559"/>
                  </a:lnTo>
                  <a:lnTo>
                    <a:pt x="584988" y="114355"/>
                  </a:lnTo>
                  <a:lnTo>
                    <a:pt x="613048" y="151444"/>
                  </a:lnTo>
                  <a:lnTo>
                    <a:pt x="635769" y="192311"/>
                  </a:lnTo>
                  <a:lnTo>
                    <a:pt x="652637" y="236441"/>
                  </a:lnTo>
                  <a:lnTo>
                    <a:pt x="663135" y="283320"/>
                  </a:lnTo>
                  <a:lnTo>
                    <a:pt x="666749" y="332432"/>
                  </a:lnTo>
                  <a:lnTo>
                    <a:pt x="663136" y="381586"/>
                  </a:lnTo>
                  <a:lnTo>
                    <a:pt x="652638" y="428489"/>
                  </a:lnTo>
                  <a:lnTo>
                    <a:pt x="635771" y="472630"/>
                  </a:lnTo>
                  <a:lnTo>
                    <a:pt x="613051" y="513496"/>
                  </a:lnTo>
                  <a:lnTo>
                    <a:pt x="584993" y="550575"/>
                  </a:lnTo>
                  <a:lnTo>
                    <a:pt x="552111" y="583354"/>
                  </a:lnTo>
                  <a:lnTo>
                    <a:pt x="514922" y="611322"/>
                  </a:lnTo>
                  <a:lnTo>
                    <a:pt x="473939" y="633967"/>
                  </a:lnTo>
                  <a:lnTo>
                    <a:pt x="429680" y="650776"/>
                  </a:lnTo>
                  <a:lnTo>
                    <a:pt x="382657" y="661237"/>
                  </a:lnTo>
                  <a:lnTo>
                    <a:pt x="333388" y="664837"/>
                  </a:lnTo>
                  <a:close/>
                </a:path>
              </a:pathLst>
            </a:custGeom>
            <a:solidFill>
              <a:srgbClr val="EC6F5E"/>
            </a:solidFill>
          </p:spPr>
          <p:txBody>
            <a:bodyPr wrap="square" lIns="0" tIns="0" rIns="0" bIns="0" rtlCol="0"/>
            <a:lstStyle/>
            <a:p>
              <a:endParaRPr/>
            </a:p>
          </p:txBody>
        </p:sp>
        <p:sp>
          <p:nvSpPr>
            <p:cNvPr id="17" name="object 17"/>
            <p:cNvSpPr/>
            <p:nvPr/>
          </p:nvSpPr>
          <p:spPr>
            <a:xfrm>
              <a:off x="1297928" y="5399888"/>
              <a:ext cx="250190" cy="456565"/>
            </a:xfrm>
            <a:custGeom>
              <a:avLst/>
              <a:gdLst/>
              <a:ahLst/>
              <a:cxnLst/>
              <a:rect l="l" t="t" r="r" b="b"/>
              <a:pathLst>
                <a:path w="250190" h="456564">
                  <a:moveTo>
                    <a:pt x="144269" y="348608"/>
                  </a:moveTo>
                  <a:lnTo>
                    <a:pt x="107184" y="348608"/>
                  </a:lnTo>
                  <a:lnTo>
                    <a:pt x="107184" y="241755"/>
                  </a:lnTo>
                  <a:lnTo>
                    <a:pt x="83791" y="233707"/>
                  </a:lnTo>
                  <a:lnTo>
                    <a:pt x="47015" y="212090"/>
                  </a:lnTo>
                  <a:lnTo>
                    <a:pt x="16089" y="166491"/>
                  </a:lnTo>
                  <a:lnTo>
                    <a:pt x="10235" y="128245"/>
                  </a:lnTo>
                  <a:lnTo>
                    <a:pt x="11894" y="108177"/>
                  </a:lnTo>
                  <a:lnTo>
                    <a:pt x="36701" y="57973"/>
                  </a:lnTo>
                  <a:lnTo>
                    <a:pt x="67573" y="35580"/>
                  </a:lnTo>
                  <a:lnTo>
                    <a:pt x="107186" y="25190"/>
                  </a:lnTo>
                  <a:lnTo>
                    <a:pt x="107186" y="0"/>
                  </a:lnTo>
                  <a:lnTo>
                    <a:pt x="144269" y="0"/>
                  </a:lnTo>
                  <a:lnTo>
                    <a:pt x="144269" y="25217"/>
                  </a:lnTo>
                  <a:lnTo>
                    <a:pt x="163585" y="28781"/>
                  </a:lnTo>
                  <a:lnTo>
                    <a:pt x="208988" y="52920"/>
                  </a:lnTo>
                  <a:lnTo>
                    <a:pt x="229210" y="80880"/>
                  </a:lnTo>
                  <a:lnTo>
                    <a:pt x="107184" y="80880"/>
                  </a:lnTo>
                  <a:lnTo>
                    <a:pt x="100023" y="83870"/>
                  </a:lnTo>
                  <a:lnTo>
                    <a:pt x="74765" y="118009"/>
                  </a:lnTo>
                  <a:lnTo>
                    <a:pt x="74211" y="125225"/>
                  </a:lnTo>
                  <a:lnTo>
                    <a:pt x="74718" y="131874"/>
                  </a:lnTo>
                  <a:lnTo>
                    <a:pt x="99409" y="165260"/>
                  </a:lnTo>
                  <a:lnTo>
                    <a:pt x="107196" y="169097"/>
                  </a:lnTo>
                  <a:lnTo>
                    <a:pt x="144269" y="169097"/>
                  </a:lnTo>
                  <a:lnTo>
                    <a:pt x="144269" y="181311"/>
                  </a:lnTo>
                  <a:lnTo>
                    <a:pt x="195892" y="200384"/>
                  </a:lnTo>
                  <a:lnTo>
                    <a:pt x="227919" y="224303"/>
                  </a:lnTo>
                  <a:lnTo>
                    <a:pt x="243840" y="252694"/>
                  </a:lnTo>
                  <a:lnTo>
                    <a:pt x="144309" y="252694"/>
                  </a:lnTo>
                  <a:lnTo>
                    <a:pt x="144269" y="348608"/>
                  </a:lnTo>
                  <a:close/>
                </a:path>
                <a:path w="250190" h="456564">
                  <a:moveTo>
                    <a:pt x="144269" y="169097"/>
                  </a:moveTo>
                  <a:lnTo>
                    <a:pt x="107196" y="169097"/>
                  </a:lnTo>
                  <a:lnTo>
                    <a:pt x="107196" y="80880"/>
                  </a:lnTo>
                  <a:lnTo>
                    <a:pt x="229210" y="80880"/>
                  </a:lnTo>
                  <a:lnTo>
                    <a:pt x="229510" y="81619"/>
                  </a:lnTo>
                  <a:lnTo>
                    <a:pt x="144269" y="81619"/>
                  </a:lnTo>
                  <a:lnTo>
                    <a:pt x="144269" y="169097"/>
                  </a:lnTo>
                  <a:close/>
                </a:path>
                <a:path w="250190" h="456564">
                  <a:moveTo>
                    <a:pt x="175004" y="122429"/>
                  </a:moveTo>
                  <a:lnTo>
                    <a:pt x="170866" y="108590"/>
                  </a:lnTo>
                  <a:lnTo>
                    <a:pt x="164367" y="97178"/>
                  </a:lnTo>
                  <a:lnTo>
                    <a:pt x="155503" y="88189"/>
                  </a:lnTo>
                  <a:lnTo>
                    <a:pt x="144269" y="81619"/>
                  </a:lnTo>
                  <a:lnTo>
                    <a:pt x="229510" y="81619"/>
                  </a:lnTo>
                  <a:lnTo>
                    <a:pt x="235271" y="95816"/>
                  </a:lnTo>
                  <a:lnTo>
                    <a:pt x="239683" y="113979"/>
                  </a:lnTo>
                  <a:lnTo>
                    <a:pt x="175004" y="122429"/>
                  </a:lnTo>
                  <a:close/>
                </a:path>
                <a:path w="250190" h="456564">
                  <a:moveTo>
                    <a:pt x="234791" y="352275"/>
                  </a:moveTo>
                  <a:lnTo>
                    <a:pt x="144267" y="352275"/>
                  </a:lnTo>
                  <a:lnTo>
                    <a:pt x="153426" y="349802"/>
                  </a:lnTo>
                  <a:lnTo>
                    <a:pt x="161684" y="346022"/>
                  </a:lnTo>
                  <a:lnTo>
                    <a:pt x="186781" y="310468"/>
                  </a:lnTo>
                  <a:lnTo>
                    <a:pt x="187533" y="301222"/>
                  </a:lnTo>
                  <a:lnTo>
                    <a:pt x="186901" y="292973"/>
                  </a:lnTo>
                  <a:lnTo>
                    <a:pt x="164089" y="260796"/>
                  </a:lnTo>
                  <a:lnTo>
                    <a:pt x="144309" y="252694"/>
                  </a:lnTo>
                  <a:lnTo>
                    <a:pt x="243840" y="252694"/>
                  </a:lnTo>
                  <a:lnTo>
                    <a:pt x="244606" y="254458"/>
                  </a:lnTo>
                  <a:lnTo>
                    <a:pt x="248776" y="272329"/>
                  </a:lnTo>
                  <a:lnTo>
                    <a:pt x="250164" y="292032"/>
                  </a:lnTo>
                  <a:lnTo>
                    <a:pt x="248412" y="314215"/>
                  </a:lnTo>
                  <a:lnTo>
                    <a:pt x="243154" y="334559"/>
                  </a:lnTo>
                  <a:lnTo>
                    <a:pt x="234791" y="352275"/>
                  </a:lnTo>
                  <a:close/>
                </a:path>
                <a:path w="250190" h="456564">
                  <a:moveTo>
                    <a:pt x="144258" y="456307"/>
                  </a:moveTo>
                  <a:lnTo>
                    <a:pt x="107175" y="456307"/>
                  </a:lnTo>
                  <a:lnTo>
                    <a:pt x="107175" y="409848"/>
                  </a:lnTo>
                  <a:lnTo>
                    <a:pt x="86084" y="405797"/>
                  </a:lnTo>
                  <a:lnTo>
                    <a:pt x="50147" y="389332"/>
                  </a:lnTo>
                  <a:lnTo>
                    <a:pt x="22732" y="361745"/>
                  </a:lnTo>
                  <a:lnTo>
                    <a:pt x="5079" y="322865"/>
                  </a:lnTo>
                  <a:lnTo>
                    <a:pt x="0" y="299193"/>
                  </a:lnTo>
                  <a:lnTo>
                    <a:pt x="66766" y="292032"/>
                  </a:lnTo>
                  <a:lnTo>
                    <a:pt x="69239" y="301870"/>
                  </a:lnTo>
                  <a:lnTo>
                    <a:pt x="72617" y="311020"/>
                  </a:lnTo>
                  <a:lnTo>
                    <a:pt x="100441" y="344800"/>
                  </a:lnTo>
                  <a:lnTo>
                    <a:pt x="107184" y="348608"/>
                  </a:lnTo>
                  <a:lnTo>
                    <a:pt x="144269" y="348608"/>
                  </a:lnTo>
                  <a:lnTo>
                    <a:pt x="144267" y="352275"/>
                  </a:lnTo>
                  <a:lnTo>
                    <a:pt x="234791" y="352275"/>
                  </a:lnTo>
                  <a:lnTo>
                    <a:pt x="234403" y="353098"/>
                  </a:lnTo>
                  <a:lnTo>
                    <a:pt x="206786" y="384118"/>
                  </a:lnTo>
                  <a:lnTo>
                    <a:pt x="167837" y="403479"/>
                  </a:lnTo>
                  <a:lnTo>
                    <a:pt x="144258" y="408572"/>
                  </a:lnTo>
                  <a:lnTo>
                    <a:pt x="144258" y="456307"/>
                  </a:lnTo>
                  <a:close/>
                </a:path>
              </a:pathLst>
            </a:custGeom>
            <a:solidFill>
              <a:srgbClr val="FFFFFF"/>
            </a:solidFill>
          </p:spPr>
          <p:txBody>
            <a:bodyPr wrap="square" lIns="0" tIns="0" rIns="0" bIns="0" rtlCol="0"/>
            <a:lstStyle/>
            <a:p>
              <a:endParaRPr/>
            </a:p>
          </p:txBody>
        </p:sp>
      </p:grpSp>
      <p:pic>
        <p:nvPicPr>
          <p:cNvPr id="18" name="object 18"/>
          <p:cNvPicPr/>
          <p:nvPr/>
        </p:nvPicPr>
        <p:blipFill>
          <a:blip r:embed="rId3" cstate="print"/>
          <a:stretch>
            <a:fillRect/>
          </a:stretch>
        </p:blipFill>
        <p:spPr>
          <a:xfrm>
            <a:off x="1123298" y="7301945"/>
            <a:ext cx="633574" cy="679905"/>
          </a:xfrm>
          <a:prstGeom prst="rect">
            <a:avLst/>
          </a:prstGeom>
        </p:spPr>
      </p:pic>
      <p:grpSp>
        <p:nvGrpSpPr>
          <p:cNvPr id="19" name="object 19"/>
          <p:cNvGrpSpPr/>
          <p:nvPr/>
        </p:nvGrpSpPr>
        <p:grpSpPr>
          <a:xfrm>
            <a:off x="1010569" y="6279387"/>
            <a:ext cx="809625" cy="809625"/>
            <a:chOff x="1010569" y="6279387"/>
            <a:chExt cx="809625" cy="809625"/>
          </a:xfrm>
        </p:grpSpPr>
        <p:sp>
          <p:nvSpPr>
            <p:cNvPr id="20" name="object 20"/>
            <p:cNvSpPr/>
            <p:nvPr/>
          </p:nvSpPr>
          <p:spPr>
            <a:xfrm>
              <a:off x="1010564" y="6279387"/>
              <a:ext cx="809625" cy="809625"/>
            </a:xfrm>
            <a:custGeom>
              <a:avLst/>
              <a:gdLst/>
              <a:ahLst/>
              <a:cxnLst/>
              <a:rect l="l" t="t" r="r" b="b"/>
              <a:pathLst>
                <a:path w="809625" h="809625">
                  <a:moveTo>
                    <a:pt x="517194" y="231330"/>
                  </a:moveTo>
                  <a:lnTo>
                    <a:pt x="346976" y="231330"/>
                  </a:lnTo>
                  <a:lnTo>
                    <a:pt x="346976" y="339026"/>
                  </a:lnTo>
                  <a:lnTo>
                    <a:pt x="346976" y="354952"/>
                  </a:lnTo>
                  <a:lnTo>
                    <a:pt x="340487" y="361442"/>
                  </a:lnTo>
                  <a:lnTo>
                    <a:pt x="295643" y="361442"/>
                  </a:lnTo>
                  <a:lnTo>
                    <a:pt x="289153" y="354952"/>
                  </a:lnTo>
                  <a:lnTo>
                    <a:pt x="289153" y="339026"/>
                  </a:lnTo>
                  <a:lnTo>
                    <a:pt x="295643" y="332524"/>
                  </a:lnTo>
                  <a:lnTo>
                    <a:pt x="340487" y="332524"/>
                  </a:lnTo>
                  <a:lnTo>
                    <a:pt x="346976" y="339026"/>
                  </a:lnTo>
                  <a:lnTo>
                    <a:pt x="346976" y="231330"/>
                  </a:lnTo>
                  <a:lnTo>
                    <a:pt x="260235" y="231330"/>
                  </a:lnTo>
                  <a:lnTo>
                    <a:pt x="260235" y="339026"/>
                  </a:lnTo>
                  <a:lnTo>
                    <a:pt x="260235" y="354952"/>
                  </a:lnTo>
                  <a:lnTo>
                    <a:pt x="253746" y="361442"/>
                  </a:lnTo>
                  <a:lnTo>
                    <a:pt x="208902" y="361442"/>
                  </a:lnTo>
                  <a:lnTo>
                    <a:pt x="202399" y="354952"/>
                  </a:lnTo>
                  <a:lnTo>
                    <a:pt x="202399" y="339026"/>
                  </a:lnTo>
                  <a:lnTo>
                    <a:pt x="208902" y="332524"/>
                  </a:lnTo>
                  <a:lnTo>
                    <a:pt x="253746" y="332524"/>
                  </a:lnTo>
                  <a:lnTo>
                    <a:pt x="260235" y="339026"/>
                  </a:lnTo>
                  <a:lnTo>
                    <a:pt x="260235" y="231330"/>
                  </a:lnTo>
                  <a:lnTo>
                    <a:pt x="231317" y="231330"/>
                  </a:lnTo>
                  <a:lnTo>
                    <a:pt x="231317" y="266738"/>
                  </a:lnTo>
                  <a:lnTo>
                    <a:pt x="231317" y="297116"/>
                  </a:lnTo>
                  <a:lnTo>
                    <a:pt x="224828" y="303618"/>
                  </a:lnTo>
                  <a:lnTo>
                    <a:pt x="208902" y="303618"/>
                  </a:lnTo>
                  <a:lnTo>
                    <a:pt x="202399" y="297116"/>
                  </a:lnTo>
                  <a:lnTo>
                    <a:pt x="202399" y="266738"/>
                  </a:lnTo>
                  <a:lnTo>
                    <a:pt x="208902" y="260248"/>
                  </a:lnTo>
                  <a:lnTo>
                    <a:pt x="224828" y="260248"/>
                  </a:lnTo>
                  <a:lnTo>
                    <a:pt x="231317" y="266738"/>
                  </a:lnTo>
                  <a:lnTo>
                    <a:pt x="231317" y="231330"/>
                  </a:lnTo>
                  <a:lnTo>
                    <a:pt x="202399" y="231330"/>
                  </a:lnTo>
                  <a:lnTo>
                    <a:pt x="191173" y="233603"/>
                  </a:lnTo>
                  <a:lnTo>
                    <a:pt x="181978" y="239814"/>
                  </a:lnTo>
                  <a:lnTo>
                    <a:pt x="175768" y="249008"/>
                  </a:lnTo>
                  <a:lnTo>
                    <a:pt x="173494" y="260248"/>
                  </a:lnTo>
                  <a:lnTo>
                    <a:pt x="173494" y="361442"/>
                  </a:lnTo>
                  <a:lnTo>
                    <a:pt x="175768" y="372681"/>
                  </a:lnTo>
                  <a:lnTo>
                    <a:pt x="181978" y="381876"/>
                  </a:lnTo>
                  <a:lnTo>
                    <a:pt x="191173" y="388086"/>
                  </a:lnTo>
                  <a:lnTo>
                    <a:pt x="202399" y="390359"/>
                  </a:lnTo>
                  <a:lnTo>
                    <a:pt x="358279" y="390359"/>
                  </a:lnTo>
                  <a:lnTo>
                    <a:pt x="387184" y="361442"/>
                  </a:lnTo>
                  <a:lnTo>
                    <a:pt x="387705" y="360934"/>
                  </a:lnTo>
                  <a:lnTo>
                    <a:pt x="381038" y="359638"/>
                  </a:lnTo>
                  <a:lnTo>
                    <a:pt x="375894" y="354050"/>
                  </a:lnTo>
                  <a:lnTo>
                    <a:pt x="375894" y="339026"/>
                  </a:lnTo>
                  <a:lnTo>
                    <a:pt x="382384" y="332524"/>
                  </a:lnTo>
                  <a:lnTo>
                    <a:pt x="416052" y="332524"/>
                  </a:lnTo>
                  <a:lnTo>
                    <a:pt x="444944" y="303618"/>
                  </a:lnTo>
                  <a:lnTo>
                    <a:pt x="488302" y="260248"/>
                  </a:lnTo>
                  <a:lnTo>
                    <a:pt x="517194" y="231330"/>
                  </a:lnTo>
                  <a:close/>
                </a:path>
                <a:path w="809625" h="809625">
                  <a:moveTo>
                    <a:pt x="809625" y="404812"/>
                  </a:moveTo>
                  <a:lnTo>
                    <a:pt x="806894" y="357670"/>
                  </a:lnTo>
                  <a:lnTo>
                    <a:pt x="798918" y="312102"/>
                  </a:lnTo>
                  <a:lnTo>
                    <a:pt x="785990" y="268427"/>
                  </a:lnTo>
                  <a:lnTo>
                    <a:pt x="780351" y="255117"/>
                  </a:lnTo>
                  <a:lnTo>
                    <a:pt x="780351" y="389128"/>
                  </a:lnTo>
                  <a:lnTo>
                    <a:pt x="779411" y="436219"/>
                  </a:lnTo>
                  <a:lnTo>
                    <a:pt x="772185" y="484670"/>
                  </a:lnTo>
                  <a:lnTo>
                    <a:pt x="758812" y="531012"/>
                  </a:lnTo>
                  <a:lnTo>
                    <a:pt x="739749" y="574802"/>
                  </a:lnTo>
                  <a:lnTo>
                    <a:pt x="715441" y="615594"/>
                  </a:lnTo>
                  <a:lnTo>
                    <a:pt x="686346" y="652932"/>
                  </a:lnTo>
                  <a:lnTo>
                    <a:pt x="652894" y="686384"/>
                  </a:lnTo>
                  <a:lnTo>
                    <a:pt x="615543" y="715479"/>
                  </a:lnTo>
                  <a:lnTo>
                    <a:pt x="574751" y="739787"/>
                  </a:lnTo>
                  <a:lnTo>
                    <a:pt x="530948" y="758863"/>
                  </a:lnTo>
                  <a:lnTo>
                    <a:pt x="484606" y="772236"/>
                  </a:lnTo>
                  <a:lnTo>
                    <a:pt x="436156" y="779475"/>
                  </a:lnTo>
                  <a:lnTo>
                    <a:pt x="405206" y="780719"/>
                  </a:lnTo>
                  <a:lnTo>
                    <a:pt x="355346" y="777417"/>
                  </a:lnTo>
                  <a:lnTo>
                    <a:pt x="306730" y="767664"/>
                  </a:lnTo>
                  <a:lnTo>
                    <a:pt x="259943" y="751611"/>
                  </a:lnTo>
                  <a:lnTo>
                    <a:pt x="215531" y="729437"/>
                  </a:lnTo>
                  <a:lnTo>
                    <a:pt x="174117" y="701306"/>
                  </a:lnTo>
                  <a:lnTo>
                    <a:pt x="162763" y="672287"/>
                  </a:lnTo>
                  <a:lnTo>
                    <a:pt x="165811" y="664095"/>
                  </a:lnTo>
                  <a:lnTo>
                    <a:pt x="183489" y="646480"/>
                  </a:lnTo>
                  <a:lnTo>
                    <a:pt x="664083" y="165811"/>
                  </a:lnTo>
                  <a:lnTo>
                    <a:pt x="672338" y="162763"/>
                  </a:lnTo>
                  <a:lnTo>
                    <a:pt x="680631" y="163220"/>
                  </a:lnTo>
                  <a:lnTo>
                    <a:pt x="688771" y="163779"/>
                  </a:lnTo>
                  <a:lnTo>
                    <a:pt x="727837" y="212813"/>
                  </a:lnTo>
                  <a:lnTo>
                    <a:pt x="749122" y="254127"/>
                  </a:lnTo>
                  <a:lnTo>
                    <a:pt x="765060" y="297611"/>
                  </a:lnTo>
                  <a:lnTo>
                    <a:pt x="775512" y="342760"/>
                  </a:lnTo>
                  <a:lnTo>
                    <a:pt x="780351" y="389128"/>
                  </a:lnTo>
                  <a:lnTo>
                    <a:pt x="780351" y="255117"/>
                  </a:lnTo>
                  <a:lnTo>
                    <a:pt x="746518" y="187947"/>
                  </a:lnTo>
                  <a:lnTo>
                    <a:pt x="720585" y="151765"/>
                  </a:lnTo>
                  <a:lnTo>
                    <a:pt x="690930" y="118694"/>
                  </a:lnTo>
                  <a:lnTo>
                    <a:pt x="657860" y="89039"/>
                  </a:lnTo>
                  <a:lnTo>
                    <a:pt x="646861" y="81165"/>
                  </a:lnTo>
                  <a:lnTo>
                    <a:pt x="646861" y="137350"/>
                  </a:lnTo>
                  <a:lnTo>
                    <a:pt x="643813" y="145491"/>
                  </a:lnTo>
                  <a:lnTo>
                    <a:pt x="637882" y="151358"/>
                  </a:lnTo>
                  <a:lnTo>
                    <a:pt x="191731" y="597573"/>
                  </a:lnTo>
                  <a:lnTo>
                    <a:pt x="151345" y="637895"/>
                  </a:lnTo>
                  <a:lnTo>
                    <a:pt x="145935" y="643369"/>
                  </a:lnTo>
                  <a:lnTo>
                    <a:pt x="138531" y="646480"/>
                  </a:lnTo>
                  <a:lnTo>
                    <a:pt x="130225" y="646480"/>
                  </a:lnTo>
                  <a:lnTo>
                    <a:pt x="129667" y="646417"/>
                  </a:lnTo>
                  <a:lnTo>
                    <a:pt x="129044" y="646417"/>
                  </a:lnTo>
                  <a:lnTo>
                    <a:pt x="81838" y="596823"/>
                  </a:lnTo>
                  <a:lnTo>
                    <a:pt x="60540" y="555510"/>
                  </a:lnTo>
                  <a:lnTo>
                    <a:pt x="44589" y="512038"/>
                  </a:lnTo>
                  <a:lnTo>
                    <a:pt x="34099" y="466890"/>
                  </a:lnTo>
                  <a:lnTo>
                    <a:pt x="29248" y="420547"/>
                  </a:lnTo>
                  <a:lnTo>
                    <a:pt x="30162" y="373468"/>
                  </a:lnTo>
                  <a:lnTo>
                    <a:pt x="37388" y="325031"/>
                  </a:lnTo>
                  <a:lnTo>
                    <a:pt x="50774" y="278688"/>
                  </a:lnTo>
                  <a:lnTo>
                    <a:pt x="69837" y="234899"/>
                  </a:lnTo>
                  <a:lnTo>
                    <a:pt x="94145" y="194106"/>
                  </a:lnTo>
                  <a:lnTo>
                    <a:pt x="123253" y="156756"/>
                  </a:lnTo>
                  <a:lnTo>
                    <a:pt x="156692" y="123317"/>
                  </a:lnTo>
                  <a:lnTo>
                    <a:pt x="194043" y="94208"/>
                  </a:lnTo>
                  <a:lnTo>
                    <a:pt x="234835" y="69900"/>
                  </a:lnTo>
                  <a:lnTo>
                    <a:pt x="278625" y="50838"/>
                  </a:lnTo>
                  <a:lnTo>
                    <a:pt x="324967" y="37452"/>
                  </a:lnTo>
                  <a:lnTo>
                    <a:pt x="373405" y="30226"/>
                  </a:lnTo>
                  <a:lnTo>
                    <a:pt x="420497" y="29286"/>
                  </a:lnTo>
                  <a:lnTo>
                    <a:pt x="466864" y="34112"/>
                  </a:lnTo>
                  <a:lnTo>
                    <a:pt x="512025" y="44577"/>
                  </a:lnTo>
                  <a:lnTo>
                    <a:pt x="555498" y="60528"/>
                  </a:lnTo>
                  <a:lnTo>
                    <a:pt x="596823" y="81826"/>
                  </a:lnTo>
                  <a:lnTo>
                    <a:pt x="635508" y="108331"/>
                  </a:lnTo>
                  <a:lnTo>
                    <a:pt x="646861" y="137350"/>
                  </a:lnTo>
                  <a:lnTo>
                    <a:pt x="646861" y="81165"/>
                  </a:lnTo>
                  <a:lnTo>
                    <a:pt x="582688" y="41211"/>
                  </a:lnTo>
                  <a:lnTo>
                    <a:pt x="541210" y="23647"/>
                  </a:lnTo>
                  <a:lnTo>
                    <a:pt x="497522" y="10718"/>
                  </a:lnTo>
                  <a:lnTo>
                    <a:pt x="451954" y="2730"/>
                  </a:lnTo>
                  <a:lnTo>
                    <a:pt x="404812" y="0"/>
                  </a:lnTo>
                  <a:lnTo>
                    <a:pt x="357657" y="2730"/>
                  </a:lnTo>
                  <a:lnTo>
                    <a:pt x="312089" y="10718"/>
                  </a:lnTo>
                  <a:lnTo>
                    <a:pt x="268414" y="23647"/>
                  </a:lnTo>
                  <a:lnTo>
                    <a:pt x="226923" y="41211"/>
                  </a:lnTo>
                  <a:lnTo>
                    <a:pt x="187934" y="63106"/>
                  </a:lnTo>
                  <a:lnTo>
                    <a:pt x="151752" y="89039"/>
                  </a:lnTo>
                  <a:lnTo>
                    <a:pt x="118694" y="118694"/>
                  </a:lnTo>
                  <a:lnTo>
                    <a:pt x="89039" y="151765"/>
                  </a:lnTo>
                  <a:lnTo>
                    <a:pt x="63106" y="187947"/>
                  </a:lnTo>
                  <a:lnTo>
                    <a:pt x="41198" y="226936"/>
                  </a:lnTo>
                  <a:lnTo>
                    <a:pt x="23634" y="268427"/>
                  </a:lnTo>
                  <a:lnTo>
                    <a:pt x="10706" y="312102"/>
                  </a:lnTo>
                  <a:lnTo>
                    <a:pt x="2730" y="357670"/>
                  </a:lnTo>
                  <a:lnTo>
                    <a:pt x="0" y="404812"/>
                  </a:lnTo>
                  <a:lnTo>
                    <a:pt x="2730" y="451967"/>
                  </a:lnTo>
                  <a:lnTo>
                    <a:pt x="10706" y="497535"/>
                  </a:lnTo>
                  <a:lnTo>
                    <a:pt x="23634" y="541210"/>
                  </a:lnTo>
                  <a:lnTo>
                    <a:pt x="41198" y="582701"/>
                  </a:lnTo>
                  <a:lnTo>
                    <a:pt x="63106" y="621690"/>
                  </a:lnTo>
                  <a:lnTo>
                    <a:pt x="89039" y="657872"/>
                  </a:lnTo>
                  <a:lnTo>
                    <a:pt x="118694" y="690943"/>
                  </a:lnTo>
                  <a:lnTo>
                    <a:pt x="151752" y="720598"/>
                  </a:lnTo>
                  <a:lnTo>
                    <a:pt x="187934" y="746531"/>
                  </a:lnTo>
                  <a:lnTo>
                    <a:pt x="226923" y="768426"/>
                  </a:lnTo>
                  <a:lnTo>
                    <a:pt x="268414" y="785990"/>
                  </a:lnTo>
                  <a:lnTo>
                    <a:pt x="312089" y="798918"/>
                  </a:lnTo>
                  <a:lnTo>
                    <a:pt x="357657" y="806907"/>
                  </a:lnTo>
                  <a:lnTo>
                    <a:pt x="404812" y="809625"/>
                  </a:lnTo>
                  <a:lnTo>
                    <a:pt x="451954" y="806907"/>
                  </a:lnTo>
                  <a:lnTo>
                    <a:pt x="497522" y="798918"/>
                  </a:lnTo>
                  <a:lnTo>
                    <a:pt x="541210" y="785990"/>
                  </a:lnTo>
                  <a:lnTo>
                    <a:pt x="582688" y="768426"/>
                  </a:lnTo>
                  <a:lnTo>
                    <a:pt x="621677" y="746531"/>
                  </a:lnTo>
                  <a:lnTo>
                    <a:pt x="657860" y="720598"/>
                  </a:lnTo>
                  <a:lnTo>
                    <a:pt x="690930" y="690943"/>
                  </a:lnTo>
                  <a:lnTo>
                    <a:pt x="720585" y="657872"/>
                  </a:lnTo>
                  <a:lnTo>
                    <a:pt x="746518" y="621690"/>
                  </a:lnTo>
                  <a:lnTo>
                    <a:pt x="768426" y="582701"/>
                  </a:lnTo>
                  <a:lnTo>
                    <a:pt x="785990" y="541210"/>
                  </a:lnTo>
                  <a:lnTo>
                    <a:pt x="798918" y="497535"/>
                  </a:lnTo>
                  <a:lnTo>
                    <a:pt x="806894" y="451967"/>
                  </a:lnTo>
                  <a:lnTo>
                    <a:pt x="809625" y="404812"/>
                  </a:lnTo>
                  <a:close/>
                </a:path>
              </a:pathLst>
            </a:custGeom>
            <a:solidFill>
              <a:srgbClr val="EC6F5E"/>
            </a:solidFill>
          </p:spPr>
          <p:txBody>
            <a:bodyPr wrap="square" lIns="0" tIns="0" rIns="0" bIns="0" rtlCol="0"/>
            <a:lstStyle/>
            <a:p>
              <a:endParaRPr/>
            </a:p>
          </p:txBody>
        </p:sp>
        <p:pic>
          <p:nvPicPr>
            <p:cNvPr id="21" name="object 21"/>
            <p:cNvPicPr/>
            <p:nvPr/>
          </p:nvPicPr>
          <p:blipFill>
            <a:blip r:embed="rId4" cstate="print"/>
            <a:stretch>
              <a:fillRect/>
            </a:stretch>
          </p:blipFill>
          <p:spPr>
            <a:xfrm>
              <a:off x="1184060" y="6690637"/>
              <a:ext cx="155870" cy="156887"/>
            </a:xfrm>
            <a:prstGeom prst="rect">
              <a:avLst/>
            </a:prstGeom>
          </p:spPr>
        </p:pic>
        <p:sp>
          <p:nvSpPr>
            <p:cNvPr id="22" name="object 22"/>
            <p:cNvSpPr/>
            <p:nvPr/>
          </p:nvSpPr>
          <p:spPr>
            <a:xfrm>
              <a:off x="1302996" y="6690637"/>
              <a:ext cx="344170" cy="167640"/>
            </a:xfrm>
            <a:custGeom>
              <a:avLst/>
              <a:gdLst/>
              <a:ahLst/>
              <a:cxnLst/>
              <a:rect l="l" t="t" r="r" b="b"/>
              <a:pathLst>
                <a:path w="344169" h="167640">
                  <a:moveTo>
                    <a:pt x="89964" y="138137"/>
                  </a:moveTo>
                  <a:lnTo>
                    <a:pt x="48060" y="138137"/>
                  </a:lnTo>
                  <a:lnTo>
                    <a:pt x="54554" y="131643"/>
                  </a:lnTo>
                  <a:lnTo>
                    <a:pt x="54554" y="120517"/>
                  </a:lnTo>
                  <a:lnTo>
                    <a:pt x="53312" y="117806"/>
                  </a:lnTo>
                  <a:lnTo>
                    <a:pt x="51618" y="115378"/>
                  </a:lnTo>
                  <a:lnTo>
                    <a:pt x="158920" y="8019"/>
                  </a:lnTo>
                  <a:lnTo>
                    <a:pt x="314791" y="8019"/>
                  </a:lnTo>
                  <a:lnTo>
                    <a:pt x="322565" y="7465"/>
                  </a:lnTo>
                  <a:lnTo>
                    <a:pt x="330011" y="5873"/>
                  </a:lnTo>
                  <a:lnTo>
                    <a:pt x="337076" y="3349"/>
                  </a:lnTo>
                  <a:lnTo>
                    <a:pt x="343706" y="0"/>
                  </a:lnTo>
                  <a:lnTo>
                    <a:pt x="343706" y="36934"/>
                  </a:lnTo>
                  <a:lnTo>
                    <a:pt x="292370" y="36934"/>
                  </a:lnTo>
                  <a:lnTo>
                    <a:pt x="285876" y="43429"/>
                  </a:lnTo>
                  <a:lnTo>
                    <a:pt x="285876" y="73812"/>
                  </a:lnTo>
                  <a:lnTo>
                    <a:pt x="292370" y="80307"/>
                  </a:lnTo>
                  <a:lnTo>
                    <a:pt x="343706" y="80307"/>
                  </a:lnTo>
                  <a:lnTo>
                    <a:pt x="343706" y="109222"/>
                  </a:lnTo>
                  <a:lnTo>
                    <a:pt x="89964" y="109222"/>
                  </a:lnTo>
                  <a:lnTo>
                    <a:pt x="83469" y="115717"/>
                  </a:lnTo>
                  <a:lnTo>
                    <a:pt x="83469" y="131643"/>
                  </a:lnTo>
                  <a:lnTo>
                    <a:pt x="89964" y="138137"/>
                  </a:lnTo>
                  <a:close/>
                </a:path>
                <a:path w="344169" h="167640">
                  <a:moveTo>
                    <a:pt x="343706" y="80307"/>
                  </a:moveTo>
                  <a:lnTo>
                    <a:pt x="308296" y="80307"/>
                  </a:lnTo>
                  <a:lnTo>
                    <a:pt x="314791" y="73812"/>
                  </a:lnTo>
                  <a:lnTo>
                    <a:pt x="314791" y="43429"/>
                  </a:lnTo>
                  <a:lnTo>
                    <a:pt x="308296" y="36934"/>
                  </a:lnTo>
                  <a:lnTo>
                    <a:pt x="343706" y="36934"/>
                  </a:lnTo>
                  <a:lnTo>
                    <a:pt x="343706" y="80307"/>
                  </a:lnTo>
                  <a:close/>
                </a:path>
                <a:path w="344169" h="167640">
                  <a:moveTo>
                    <a:pt x="176710" y="138137"/>
                  </a:moveTo>
                  <a:lnTo>
                    <a:pt x="134805" y="138137"/>
                  </a:lnTo>
                  <a:lnTo>
                    <a:pt x="141300" y="131643"/>
                  </a:lnTo>
                  <a:lnTo>
                    <a:pt x="141300" y="115717"/>
                  </a:lnTo>
                  <a:lnTo>
                    <a:pt x="134805" y="109222"/>
                  </a:lnTo>
                  <a:lnTo>
                    <a:pt x="176710" y="109222"/>
                  </a:lnTo>
                  <a:lnTo>
                    <a:pt x="170215" y="115717"/>
                  </a:lnTo>
                  <a:lnTo>
                    <a:pt x="170215" y="131643"/>
                  </a:lnTo>
                  <a:lnTo>
                    <a:pt x="176710" y="138137"/>
                  </a:lnTo>
                  <a:close/>
                </a:path>
                <a:path w="344169" h="167640">
                  <a:moveTo>
                    <a:pt x="263455" y="138137"/>
                  </a:moveTo>
                  <a:lnTo>
                    <a:pt x="221551" y="138137"/>
                  </a:lnTo>
                  <a:lnTo>
                    <a:pt x="228045" y="131643"/>
                  </a:lnTo>
                  <a:lnTo>
                    <a:pt x="228045" y="115717"/>
                  </a:lnTo>
                  <a:lnTo>
                    <a:pt x="221551" y="109222"/>
                  </a:lnTo>
                  <a:lnTo>
                    <a:pt x="263455" y="109222"/>
                  </a:lnTo>
                  <a:lnTo>
                    <a:pt x="256961" y="115717"/>
                  </a:lnTo>
                  <a:lnTo>
                    <a:pt x="256961" y="131643"/>
                  </a:lnTo>
                  <a:lnTo>
                    <a:pt x="263455" y="138137"/>
                  </a:lnTo>
                  <a:close/>
                </a:path>
                <a:path w="344169" h="167640">
                  <a:moveTo>
                    <a:pt x="314791" y="167052"/>
                  </a:moveTo>
                  <a:lnTo>
                    <a:pt x="0" y="167052"/>
                  </a:lnTo>
                  <a:lnTo>
                    <a:pt x="28915" y="138137"/>
                  </a:lnTo>
                  <a:lnTo>
                    <a:pt x="308296" y="138137"/>
                  </a:lnTo>
                  <a:lnTo>
                    <a:pt x="314791" y="131643"/>
                  </a:lnTo>
                  <a:lnTo>
                    <a:pt x="314791" y="115717"/>
                  </a:lnTo>
                  <a:lnTo>
                    <a:pt x="308296" y="109222"/>
                  </a:lnTo>
                  <a:lnTo>
                    <a:pt x="343706" y="109222"/>
                  </a:lnTo>
                  <a:lnTo>
                    <a:pt x="343706" y="138137"/>
                  </a:lnTo>
                  <a:lnTo>
                    <a:pt x="341428" y="149374"/>
                  </a:lnTo>
                  <a:lnTo>
                    <a:pt x="335221" y="158567"/>
                  </a:lnTo>
                  <a:lnTo>
                    <a:pt x="326028" y="164774"/>
                  </a:lnTo>
                  <a:lnTo>
                    <a:pt x="314791" y="167052"/>
                  </a:lnTo>
                  <a:close/>
                </a:path>
              </a:pathLst>
            </a:custGeom>
            <a:solidFill>
              <a:srgbClr val="EC6F5E"/>
            </a:solidFill>
          </p:spPr>
          <p:txBody>
            <a:bodyPr wrap="square" lIns="0" tIns="0" rIns="0" bIns="0" rtlCol="0"/>
            <a:lstStyle/>
            <a:p>
              <a:endParaRPr/>
            </a:p>
          </p:txBody>
        </p:sp>
        <p:pic>
          <p:nvPicPr>
            <p:cNvPr id="23" name="object 23"/>
            <p:cNvPicPr/>
            <p:nvPr/>
          </p:nvPicPr>
          <p:blipFill>
            <a:blip r:embed="rId5" cstate="print"/>
            <a:stretch>
              <a:fillRect/>
            </a:stretch>
          </p:blipFill>
          <p:spPr>
            <a:xfrm>
              <a:off x="1490832" y="6520874"/>
              <a:ext cx="155870" cy="148867"/>
            </a:xfrm>
            <a:prstGeom prst="rect">
              <a:avLst/>
            </a:prstGeom>
          </p:spPr>
        </p:pic>
        <p:sp>
          <p:nvSpPr>
            <p:cNvPr id="24" name="object 24"/>
            <p:cNvSpPr/>
            <p:nvPr/>
          </p:nvSpPr>
          <p:spPr>
            <a:xfrm>
              <a:off x="1314178" y="6423963"/>
              <a:ext cx="202565" cy="58419"/>
            </a:xfrm>
            <a:custGeom>
              <a:avLst/>
              <a:gdLst/>
              <a:ahLst/>
              <a:cxnLst/>
              <a:rect l="l" t="t" r="r" b="b"/>
              <a:pathLst>
                <a:path w="202565" h="58420">
                  <a:moveTo>
                    <a:pt x="202406" y="57830"/>
                  </a:moveTo>
                  <a:lnTo>
                    <a:pt x="173491" y="57830"/>
                  </a:lnTo>
                  <a:lnTo>
                    <a:pt x="173491" y="35409"/>
                  </a:lnTo>
                  <a:lnTo>
                    <a:pt x="166996" y="28915"/>
                  </a:lnTo>
                  <a:lnTo>
                    <a:pt x="35409" y="28915"/>
                  </a:lnTo>
                  <a:lnTo>
                    <a:pt x="28915" y="35409"/>
                  </a:lnTo>
                  <a:lnTo>
                    <a:pt x="28915" y="43372"/>
                  </a:lnTo>
                  <a:lnTo>
                    <a:pt x="28915" y="57830"/>
                  </a:lnTo>
                  <a:lnTo>
                    <a:pt x="0" y="57830"/>
                  </a:lnTo>
                  <a:lnTo>
                    <a:pt x="0" y="43372"/>
                  </a:lnTo>
                  <a:lnTo>
                    <a:pt x="3409" y="26493"/>
                  </a:lnTo>
                  <a:lnTo>
                    <a:pt x="12706" y="12706"/>
                  </a:lnTo>
                  <a:lnTo>
                    <a:pt x="26493" y="3409"/>
                  </a:lnTo>
                  <a:lnTo>
                    <a:pt x="43372" y="0"/>
                  </a:lnTo>
                  <a:lnTo>
                    <a:pt x="159033" y="0"/>
                  </a:lnTo>
                  <a:lnTo>
                    <a:pt x="175912" y="3409"/>
                  </a:lnTo>
                  <a:lnTo>
                    <a:pt x="189699" y="12706"/>
                  </a:lnTo>
                  <a:lnTo>
                    <a:pt x="198996" y="26493"/>
                  </a:lnTo>
                  <a:lnTo>
                    <a:pt x="202406" y="43372"/>
                  </a:lnTo>
                  <a:lnTo>
                    <a:pt x="202406" y="57830"/>
                  </a:lnTo>
                  <a:close/>
                </a:path>
              </a:pathLst>
            </a:custGeom>
            <a:solidFill>
              <a:srgbClr val="EC6F5E"/>
            </a:solidFill>
          </p:spPr>
          <p:txBody>
            <a:bodyPr wrap="square" lIns="0" tIns="0" rIns="0" bIns="0" rtlCol="0"/>
            <a:lstStyle/>
            <a:p>
              <a:endParaRPr/>
            </a:p>
          </p:txBody>
        </p:sp>
      </p:grpSp>
      <p:sp>
        <p:nvSpPr>
          <p:cNvPr id="25" name="object 25"/>
          <p:cNvSpPr txBox="1"/>
          <p:nvPr/>
        </p:nvSpPr>
        <p:spPr>
          <a:xfrm>
            <a:off x="1938148" y="5126904"/>
            <a:ext cx="2670175" cy="421640"/>
          </a:xfrm>
          <a:prstGeom prst="rect">
            <a:avLst/>
          </a:prstGeom>
        </p:spPr>
        <p:txBody>
          <a:bodyPr vert="horz" wrap="square" lIns="0" tIns="12065" rIns="0" bIns="0" rtlCol="0">
            <a:spAutoFit/>
          </a:bodyPr>
          <a:lstStyle/>
          <a:p>
            <a:pPr marL="12700">
              <a:lnSpc>
                <a:spcPct val="100000"/>
              </a:lnSpc>
              <a:spcBef>
                <a:spcPts val="95"/>
              </a:spcBef>
            </a:pPr>
            <a:r>
              <a:rPr sz="3900" spc="-157" baseline="1068" dirty="0">
                <a:solidFill>
                  <a:srgbClr val="EC6F5E"/>
                </a:solidFill>
                <a:latin typeface="Lucida Sans"/>
                <a:cs typeface="Lucida Sans"/>
              </a:rPr>
              <a:t>Loss</a:t>
            </a:r>
            <a:r>
              <a:rPr sz="3900" spc="-179" baseline="1068" dirty="0">
                <a:solidFill>
                  <a:srgbClr val="EC6F5E"/>
                </a:solidFill>
                <a:latin typeface="Lucida Sans"/>
                <a:cs typeface="Lucida Sans"/>
              </a:rPr>
              <a:t> </a:t>
            </a:r>
            <a:r>
              <a:rPr sz="3900" spc="-209" baseline="1068" dirty="0">
                <a:solidFill>
                  <a:srgbClr val="EC6F5E"/>
                </a:solidFill>
                <a:latin typeface="Lucida Sans"/>
                <a:cs typeface="Lucida Sans"/>
              </a:rPr>
              <a:t>of</a:t>
            </a:r>
            <a:r>
              <a:rPr sz="3900" spc="-172" baseline="1068" dirty="0">
                <a:solidFill>
                  <a:srgbClr val="EC6F5E"/>
                </a:solidFill>
                <a:latin typeface="Lucida Sans"/>
                <a:cs typeface="Lucida Sans"/>
              </a:rPr>
              <a:t> </a:t>
            </a:r>
            <a:r>
              <a:rPr sz="3900" spc="-135" baseline="1068" dirty="0">
                <a:solidFill>
                  <a:srgbClr val="EC6F5E"/>
                </a:solidFill>
                <a:latin typeface="Lucida Sans"/>
                <a:cs typeface="Lucida Sans"/>
              </a:rPr>
              <a:t>Money</a:t>
            </a:r>
            <a:r>
              <a:rPr sz="3900" spc="-465" baseline="1068" dirty="0">
                <a:solidFill>
                  <a:srgbClr val="EC6F5E"/>
                </a:solidFill>
                <a:latin typeface="Lucida Sans"/>
                <a:cs typeface="Lucida Sans"/>
              </a:rPr>
              <a:t> </a:t>
            </a:r>
            <a:r>
              <a:rPr sz="2050" spc="-75" dirty="0">
                <a:solidFill>
                  <a:srgbClr val="EC6F5E"/>
                </a:solidFill>
                <a:latin typeface="Lucida Sans"/>
                <a:cs typeface="Lucida Sans"/>
              </a:rPr>
              <a:t>(23)</a:t>
            </a:r>
            <a:endParaRPr sz="2050">
              <a:latin typeface="Lucida Sans"/>
              <a:cs typeface="Lucida Sans"/>
            </a:endParaRPr>
          </a:p>
        </p:txBody>
      </p:sp>
      <p:sp>
        <p:nvSpPr>
          <p:cNvPr id="26" name="object 26"/>
          <p:cNvSpPr txBox="1"/>
          <p:nvPr/>
        </p:nvSpPr>
        <p:spPr>
          <a:xfrm>
            <a:off x="1939580" y="6111073"/>
            <a:ext cx="1838325" cy="421640"/>
          </a:xfrm>
          <a:prstGeom prst="rect">
            <a:avLst/>
          </a:prstGeom>
        </p:spPr>
        <p:txBody>
          <a:bodyPr vert="horz" wrap="square" lIns="0" tIns="12065" rIns="0" bIns="0" rtlCol="0">
            <a:spAutoFit/>
          </a:bodyPr>
          <a:lstStyle/>
          <a:p>
            <a:pPr marL="12700">
              <a:lnSpc>
                <a:spcPct val="100000"/>
              </a:lnSpc>
              <a:spcBef>
                <a:spcPts val="95"/>
              </a:spcBef>
            </a:pPr>
            <a:r>
              <a:rPr sz="3900" spc="-187" baseline="1068" dirty="0">
                <a:solidFill>
                  <a:srgbClr val="EC6F5E"/>
                </a:solidFill>
                <a:latin typeface="Lucida Sans"/>
                <a:cs typeface="Lucida Sans"/>
              </a:rPr>
              <a:t>Job</a:t>
            </a:r>
            <a:r>
              <a:rPr sz="3900" spc="-225" baseline="1068" dirty="0">
                <a:solidFill>
                  <a:srgbClr val="EC6F5E"/>
                </a:solidFill>
                <a:latin typeface="Lucida Sans"/>
                <a:cs typeface="Lucida Sans"/>
              </a:rPr>
              <a:t> </a:t>
            </a:r>
            <a:r>
              <a:rPr sz="3900" spc="-15" baseline="1068" dirty="0">
                <a:solidFill>
                  <a:srgbClr val="EC6F5E"/>
                </a:solidFill>
                <a:latin typeface="Lucida Sans"/>
                <a:cs typeface="Lucida Sans"/>
              </a:rPr>
              <a:t>Loss</a:t>
            </a:r>
            <a:r>
              <a:rPr sz="3900" spc="-75" baseline="1068" dirty="0">
                <a:solidFill>
                  <a:srgbClr val="EC6F5E"/>
                </a:solidFill>
                <a:latin typeface="Lucida Sans"/>
                <a:cs typeface="Lucida Sans"/>
              </a:rPr>
              <a:t> </a:t>
            </a:r>
            <a:r>
              <a:rPr sz="2050" spc="-85" dirty="0">
                <a:solidFill>
                  <a:srgbClr val="EC6F5E"/>
                </a:solidFill>
                <a:latin typeface="Lucida Sans"/>
                <a:cs typeface="Lucida Sans"/>
              </a:rPr>
              <a:t>(20)</a:t>
            </a:r>
            <a:endParaRPr sz="2050">
              <a:latin typeface="Lucida Sans"/>
              <a:cs typeface="Lucida Sans"/>
            </a:endParaRPr>
          </a:p>
        </p:txBody>
      </p:sp>
      <p:sp>
        <p:nvSpPr>
          <p:cNvPr id="27" name="object 27"/>
          <p:cNvSpPr txBox="1"/>
          <p:nvPr/>
        </p:nvSpPr>
        <p:spPr>
          <a:xfrm>
            <a:off x="1939580" y="6405522"/>
            <a:ext cx="4714240" cy="1557020"/>
          </a:xfrm>
          <a:prstGeom prst="rect">
            <a:avLst/>
          </a:prstGeom>
        </p:spPr>
        <p:txBody>
          <a:bodyPr vert="horz" wrap="square" lIns="0" tIns="174625" rIns="0" bIns="0" rtlCol="0">
            <a:spAutoFit/>
          </a:bodyPr>
          <a:lstStyle/>
          <a:p>
            <a:pPr marR="5080" algn="r">
              <a:lnSpc>
                <a:spcPct val="100000"/>
              </a:lnSpc>
              <a:spcBef>
                <a:spcPts val="1375"/>
              </a:spcBef>
            </a:pPr>
            <a:r>
              <a:rPr sz="2550" b="1" spc="80" dirty="0">
                <a:solidFill>
                  <a:srgbClr val="EC6F5E"/>
                </a:solidFill>
                <a:latin typeface="Arial"/>
                <a:cs typeface="Arial"/>
              </a:rPr>
              <a:t>19%</a:t>
            </a:r>
            <a:endParaRPr sz="2550">
              <a:latin typeface="Arial"/>
              <a:cs typeface="Arial"/>
            </a:endParaRPr>
          </a:p>
          <a:p>
            <a:pPr marL="12700">
              <a:lnSpc>
                <a:spcPct val="100000"/>
              </a:lnSpc>
              <a:spcBef>
                <a:spcPts val="1260"/>
              </a:spcBef>
            </a:pPr>
            <a:r>
              <a:rPr sz="3900" spc="-135" baseline="1068" dirty="0">
                <a:solidFill>
                  <a:srgbClr val="EC6F5E"/>
                </a:solidFill>
                <a:latin typeface="Lucida Sans"/>
                <a:cs typeface="Lucida Sans"/>
              </a:rPr>
              <a:t>Mental</a:t>
            </a:r>
            <a:r>
              <a:rPr sz="3900" spc="-157" baseline="1068" dirty="0">
                <a:solidFill>
                  <a:srgbClr val="EC6F5E"/>
                </a:solidFill>
                <a:latin typeface="Lucida Sans"/>
                <a:cs typeface="Lucida Sans"/>
              </a:rPr>
              <a:t> </a:t>
            </a:r>
            <a:r>
              <a:rPr sz="3900" spc="-187" baseline="1068" dirty="0">
                <a:solidFill>
                  <a:srgbClr val="EC6F5E"/>
                </a:solidFill>
                <a:latin typeface="Lucida Sans"/>
                <a:cs typeface="Lucida Sans"/>
              </a:rPr>
              <a:t>Illness</a:t>
            </a:r>
            <a:r>
              <a:rPr sz="3900" spc="-135" baseline="1068" dirty="0">
                <a:solidFill>
                  <a:srgbClr val="EC6F5E"/>
                </a:solidFill>
                <a:latin typeface="Lucida Sans"/>
                <a:cs typeface="Lucida Sans"/>
              </a:rPr>
              <a:t> </a:t>
            </a:r>
            <a:r>
              <a:rPr sz="2050" spc="-20" dirty="0">
                <a:solidFill>
                  <a:srgbClr val="EC6F5E"/>
                </a:solidFill>
                <a:latin typeface="Lucida Sans"/>
                <a:cs typeface="Lucida Sans"/>
              </a:rPr>
              <a:t>(16)</a:t>
            </a:r>
            <a:endParaRPr sz="2050">
              <a:latin typeface="Lucida Sans"/>
              <a:cs typeface="Lucida Sans"/>
            </a:endParaRPr>
          </a:p>
          <a:p>
            <a:pPr marR="755015" algn="r">
              <a:lnSpc>
                <a:spcPct val="100000"/>
              </a:lnSpc>
              <a:spcBef>
                <a:spcPts val="280"/>
              </a:spcBef>
            </a:pPr>
            <a:r>
              <a:rPr sz="2550" b="1" spc="80" dirty="0">
                <a:solidFill>
                  <a:srgbClr val="EC6F5E"/>
                </a:solidFill>
                <a:latin typeface="Arial"/>
                <a:cs typeface="Arial"/>
              </a:rPr>
              <a:t>15%</a:t>
            </a:r>
            <a:endParaRPr sz="2550">
              <a:latin typeface="Arial"/>
              <a:cs typeface="Arial"/>
            </a:endParaRPr>
          </a:p>
        </p:txBody>
      </p:sp>
      <p:sp>
        <p:nvSpPr>
          <p:cNvPr id="28" name="object 28"/>
          <p:cNvSpPr txBox="1"/>
          <p:nvPr/>
        </p:nvSpPr>
        <p:spPr>
          <a:xfrm>
            <a:off x="7018307" y="4567423"/>
            <a:ext cx="719455" cy="418465"/>
          </a:xfrm>
          <a:prstGeom prst="rect">
            <a:avLst/>
          </a:prstGeom>
        </p:spPr>
        <p:txBody>
          <a:bodyPr vert="horz" wrap="square" lIns="0" tIns="15875" rIns="0" bIns="0" rtlCol="0">
            <a:spAutoFit/>
          </a:bodyPr>
          <a:lstStyle/>
          <a:p>
            <a:pPr marL="12700">
              <a:lnSpc>
                <a:spcPct val="100000"/>
              </a:lnSpc>
              <a:spcBef>
                <a:spcPts val="125"/>
              </a:spcBef>
            </a:pPr>
            <a:r>
              <a:rPr sz="2550" b="1" spc="80" dirty="0">
                <a:solidFill>
                  <a:srgbClr val="EC6F5E"/>
                </a:solidFill>
                <a:latin typeface="Arial"/>
                <a:cs typeface="Arial"/>
              </a:rPr>
              <a:t>23%</a:t>
            </a:r>
            <a:endParaRPr sz="2550">
              <a:latin typeface="Arial"/>
              <a:cs typeface="Arial"/>
            </a:endParaRPr>
          </a:p>
        </p:txBody>
      </p:sp>
      <p:sp>
        <p:nvSpPr>
          <p:cNvPr id="29" name="object 29"/>
          <p:cNvSpPr txBox="1"/>
          <p:nvPr/>
        </p:nvSpPr>
        <p:spPr>
          <a:xfrm>
            <a:off x="6635063" y="5573511"/>
            <a:ext cx="719455" cy="418465"/>
          </a:xfrm>
          <a:prstGeom prst="rect">
            <a:avLst/>
          </a:prstGeom>
        </p:spPr>
        <p:txBody>
          <a:bodyPr vert="horz" wrap="square" lIns="0" tIns="15875" rIns="0" bIns="0" rtlCol="0">
            <a:spAutoFit/>
          </a:bodyPr>
          <a:lstStyle/>
          <a:p>
            <a:pPr marL="12700">
              <a:lnSpc>
                <a:spcPct val="100000"/>
              </a:lnSpc>
              <a:spcBef>
                <a:spcPts val="125"/>
              </a:spcBef>
            </a:pPr>
            <a:r>
              <a:rPr sz="2550" b="1" spc="80" dirty="0">
                <a:solidFill>
                  <a:srgbClr val="EC6F5E"/>
                </a:solidFill>
                <a:latin typeface="Arial"/>
                <a:cs typeface="Arial"/>
              </a:rPr>
              <a:t>21%</a:t>
            </a:r>
            <a:endParaRPr sz="2550">
              <a:latin typeface="Arial"/>
              <a:cs typeface="Arial"/>
            </a:endParaRPr>
          </a:p>
        </p:txBody>
      </p:sp>
      <p:sp>
        <p:nvSpPr>
          <p:cNvPr id="30" name="object 30"/>
          <p:cNvSpPr/>
          <p:nvPr/>
        </p:nvSpPr>
        <p:spPr>
          <a:xfrm>
            <a:off x="0" y="2184096"/>
            <a:ext cx="11683365" cy="723900"/>
          </a:xfrm>
          <a:custGeom>
            <a:avLst/>
            <a:gdLst/>
            <a:ahLst/>
            <a:cxnLst/>
            <a:rect l="l" t="t" r="r" b="b"/>
            <a:pathLst>
              <a:path w="11683365" h="723900">
                <a:moveTo>
                  <a:pt x="11582404" y="723899"/>
                </a:moveTo>
                <a:lnTo>
                  <a:pt x="0" y="723899"/>
                </a:lnTo>
                <a:lnTo>
                  <a:pt x="0" y="0"/>
                </a:lnTo>
                <a:lnTo>
                  <a:pt x="11582400" y="0"/>
                </a:lnTo>
                <a:lnTo>
                  <a:pt x="11621404" y="7921"/>
                </a:lnTo>
                <a:lnTo>
                  <a:pt x="11653304" y="29505"/>
                </a:lnTo>
                <a:lnTo>
                  <a:pt x="11674837" y="61479"/>
                </a:lnTo>
                <a:lnTo>
                  <a:pt x="11682740" y="100573"/>
                </a:lnTo>
                <a:lnTo>
                  <a:pt x="11682740" y="623326"/>
                </a:lnTo>
                <a:lnTo>
                  <a:pt x="11674837" y="662420"/>
                </a:lnTo>
                <a:lnTo>
                  <a:pt x="11653304" y="694394"/>
                </a:lnTo>
                <a:lnTo>
                  <a:pt x="11621404" y="715978"/>
                </a:lnTo>
                <a:lnTo>
                  <a:pt x="11582404" y="723899"/>
                </a:lnTo>
                <a:close/>
              </a:path>
            </a:pathLst>
          </a:custGeom>
          <a:solidFill>
            <a:srgbClr val="3C7B5E">
              <a:alpha val="29798"/>
            </a:srgbClr>
          </a:solidFill>
        </p:spPr>
        <p:txBody>
          <a:bodyPr wrap="square" lIns="0" tIns="0" rIns="0" bIns="0" rtlCol="0"/>
          <a:lstStyle/>
          <a:p>
            <a:endParaRPr/>
          </a:p>
        </p:txBody>
      </p:sp>
      <p:sp>
        <p:nvSpPr>
          <p:cNvPr id="31" name="object 31"/>
          <p:cNvSpPr txBox="1"/>
          <p:nvPr/>
        </p:nvSpPr>
        <p:spPr>
          <a:xfrm>
            <a:off x="635960" y="1503567"/>
            <a:ext cx="16146780" cy="3110230"/>
          </a:xfrm>
          <a:prstGeom prst="rect">
            <a:avLst/>
          </a:prstGeom>
        </p:spPr>
        <p:txBody>
          <a:bodyPr vert="horz" wrap="square" lIns="0" tIns="12700" rIns="0" bIns="0" rtlCol="0">
            <a:spAutoFit/>
          </a:bodyPr>
          <a:lstStyle/>
          <a:p>
            <a:pPr marL="1036319">
              <a:lnSpc>
                <a:spcPct val="100000"/>
              </a:lnSpc>
              <a:spcBef>
                <a:spcPts val="100"/>
              </a:spcBef>
            </a:pPr>
            <a:r>
              <a:rPr sz="2100" spc="80" dirty="0">
                <a:latin typeface="Times New Roman"/>
                <a:cs typeface="Times New Roman"/>
              </a:rPr>
              <a:t>This</a:t>
            </a:r>
            <a:r>
              <a:rPr sz="2100" spc="-5" dirty="0">
                <a:latin typeface="Times New Roman"/>
                <a:cs typeface="Times New Roman"/>
              </a:rPr>
              <a:t> </a:t>
            </a:r>
            <a:r>
              <a:rPr sz="2100" spc="100" dirty="0">
                <a:latin typeface="Times New Roman"/>
                <a:cs typeface="Times New Roman"/>
              </a:rPr>
              <a:t>section</a:t>
            </a:r>
            <a:r>
              <a:rPr sz="2100" dirty="0">
                <a:latin typeface="Times New Roman"/>
                <a:cs typeface="Times New Roman"/>
              </a:rPr>
              <a:t> </a:t>
            </a:r>
            <a:r>
              <a:rPr sz="2100" spc="125" dirty="0">
                <a:latin typeface="Times New Roman"/>
                <a:cs typeface="Times New Roman"/>
              </a:rPr>
              <a:t>examines</a:t>
            </a:r>
            <a:r>
              <a:rPr sz="2100" spc="-5" dirty="0">
                <a:latin typeface="Times New Roman"/>
                <a:cs typeface="Times New Roman"/>
              </a:rPr>
              <a:t> </a:t>
            </a:r>
            <a:r>
              <a:rPr sz="2100" spc="110" dirty="0">
                <a:latin typeface="Times New Roman"/>
                <a:cs typeface="Times New Roman"/>
              </a:rPr>
              <a:t>characteristics</a:t>
            </a:r>
            <a:r>
              <a:rPr sz="2100" dirty="0">
                <a:latin typeface="Times New Roman"/>
                <a:cs typeface="Times New Roman"/>
              </a:rPr>
              <a:t> </a:t>
            </a:r>
            <a:r>
              <a:rPr sz="2100" spc="75" dirty="0">
                <a:latin typeface="Times New Roman"/>
                <a:cs typeface="Times New Roman"/>
              </a:rPr>
              <a:t>of</a:t>
            </a:r>
            <a:r>
              <a:rPr sz="2100" spc="-5" dirty="0">
                <a:latin typeface="Times New Roman"/>
                <a:cs typeface="Times New Roman"/>
              </a:rPr>
              <a:t> </a:t>
            </a:r>
            <a:r>
              <a:rPr sz="2100" spc="170" dirty="0">
                <a:latin typeface="Times New Roman"/>
                <a:cs typeface="Times New Roman"/>
              </a:rPr>
              <a:t>the</a:t>
            </a:r>
            <a:r>
              <a:rPr sz="2100" dirty="0">
                <a:latin typeface="Times New Roman"/>
                <a:cs typeface="Times New Roman"/>
              </a:rPr>
              <a:t> </a:t>
            </a:r>
            <a:r>
              <a:rPr sz="2100" spc="70" dirty="0">
                <a:latin typeface="Times New Roman"/>
                <a:cs typeface="Times New Roman"/>
              </a:rPr>
              <a:t>107</a:t>
            </a:r>
            <a:r>
              <a:rPr sz="2100" spc="-5" dirty="0">
                <a:latin typeface="Times New Roman"/>
                <a:cs typeface="Times New Roman"/>
              </a:rPr>
              <a:t> </a:t>
            </a:r>
            <a:r>
              <a:rPr sz="2100" spc="100" dirty="0">
                <a:latin typeface="Times New Roman"/>
                <a:cs typeface="Times New Roman"/>
              </a:rPr>
              <a:t>individuals</a:t>
            </a:r>
            <a:r>
              <a:rPr sz="2100" dirty="0">
                <a:latin typeface="Times New Roman"/>
                <a:cs typeface="Times New Roman"/>
              </a:rPr>
              <a:t> </a:t>
            </a:r>
            <a:r>
              <a:rPr sz="2100" spc="135" dirty="0">
                <a:latin typeface="Times New Roman"/>
                <a:cs typeface="Times New Roman"/>
              </a:rPr>
              <a:t>in</a:t>
            </a:r>
            <a:r>
              <a:rPr sz="2100" spc="-5" dirty="0">
                <a:latin typeface="Times New Roman"/>
                <a:cs typeface="Times New Roman"/>
              </a:rPr>
              <a:t> </a:t>
            </a:r>
            <a:r>
              <a:rPr sz="2100" spc="125" dirty="0">
                <a:latin typeface="Times New Roman"/>
                <a:cs typeface="Times New Roman"/>
              </a:rPr>
              <a:t>100</a:t>
            </a:r>
            <a:r>
              <a:rPr sz="2100" dirty="0">
                <a:latin typeface="Times New Roman"/>
                <a:cs typeface="Times New Roman"/>
              </a:rPr>
              <a:t> </a:t>
            </a:r>
            <a:r>
              <a:rPr sz="2100" spc="120" dirty="0">
                <a:latin typeface="Times New Roman"/>
                <a:cs typeface="Times New Roman"/>
              </a:rPr>
              <a:t>households</a:t>
            </a:r>
            <a:r>
              <a:rPr sz="2100" spc="-5" dirty="0">
                <a:latin typeface="Times New Roman"/>
                <a:cs typeface="Times New Roman"/>
              </a:rPr>
              <a:t> </a:t>
            </a:r>
            <a:r>
              <a:rPr sz="2100" spc="140" dirty="0">
                <a:latin typeface="Times New Roman"/>
                <a:cs typeface="Times New Roman"/>
              </a:rPr>
              <a:t>surveyed</a:t>
            </a:r>
            <a:r>
              <a:rPr sz="2100" dirty="0">
                <a:latin typeface="Times New Roman"/>
                <a:cs typeface="Times New Roman"/>
              </a:rPr>
              <a:t> </a:t>
            </a:r>
            <a:r>
              <a:rPr sz="2100" spc="105" dirty="0">
                <a:latin typeface="Times New Roman"/>
                <a:cs typeface="Times New Roman"/>
              </a:rPr>
              <a:t>as</a:t>
            </a:r>
            <a:r>
              <a:rPr sz="2100" spc="-5" dirty="0">
                <a:latin typeface="Times New Roman"/>
                <a:cs typeface="Times New Roman"/>
              </a:rPr>
              <a:t> </a:t>
            </a:r>
            <a:r>
              <a:rPr sz="2100" spc="145" dirty="0">
                <a:latin typeface="Times New Roman"/>
                <a:cs typeface="Times New Roman"/>
              </a:rPr>
              <a:t>unsheltered</a:t>
            </a:r>
            <a:r>
              <a:rPr sz="2100" dirty="0">
                <a:latin typeface="Times New Roman"/>
                <a:cs typeface="Times New Roman"/>
              </a:rPr>
              <a:t> </a:t>
            </a:r>
            <a:r>
              <a:rPr sz="2100" spc="135" dirty="0">
                <a:latin typeface="Times New Roman"/>
                <a:cs typeface="Times New Roman"/>
              </a:rPr>
              <a:t>in</a:t>
            </a:r>
            <a:r>
              <a:rPr sz="2100" spc="-5" dirty="0">
                <a:latin typeface="Times New Roman"/>
                <a:cs typeface="Times New Roman"/>
              </a:rPr>
              <a:t> </a:t>
            </a:r>
            <a:r>
              <a:rPr sz="2100" spc="170" dirty="0">
                <a:latin typeface="Times New Roman"/>
                <a:cs typeface="Times New Roman"/>
              </a:rPr>
              <a:t>the</a:t>
            </a:r>
            <a:r>
              <a:rPr sz="2100" dirty="0">
                <a:latin typeface="Times New Roman"/>
                <a:cs typeface="Times New Roman"/>
              </a:rPr>
              <a:t> </a:t>
            </a:r>
            <a:r>
              <a:rPr sz="2100" spc="125" dirty="0">
                <a:latin typeface="Times New Roman"/>
                <a:cs typeface="Times New Roman"/>
              </a:rPr>
              <a:t>2022</a:t>
            </a:r>
            <a:r>
              <a:rPr sz="2100" dirty="0">
                <a:latin typeface="Times New Roman"/>
                <a:cs typeface="Times New Roman"/>
              </a:rPr>
              <a:t> PIT</a:t>
            </a:r>
            <a:r>
              <a:rPr sz="2100" spc="-5" dirty="0">
                <a:latin typeface="Times New Roman"/>
                <a:cs typeface="Times New Roman"/>
              </a:rPr>
              <a:t> </a:t>
            </a:r>
            <a:r>
              <a:rPr sz="2100" spc="80" dirty="0">
                <a:latin typeface="Times New Roman"/>
                <a:cs typeface="Times New Roman"/>
              </a:rPr>
              <a:t>Count.</a:t>
            </a:r>
            <a:endParaRPr sz="2100">
              <a:latin typeface="Times New Roman"/>
              <a:cs typeface="Times New Roman"/>
            </a:endParaRPr>
          </a:p>
          <a:p>
            <a:pPr>
              <a:lnSpc>
                <a:spcPct val="100000"/>
              </a:lnSpc>
              <a:spcBef>
                <a:spcPts val="25"/>
              </a:spcBef>
            </a:pPr>
            <a:endParaRPr sz="2500">
              <a:latin typeface="Times New Roman"/>
              <a:cs typeface="Times New Roman"/>
            </a:endParaRPr>
          </a:p>
          <a:p>
            <a:pPr marL="12700">
              <a:lnSpc>
                <a:spcPts val="3170"/>
              </a:lnSpc>
            </a:pPr>
            <a:r>
              <a:rPr sz="2800" b="0" spc="-260" dirty="0">
                <a:latin typeface="Bookman Old Style"/>
                <a:cs typeface="Bookman Old Style"/>
              </a:rPr>
              <a:t>SELF-</a:t>
            </a:r>
            <a:r>
              <a:rPr sz="2800" b="0" spc="-195" dirty="0">
                <a:latin typeface="Bookman Old Style"/>
                <a:cs typeface="Bookman Old Style"/>
              </a:rPr>
              <a:t>REPORTED</a:t>
            </a:r>
            <a:r>
              <a:rPr sz="2800" b="0" spc="-260" dirty="0">
                <a:latin typeface="Bookman Old Style"/>
                <a:cs typeface="Bookman Old Style"/>
              </a:rPr>
              <a:t> </a:t>
            </a:r>
            <a:r>
              <a:rPr sz="2800" b="0" spc="-145" dirty="0">
                <a:latin typeface="Bookman Old Style"/>
                <a:cs typeface="Bookman Old Style"/>
              </a:rPr>
              <a:t>FACTORS</a:t>
            </a:r>
            <a:r>
              <a:rPr sz="2800" b="0" spc="-254" dirty="0">
                <a:latin typeface="Bookman Old Style"/>
                <a:cs typeface="Bookman Old Style"/>
              </a:rPr>
              <a:t> </a:t>
            </a:r>
            <a:r>
              <a:rPr sz="2800" b="0" spc="-120" dirty="0">
                <a:latin typeface="Bookman Old Style"/>
                <a:cs typeface="Bookman Old Style"/>
              </a:rPr>
              <a:t>LEADING</a:t>
            </a:r>
            <a:r>
              <a:rPr sz="2800" b="0" spc="-254" dirty="0">
                <a:latin typeface="Bookman Old Style"/>
                <a:cs typeface="Bookman Old Style"/>
              </a:rPr>
              <a:t> </a:t>
            </a:r>
            <a:r>
              <a:rPr sz="2800" b="0" spc="-70" dirty="0">
                <a:latin typeface="Bookman Old Style"/>
                <a:cs typeface="Bookman Old Style"/>
              </a:rPr>
              <a:t>TO</a:t>
            </a:r>
            <a:r>
              <a:rPr sz="2800" b="0" spc="-254" dirty="0">
                <a:latin typeface="Bookman Old Style"/>
                <a:cs typeface="Bookman Old Style"/>
              </a:rPr>
              <a:t> </a:t>
            </a:r>
            <a:r>
              <a:rPr sz="2800" b="0" spc="-260" dirty="0">
                <a:latin typeface="Bookman Old Style"/>
                <a:cs typeface="Bookman Old Style"/>
              </a:rPr>
              <a:t>HOMELESSNESS</a:t>
            </a:r>
            <a:r>
              <a:rPr sz="2800" b="0" spc="-254" dirty="0">
                <a:latin typeface="Bookman Old Style"/>
                <a:cs typeface="Bookman Old Style"/>
              </a:rPr>
              <a:t> </a:t>
            </a:r>
            <a:r>
              <a:rPr sz="2800" b="0" spc="-10" dirty="0">
                <a:latin typeface="Bookman Old Style"/>
                <a:cs typeface="Bookman Old Style"/>
              </a:rPr>
              <a:t>(107)</a:t>
            </a:r>
            <a:endParaRPr sz="2800">
              <a:latin typeface="Bookman Old Style"/>
              <a:cs typeface="Bookman Old Style"/>
            </a:endParaRPr>
          </a:p>
          <a:p>
            <a:pPr marL="127000">
              <a:lnSpc>
                <a:spcPts val="1850"/>
              </a:lnSpc>
            </a:pPr>
            <a:r>
              <a:rPr sz="1700" b="0" spc="-70" dirty="0">
                <a:latin typeface="Bookman Old Style"/>
                <a:cs typeface="Bookman Old Style"/>
              </a:rPr>
              <a:t>Surveyed</a:t>
            </a:r>
            <a:r>
              <a:rPr sz="1700" b="0" spc="-85" dirty="0">
                <a:latin typeface="Bookman Old Style"/>
                <a:cs typeface="Bookman Old Style"/>
              </a:rPr>
              <a:t> </a:t>
            </a:r>
            <a:r>
              <a:rPr sz="1700" b="0" spc="-80" dirty="0">
                <a:latin typeface="Bookman Old Style"/>
                <a:cs typeface="Bookman Old Style"/>
              </a:rPr>
              <a:t>individuals </a:t>
            </a:r>
            <a:r>
              <a:rPr sz="1700" b="0" spc="-70" dirty="0">
                <a:latin typeface="Bookman Old Style"/>
                <a:cs typeface="Bookman Old Style"/>
              </a:rPr>
              <a:t>may</a:t>
            </a:r>
            <a:r>
              <a:rPr sz="1700" b="0" spc="-85" dirty="0">
                <a:latin typeface="Bookman Old Style"/>
                <a:cs typeface="Bookman Old Style"/>
              </a:rPr>
              <a:t> </a:t>
            </a:r>
            <a:r>
              <a:rPr sz="1700" b="0" spc="-95" dirty="0">
                <a:latin typeface="Bookman Old Style"/>
                <a:cs typeface="Bookman Old Style"/>
              </a:rPr>
              <a:t>choose</a:t>
            </a:r>
            <a:r>
              <a:rPr sz="1700" b="0" spc="-80" dirty="0">
                <a:latin typeface="Bookman Old Style"/>
                <a:cs typeface="Bookman Old Style"/>
              </a:rPr>
              <a:t> </a:t>
            </a:r>
            <a:r>
              <a:rPr sz="1700" b="0" spc="-85" dirty="0">
                <a:latin typeface="Bookman Old Style"/>
                <a:cs typeface="Bookman Old Style"/>
              </a:rPr>
              <a:t>multiple </a:t>
            </a:r>
            <a:r>
              <a:rPr sz="1700" b="0" spc="-100" dirty="0">
                <a:latin typeface="Bookman Old Style"/>
                <a:cs typeface="Bookman Old Style"/>
              </a:rPr>
              <a:t>reasons</a:t>
            </a:r>
            <a:r>
              <a:rPr sz="1700" b="0" spc="-80" dirty="0">
                <a:latin typeface="Bookman Old Style"/>
                <a:cs typeface="Bookman Old Style"/>
              </a:rPr>
              <a:t> </a:t>
            </a:r>
            <a:r>
              <a:rPr sz="1700" b="0" dirty="0">
                <a:latin typeface="Bookman Old Style"/>
                <a:cs typeface="Bookman Old Style"/>
              </a:rPr>
              <a:t>for</a:t>
            </a:r>
            <a:r>
              <a:rPr sz="1700" b="0" spc="-85" dirty="0">
                <a:latin typeface="Bookman Old Style"/>
                <a:cs typeface="Bookman Old Style"/>
              </a:rPr>
              <a:t> </a:t>
            </a:r>
            <a:r>
              <a:rPr sz="1700" b="0" spc="-60" dirty="0">
                <a:latin typeface="Bookman Old Style"/>
                <a:cs typeface="Bookman Old Style"/>
              </a:rPr>
              <a:t>currently</a:t>
            </a:r>
            <a:r>
              <a:rPr sz="1700" b="0" spc="-80" dirty="0">
                <a:latin typeface="Bookman Old Style"/>
                <a:cs typeface="Bookman Old Style"/>
              </a:rPr>
              <a:t> </a:t>
            </a:r>
            <a:r>
              <a:rPr sz="1700" b="0" spc="-65" dirty="0">
                <a:latin typeface="Bookman Old Style"/>
                <a:cs typeface="Bookman Old Style"/>
              </a:rPr>
              <a:t>experiencing</a:t>
            </a:r>
            <a:r>
              <a:rPr sz="1700" b="0" spc="-85" dirty="0">
                <a:latin typeface="Bookman Old Style"/>
                <a:cs typeface="Bookman Old Style"/>
              </a:rPr>
              <a:t> </a:t>
            </a:r>
            <a:r>
              <a:rPr sz="1700" b="0" spc="-10" dirty="0">
                <a:latin typeface="Bookman Old Style"/>
                <a:cs typeface="Bookman Old Style"/>
              </a:rPr>
              <a:t>homelessness.</a:t>
            </a:r>
            <a:endParaRPr sz="1700">
              <a:latin typeface="Bookman Old Style"/>
              <a:cs typeface="Bookman Old Style"/>
            </a:endParaRPr>
          </a:p>
          <a:p>
            <a:pPr>
              <a:lnSpc>
                <a:spcPct val="100000"/>
              </a:lnSpc>
            </a:pPr>
            <a:endParaRPr sz="2350">
              <a:latin typeface="Bookman Old Style"/>
              <a:cs typeface="Bookman Old Style"/>
            </a:endParaRPr>
          </a:p>
          <a:p>
            <a:pPr marL="1314450">
              <a:lnSpc>
                <a:spcPct val="100000"/>
              </a:lnSpc>
              <a:spcBef>
                <a:spcPts val="5"/>
              </a:spcBef>
            </a:pPr>
            <a:r>
              <a:rPr sz="2600" spc="-85" dirty="0">
                <a:solidFill>
                  <a:srgbClr val="EC6F5E"/>
                </a:solidFill>
                <a:latin typeface="Lucida Sans"/>
                <a:cs typeface="Lucida Sans"/>
              </a:rPr>
              <a:t>Substance</a:t>
            </a:r>
            <a:r>
              <a:rPr sz="2600" spc="-135" dirty="0">
                <a:solidFill>
                  <a:srgbClr val="EC6F5E"/>
                </a:solidFill>
                <a:latin typeface="Lucida Sans"/>
                <a:cs typeface="Lucida Sans"/>
              </a:rPr>
              <a:t> </a:t>
            </a:r>
            <a:r>
              <a:rPr sz="2600" spc="-40" dirty="0">
                <a:solidFill>
                  <a:srgbClr val="EC6F5E"/>
                </a:solidFill>
                <a:latin typeface="Lucida Sans"/>
                <a:cs typeface="Lucida Sans"/>
              </a:rPr>
              <a:t>Use</a:t>
            </a:r>
            <a:r>
              <a:rPr sz="2600" spc="-355" dirty="0">
                <a:solidFill>
                  <a:srgbClr val="EC6F5E"/>
                </a:solidFill>
                <a:latin typeface="Lucida Sans"/>
                <a:cs typeface="Lucida Sans"/>
              </a:rPr>
              <a:t> </a:t>
            </a:r>
            <a:r>
              <a:rPr sz="2050" spc="-20" dirty="0">
                <a:solidFill>
                  <a:srgbClr val="EC6F5E"/>
                </a:solidFill>
                <a:latin typeface="Lucida Sans"/>
                <a:cs typeface="Lucida Sans"/>
              </a:rPr>
              <a:t>(29)</a:t>
            </a:r>
            <a:endParaRPr sz="2050">
              <a:latin typeface="Lucida Sans"/>
              <a:cs typeface="Lucida Sans"/>
            </a:endParaRPr>
          </a:p>
          <a:p>
            <a:pPr marR="986790" algn="ctr">
              <a:lnSpc>
                <a:spcPct val="100000"/>
              </a:lnSpc>
              <a:spcBef>
                <a:spcPts val="295"/>
              </a:spcBef>
            </a:pPr>
            <a:r>
              <a:rPr sz="2550" b="1" spc="80" dirty="0">
                <a:solidFill>
                  <a:srgbClr val="EC6F5E"/>
                </a:solidFill>
                <a:latin typeface="Arial"/>
                <a:cs typeface="Arial"/>
              </a:rPr>
              <a:t>27%</a:t>
            </a:r>
            <a:endParaRPr sz="2550">
              <a:latin typeface="Arial"/>
              <a:cs typeface="Arial"/>
            </a:endParaRPr>
          </a:p>
          <a:p>
            <a:pPr marL="1314450">
              <a:lnSpc>
                <a:spcPct val="100000"/>
              </a:lnSpc>
              <a:spcBef>
                <a:spcPts val="1485"/>
              </a:spcBef>
            </a:pPr>
            <a:r>
              <a:rPr sz="3900" spc="-120" baseline="1068" dirty="0">
                <a:solidFill>
                  <a:srgbClr val="EC6F5E"/>
                </a:solidFill>
                <a:latin typeface="Lucida Sans"/>
                <a:cs typeface="Lucida Sans"/>
              </a:rPr>
              <a:t>Unable</a:t>
            </a:r>
            <a:r>
              <a:rPr sz="3900" spc="-225" baseline="1068" dirty="0">
                <a:solidFill>
                  <a:srgbClr val="EC6F5E"/>
                </a:solidFill>
                <a:latin typeface="Lucida Sans"/>
                <a:cs typeface="Lucida Sans"/>
              </a:rPr>
              <a:t> </a:t>
            </a:r>
            <a:r>
              <a:rPr sz="3900" spc="-157" baseline="1068" dirty="0">
                <a:solidFill>
                  <a:srgbClr val="EC6F5E"/>
                </a:solidFill>
                <a:latin typeface="Lucida Sans"/>
                <a:cs typeface="Lucida Sans"/>
              </a:rPr>
              <a:t>to</a:t>
            </a:r>
            <a:r>
              <a:rPr sz="3900" spc="-225" baseline="1068" dirty="0">
                <a:solidFill>
                  <a:srgbClr val="EC6F5E"/>
                </a:solidFill>
                <a:latin typeface="Lucida Sans"/>
                <a:cs typeface="Lucida Sans"/>
              </a:rPr>
              <a:t> </a:t>
            </a:r>
            <a:r>
              <a:rPr sz="3900" spc="-97" baseline="1068" dirty="0">
                <a:solidFill>
                  <a:srgbClr val="EC6F5E"/>
                </a:solidFill>
                <a:latin typeface="Lucida Sans"/>
                <a:cs typeface="Lucida Sans"/>
              </a:rPr>
              <a:t>Pay</a:t>
            </a:r>
            <a:r>
              <a:rPr sz="3900" spc="-225" baseline="1068" dirty="0">
                <a:solidFill>
                  <a:srgbClr val="EC6F5E"/>
                </a:solidFill>
                <a:latin typeface="Lucida Sans"/>
                <a:cs typeface="Lucida Sans"/>
              </a:rPr>
              <a:t> </a:t>
            </a:r>
            <a:r>
              <a:rPr sz="3900" spc="-15" baseline="1068" dirty="0">
                <a:solidFill>
                  <a:srgbClr val="EC6F5E"/>
                </a:solidFill>
                <a:latin typeface="Lucida Sans"/>
                <a:cs typeface="Lucida Sans"/>
              </a:rPr>
              <a:t>Rent</a:t>
            </a:r>
            <a:r>
              <a:rPr sz="3900" spc="-127" baseline="1068" dirty="0">
                <a:solidFill>
                  <a:srgbClr val="EC6F5E"/>
                </a:solidFill>
                <a:latin typeface="Lucida Sans"/>
                <a:cs typeface="Lucida Sans"/>
              </a:rPr>
              <a:t> </a:t>
            </a:r>
            <a:r>
              <a:rPr sz="2050" spc="-20" dirty="0">
                <a:solidFill>
                  <a:srgbClr val="EC6F5E"/>
                </a:solidFill>
                <a:latin typeface="Lucida Sans"/>
                <a:cs typeface="Lucida Sans"/>
              </a:rPr>
              <a:t>(25)</a:t>
            </a:r>
            <a:endParaRPr sz="2050">
              <a:latin typeface="Lucida Sans"/>
              <a:cs typeface="Lucida Sans"/>
            </a:endParaRPr>
          </a:p>
        </p:txBody>
      </p:sp>
      <p:pic>
        <p:nvPicPr>
          <p:cNvPr id="32" name="object 32"/>
          <p:cNvPicPr/>
          <p:nvPr/>
        </p:nvPicPr>
        <p:blipFill>
          <a:blip r:embed="rId6" cstate="print"/>
          <a:stretch>
            <a:fillRect/>
          </a:stretch>
        </p:blipFill>
        <p:spPr>
          <a:xfrm>
            <a:off x="10900205" y="4998739"/>
            <a:ext cx="76200" cy="76199"/>
          </a:xfrm>
          <a:prstGeom prst="rect">
            <a:avLst/>
          </a:prstGeom>
        </p:spPr>
      </p:pic>
      <p:sp>
        <p:nvSpPr>
          <p:cNvPr id="33" name="object 33"/>
          <p:cNvSpPr txBox="1"/>
          <p:nvPr/>
        </p:nvSpPr>
        <p:spPr>
          <a:xfrm>
            <a:off x="11102711" y="4753629"/>
            <a:ext cx="6165850" cy="1625600"/>
          </a:xfrm>
          <a:prstGeom prst="rect">
            <a:avLst/>
          </a:prstGeom>
        </p:spPr>
        <p:txBody>
          <a:bodyPr vert="horz" wrap="square" lIns="0" tIns="12700" rIns="0" bIns="0" rtlCol="0">
            <a:spAutoFit/>
          </a:bodyPr>
          <a:lstStyle/>
          <a:p>
            <a:pPr marL="12700" marR="5080" algn="just">
              <a:lnSpc>
                <a:spcPct val="125000"/>
              </a:lnSpc>
              <a:spcBef>
                <a:spcPts val="100"/>
              </a:spcBef>
            </a:pPr>
            <a:r>
              <a:rPr sz="2100" dirty="0">
                <a:latin typeface="Times New Roman"/>
                <a:cs typeface="Times New Roman"/>
              </a:rPr>
              <a:t>45%</a:t>
            </a:r>
            <a:r>
              <a:rPr sz="2100" spc="75" dirty="0">
                <a:latin typeface="Times New Roman"/>
                <a:cs typeface="Times New Roman"/>
              </a:rPr>
              <a:t>  of  </a:t>
            </a:r>
            <a:r>
              <a:rPr sz="2100" spc="100" dirty="0">
                <a:latin typeface="Times New Roman"/>
                <a:cs typeface="Times New Roman"/>
              </a:rPr>
              <a:t>individuals</a:t>
            </a:r>
            <a:r>
              <a:rPr sz="2100" spc="80" dirty="0">
                <a:latin typeface="Times New Roman"/>
                <a:cs typeface="Times New Roman"/>
              </a:rPr>
              <a:t>  </a:t>
            </a:r>
            <a:r>
              <a:rPr sz="2100" spc="130" dirty="0">
                <a:latin typeface="Times New Roman"/>
                <a:cs typeface="Times New Roman"/>
              </a:rPr>
              <a:t>reported</a:t>
            </a:r>
            <a:r>
              <a:rPr sz="2100" spc="75" dirty="0">
                <a:latin typeface="Times New Roman"/>
                <a:cs typeface="Times New Roman"/>
              </a:rPr>
              <a:t>  </a:t>
            </a:r>
            <a:r>
              <a:rPr sz="2100" spc="95" dirty="0">
                <a:latin typeface="Times New Roman"/>
                <a:cs typeface="Times New Roman"/>
              </a:rPr>
              <a:t>multiple</a:t>
            </a:r>
            <a:r>
              <a:rPr sz="2100" spc="80" dirty="0">
                <a:latin typeface="Times New Roman"/>
                <a:cs typeface="Times New Roman"/>
              </a:rPr>
              <a:t>  </a:t>
            </a:r>
            <a:r>
              <a:rPr sz="2100" spc="100" dirty="0">
                <a:latin typeface="Times New Roman"/>
                <a:cs typeface="Times New Roman"/>
              </a:rPr>
              <a:t>causes</a:t>
            </a:r>
            <a:r>
              <a:rPr sz="2100" spc="75" dirty="0">
                <a:latin typeface="Times New Roman"/>
                <a:cs typeface="Times New Roman"/>
              </a:rPr>
              <a:t>  </a:t>
            </a:r>
            <a:r>
              <a:rPr sz="2100" spc="95" dirty="0">
                <a:latin typeface="Times New Roman"/>
                <a:cs typeface="Times New Roman"/>
              </a:rPr>
              <a:t>for </a:t>
            </a:r>
            <a:r>
              <a:rPr sz="2100" spc="150" dirty="0">
                <a:latin typeface="Times New Roman"/>
                <a:cs typeface="Times New Roman"/>
              </a:rPr>
              <a:t>currently</a:t>
            </a:r>
            <a:r>
              <a:rPr sz="2100" spc="295" dirty="0">
                <a:latin typeface="Times New Roman"/>
                <a:cs typeface="Times New Roman"/>
              </a:rPr>
              <a:t> </a:t>
            </a:r>
            <a:r>
              <a:rPr sz="2100" spc="105" dirty="0">
                <a:latin typeface="Times New Roman"/>
                <a:cs typeface="Times New Roman"/>
              </a:rPr>
              <a:t>experiencing</a:t>
            </a:r>
            <a:r>
              <a:rPr sz="2100" spc="300" dirty="0">
                <a:latin typeface="Times New Roman"/>
                <a:cs typeface="Times New Roman"/>
              </a:rPr>
              <a:t> </a:t>
            </a:r>
            <a:r>
              <a:rPr sz="2100" spc="100" dirty="0">
                <a:latin typeface="Times New Roman"/>
                <a:cs typeface="Times New Roman"/>
              </a:rPr>
              <a:t>homelessness.</a:t>
            </a:r>
            <a:r>
              <a:rPr sz="2100" spc="295" dirty="0">
                <a:latin typeface="Times New Roman"/>
                <a:cs typeface="Times New Roman"/>
              </a:rPr>
              <a:t> </a:t>
            </a:r>
            <a:r>
              <a:rPr sz="2100" spc="130" dirty="0">
                <a:latin typeface="Times New Roman"/>
                <a:cs typeface="Times New Roman"/>
              </a:rPr>
              <a:t>The</a:t>
            </a:r>
            <a:r>
              <a:rPr sz="2100" spc="300" dirty="0">
                <a:latin typeface="Times New Roman"/>
                <a:cs typeface="Times New Roman"/>
              </a:rPr>
              <a:t> </a:t>
            </a:r>
            <a:r>
              <a:rPr sz="2100" spc="85" dirty="0">
                <a:latin typeface="Times New Roman"/>
                <a:cs typeface="Times New Roman"/>
              </a:rPr>
              <a:t>leading </a:t>
            </a:r>
            <a:r>
              <a:rPr sz="2100" spc="100" dirty="0">
                <a:latin typeface="Times New Roman"/>
                <a:cs typeface="Times New Roman"/>
              </a:rPr>
              <a:t>causes</a:t>
            </a:r>
            <a:r>
              <a:rPr sz="2100" spc="20" dirty="0">
                <a:latin typeface="Times New Roman"/>
                <a:cs typeface="Times New Roman"/>
              </a:rPr>
              <a:t>  </a:t>
            </a:r>
            <a:r>
              <a:rPr sz="2100" spc="95" dirty="0">
                <a:latin typeface="Times New Roman"/>
                <a:cs typeface="Times New Roman"/>
              </a:rPr>
              <a:t>across</a:t>
            </a:r>
            <a:r>
              <a:rPr sz="2100" spc="20" dirty="0">
                <a:latin typeface="Times New Roman"/>
                <a:cs typeface="Times New Roman"/>
              </a:rPr>
              <a:t>  </a:t>
            </a:r>
            <a:r>
              <a:rPr sz="2100" dirty="0">
                <a:latin typeface="Times New Roman"/>
                <a:cs typeface="Times New Roman"/>
              </a:rPr>
              <a:t>all</a:t>
            </a:r>
            <a:r>
              <a:rPr sz="2100" spc="25" dirty="0">
                <a:latin typeface="Times New Roman"/>
                <a:cs typeface="Times New Roman"/>
              </a:rPr>
              <a:t>  </a:t>
            </a:r>
            <a:r>
              <a:rPr sz="2100" spc="100" dirty="0">
                <a:latin typeface="Times New Roman"/>
                <a:cs typeface="Times New Roman"/>
              </a:rPr>
              <a:t>individuals</a:t>
            </a:r>
            <a:r>
              <a:rPr sz="2100" spc="20" dirty="0">
                <a:latin typeface="Times New Roman"/>
                <a:cs typeface="Times New Roman"/>
              </a:rPr>
              <a:t>  </a:t>
            </a:r>
            <a:r>
              <a:rPr sz="2100" spc="160" dirty="0">
                <a:latin typeface="Times New Roman"/>
                <a:cs typeface="Times New Roman"/>
              </a:rPr>
              <a:t>were</a:t>
            </a:r>
            <a:r>
              <a:rPr sz="2100" spc="20" dirty="0">
                <a:latin typeface="Times New Roman"/>
                <a:cs typeface="Times New Roman"/>
              </a:rPr>
              <a:t>  </a:t>
            </a:r>
            <a:r>
              <a:rPr sz="2100" spc="125" dirty="0">
                <a:latin typeface="Times New Roman"/>
                <a:cs typeface="Times New Roman"/>
              </a:rPr>
              <a:t>substance</a:t>
            </a:r>
            <a:r>
              <a:rPr sz="2100" spc="20" dirty="0">
                <a:latin typeface="Times New Roman"/>
                <a:cs typeface="Times New Roman"/>
              </a:rPr>
              <a:t>  </a:t>
            </a:r>
            <a:r>
              <a:rPr sz="2100" spc="105" dirty="0">
                <a:latin typeface="Times New Roman"/>
                <a:cs typeface="Times New Roman"/>
              </a:rPr>
              <a:t>use </a:t>
            </a:r>
            <a:r>
              <a:rPr sz="2100" spc="170" dirty="0">
                <a:latin typeface="Times New Roman"/>
                <a:cs typeface="Times New Roman"/>
              </a:rPr>
              <a:t>and</a:t>
            </a:r>
            <a:r>
              <a:rPr sz="2100" spc="-15" dirty="0">
                <a:latin typeface="Times New Roman"/>
                <a:cs typeface="Times New Roman"/>
              </a:rPr>
              <a:t> </a:t>
            </a:r>
            <a:r>
              <a:rPr sz="2100" spc="105" dirty="0">
                <a:latin typeface="Times New Roman"/>
                <a:cs typeface="Times New Roman"/>
              </a:rPr>
              <a:t>financial</a:t>
            </a:r>
            <a:r>
              <a:rPr sz="2100" spc="-10" dirty="0">
                <a:latin typeface="Times New Roman"/>
                <a:cs typeface="Times New Roman"/>
              </a:rPr>
              <a:t> </a:t>
            </a:r>
            <a:r>
              <a:rPr sz="2100" spc="60" dirty="0">
                <a:latin typeface="Times New Roman"/>
                <a:cs typeface="Times New Roman"/>
              </a:rPr>
              <a:t>issues.</a:t>
            </a:r>
            <a:endParaRPr sz="2100">
              <a:latin typeface="Times New Roman"/>
              <a:cs typeface="Times New Roman"/>
            </a:endParaRPr>
          </a:p>
        </p:txBody>
      </p:sp>
      <p:sp>
        <p:nvSpPr>
          <p:cNvPr id="34" name="object 34"/>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2887345" algn="l"/>
                <a:tab pos="3562350" algn="l"/>
                <a:tab pos="6542405" algn="l"/>
              </a:tabLst>
            </a:pPr>
            <a:r>
              <a:rPr spc="-195" dirty="0"/>
              <a:t>S</a:t>
            </a:r>
            <a:r>
              <a:rPr spc="-375" dirty="0"/>
              <a:t> </a:t>
            </a:r>
            <a:r>
              <a:rPr dirty="0"/>
              <a:t>E</a:t>
            </a:r>
            <a:r>
              <a:rPr spc="-370" dirty="0"/>
              <a:t> </a:t>
            </a:r>
            <a:r>
              <a:rPr dirty="0"/>
              <a:t>X</a:t>
            </a:r>
            <a:r>
              <a:rPr spc="-370" dirty="0"/>
              <a:t> </a:t>
            </a:r>
            <a:r>
              <a:rPr spc="90" dirty="0"/>
              <a:t>U</a:t>
            </a:r>
            <a:r>
              <a:rPr spc="-370" dirty="0"/>
              <a:t> </a:t>
            </a:r>
            <a:r>
              <a:rPr spc="180" dirty="0"/>
              <a:t>A</a:t>
            </a:r>
            <a:r>
              <a:rPr spc="-375" dirty="0"/>
              <a:t> </a:t>
            </a:r>
            <a:r>
              <a:rPr spc="-50" dirty="0"/>
              <a:t>L</a:t>
            </a:r>
            <a:r>
              <a:rPr dirty="0"/>
              <a:t>	</a:t>
            </a:r>
            <a:r>
              <a:rPr spc="-450" dirty="0"/>
              <a:t>&amp;</a:t>
            </a:r>
            <a:r>
              <a:rPr dirty="0"/>
              <a:t>	</a:t>
            </a:r>
            <a:r>
              <a:rPr spc="-130" dirty="0"/>
              <a:t>G</a:t>
            </a:r>
            <a:r>
              <a:rPr spc="-375" dirty="0"/>
              <a:t> </a:t>
            </a:r>
            <a:r>
              <a:rPr dirty="0"/>
              <a:t>E</a:t>
            </a:r>
            <a:r>
              <a:rPr spc="-370" dirty="0"/>
              <a:t> </a:t>
            </a:r>
            <a:r>
              <a:rPr spc="275" dirty="0"/>
              <a:t>N</a:t>
            </a:r>
            <a:r>
              <a:rPr spc="-375" dirty="0"/>
              <a:t> </a:t>
            </a:r>
            <a:r>
              <a:rPr spc="150" dirty="0"/>
              <a:t>D</a:t>
            </a:r>
            <a:r>
              <a:rPr spc="-370" dirty="0"/>
              <a:t> </a:t>
            </a:r>
            <a:r>
              <a:rPr dirty="0"/>
              <a:t>E</a:t>
            </a:r>
            <a:r>
              <a:rPr spc="-375" dirty="0"/>
              <a:t> </a:t>
            </a:r>
            <a:r>
              <a:rPr spc="-50" dirty="0"/>
              <a:t>R</a:t>
            </a:r>
            <a:r>
              <a:rPr dirty="0"/>
              <a:t>	</a:t>
            </a:r>
            <a:r>
              <a:rPr spc="300" dirty="0"/>
              <a:t>M</a:t>
            </a:r>
            <a:r>
              <a:rPr spc="-380" dirty="0"/>
              <a:t> </a:t>
            </a:r>
            <a:r>
              <a:rPr spc="-90" dirty="0"/>
              <a:t>I</a:t>
            </a:r>
            <a:r>
              <a:rPr spc="-375" dirty="0"/>
              <a:t> </a:t>
            </a:r>
            <a:r>
              <a:rPr spc="275" dirty="0"/>
              <a:t>N</a:t>
            </a:r>
            <a:r>
              <a:rPr spc="-375" dirty="0"/>
              <a:t> </a:t>
            </a:r>
            <a:r>
              <a:rPr spc="120" dirty="0"/>
              <a:t>O</a:t>
            </a:r>
            <a:r>
              <a:rPr spc="-370" dirty="0"/>
              <a:t> </a:t>
            </a:r>
            <a:r>
              <a:rPr dirty="0"/>
              <a:t>R</a:t>
            </a:r>
            <a:r>
              <a:rPr spc="-375" dirty="0"/>
              <a:t> </a:t>
            </a:r>
            <a:r>
              <a:rPr spc="-90" dirty="0"/>
              <a:t>I</a:t>
            </a:r>
            <a:r>
              <a:rPr spc="-375" dirty="0"/>
              <a:t> </a:t>
            </a:r>
            <a:r>
              <a:rPr dirty="0"/>
              <a:t>T</a:t>
            </a:r>
            <a:r>
              <a:rPr spc="-375" dirty="0"/>
              <a:t> </a:t>
            </a:r>
            <a:r>
              <a:rPr spc="-90" dirty="0"/>
              <a:t>I</a:t>
            </a:r>
            <a:r>
              <a:rPr spc="-370" dirty="0"/>
              <a:t> </a:t>
            </a:r>
            <a:r>
              <a:rPr dirty="0"/>
              <a:t>E</a:t>
            </a:r>
            <a:r>
              <a:rPr spc="-375" dirty="0"/>
              <a:t> </a:t>
            </a:r>
            <a:r>
              <a:rPr spc="-50" dirty="0"/>
              <a:t>S</a:t>
            </a: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7"/>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6"/>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sp>
        <p:nvSpPr>
          <p:cNvPr id="6" name="object 6"/>
          <p:cNvSpPr txBox="1"/>
          <p:nvPr/>
        </p:nvSpPr>
        <p:spPr>
          <a:xfrm>
            <a:off x="1659620" y="1503567"/>
            <a:ext cx="15123160" cy="345440"/>
          </a:xfrm>
          <a:prstGeom prst="rect">
            <a:avLst/>
          </a:prstGeom>
        </p:spPr>
        <p:txBody>
          <a:bodyPr vert="horz" wrap="square" lIns="0" tIns="12700" rIns="0" bIns="0" rtlCol="0">
            <a:spAutoFit/>
          </a:bodyPr>
          <a:lstStyle/>
          <a:p>
            <a:pPr marL="12700">
              <a:lnSpc>
                <a:spcPct val="100000"/>
              </a:lnSpc>
              <a:spcBef>
                <a:spcPts val="100"/>
              </a:spcBef>
            </a:pPr>
            <a:r>
              <a:rPr sz="2100" spc="80" dirty="0">
                <a:latin typeface="Times New Roman"/>
                <a:cs typeface="Times New Roman"/>
              </a:rPr>
              <a:t>This</a:t>
            </a:r>
            <a:r>
              <a:rPr sz="2100" spc="-5" dirty="0">
                <a:latin typeface="Times New Roman"/>
                <a:cs typeface="Times New Roman"/>
              </a:rPr>
              <a:t> </a:t>
            </a:r>
            <a:r>
              <a:rPr sz="2100" spc="100" dirty="0">
                <a:latin typeface="Times New Roman"/>
                <a:cs typeface="Times New Roman"/>
              </a:rPr>
              <a:t>section</a:t>
            </a:r>
            <a:r>
              <a:rPr sz="2100" dirty="0">
                <a:latin typeface="Times New Roman"/>
                <a:cs typeface="Times New Roman"/>
              </a:rPr>
              <a:t> </a:t>
            </a:r>
            <a:r>
              <a:rPr sz="2100" spc="125" dirty="0">
                <a:latin typeface="Times New Roman"/>
                <a:cs typeface="Times New Roman"/>
              </a:rPr>
              <a:t>examines</a:t>
            </a:r>
            <a:r>
              <a:rPr sz="2100" spc="-5" dirty="0">
                <a:latin typeface="Times New Roman"/>
                <a:cs typeface="Times New Roman"/>
              </a:rPr>
              <a:t> </a:t>
            </a:r>
            <a:r>
              <a:rPr sz="2100" spc="110" dirty="0">
                <a:latin typeface="Times New Roman"/>
                <a:cs typeface="Times New Roman"/>
              </a:rPr>
              <a:t>characteristics</a:t>
            </a:r>
            <a:r>
              <a:rPr sz="2100" dirty="0">
                <a:latin typeface="Times New Roman"/>
                <a:cs typeface="Times New Roman"/>
              </a:rPr>
              <a:t> </a:t>
            </a:r>
            <a:r>
              <a:rPr sz="2100" spc="75" dirty="0">
                <a:latin typeface="Times New Roman"/>
                <a:cs typeface="Times New Roman"/>
              </a:rPr>
              <a:t>of</a:t>
            </a:r>
            <a:r>
              <a:rPr sz="2100" spc="-5" dirty="0">
                <a:latin typeface="Times New Roman"/>
                <a:cs typeface="Times New Roman"/>
              </a:rPr>
              <a:t> </a:t>
            </a:r>
            <a:r>
              <a:rPr sz="2100" spc="170" dirty="0">
                <a:latin typeface="Times New Roman"/>
                <a:cs typeface="Times New Roman"/>
              </a:rPr>
              <a:t>the</a:t>
            </a:r>
            <a:r>
              <a:rPr sz="2100" dirty="0">
                <a:latin typeface="Times New Roman"/>
                <a:cs typeface="Times New Roman"/>
              </a:rPr>
              <a:t> </a:t>
            </a:r>
            <a:r>
              <a:rPr sz="2100" spc="70" dirty="0">
                <a:latin typeface="Times New Roman"/>
                <a:cs typeface="Times New Roman"/>
              </a:rPr>
              <a:t>107</a:t>
            </a:r>
            <a:r>
              <a:rPr sz="2100" spc="-5" dirty="0">
                <a:latin typeface="Times New Roman"/>
                <a:cs typeface="Times New Roman"/>
              </a:rPr>
              <a:t> </a:t>
            </a:r>
            <a:r>
              <a:rPr sz="2100" spc="100" dirty="0">
                <a:latin typeface="Times New Roman"/>
                <a:cs typeface="Times New Roman"/>
              </a:rPr>
              <a:t>individuals</a:t>
            </a:r>
            <a:r>
              <a:rPr sz="2100" dirty="0">
                <a:latin typeface="Times New Roman"/>
                <a:cs typeface="Times New Roman"/>
              </a:rPr>
              <a:t> </a:t>
            </a:r>
            <a:r>
              <a:rPr sz="2100" spc="135" dirty="0">
                <a:latin typeface="Times New Roman"/>
                <a:cs typeface="Times New Roman"/>
              </a:rPr>
              <a:t>in</a:t>
            </a:r>
            <a:r>
              <a:rPr sz="2100" spc="-5" dirty="0">
                <a:latin typeface="Times New Roman"/>
                <a:cs typeface="Times New Roman"/>
              </a:rPr>
              <a:t> </a:t>
            </a:r>
            <a:r>
              <a:rPr sz="2100" spc="125" dirty="0">
                <a:latin typeface="Times New Roman"/>
                <a:cs typeface="Times New Roman"/>
              </a:rPr>
              <a:t>100</a:t>
            </a:r>
            <a:r>
              <a:rPr sz="2100" dirty="0">
                <a:latin typeface="Times New Roman"/>
                <a:cs typeface="Times New Roman"/>
              </a:rPr>
              <a:t> </a:t>
            </a:r>
            <a:r>
              <a:rPr sz="2100" spc="120" dirty="0">
                <a:latin typeface="Times New Roman"/>
                <a:cs typeface="Times New Roman"/>
              </a:rPr>
              <a:t>households</a:t>
            </a:r>
            <a:r>
              <a:rPr sz="2100" spc="-5" dirty="0">
                <a:latin typeface="Times New Roman"/>
                <a:cs typeface="Times New Roman"/>
              </a:rPr>
              <a:t> </a:t>
            </a:r>
            <a:r>
              <a:rPr sz="2100" spc="140" dirty="0">
                <a:latin typeface="Times New Roman"/>
                <a:cs typeface="Times New Roman"/>
              </a:rPr>
              <a:t>surveyed</a:t>
            </a:r>
            <a:r>
              <a:rPr sz="2100" dirty="0">
                <a:latin typeface="Times New Roman"/>
                <a:cs typeface="Times New Roman"/>
              </a:rPr>
              <a:t> </a:t>
            </a:r>
            <a:r>
              <a:rPr sz="2100" spc="105" dirty="0">
                <a:latin typeface="Times New Roman"/>
                <a:cs typeface="Times New Roman"/>
              </a:rPr>
              <a:t>as</a:t>
            </a:r>
            <a:r>
              <a:rPr sz="2100" spc="-5" dirty="0">
                <a:latin typeface="Times New Roman"/>
                <a:cs typeface="Times New Roman"/>
              </a:rPr>
              <a:t> </a:t>
            </a:r>
            <a:r>
              <a:rPr sz="2100" spc="145" dirty="0">
                <a:latin typeface="Times New Roman"/>
                <a:cs typeface="Times New Roman"/>
              </a:rPr>
              <a:t>unsheltered</a:t>
            </a:r>
            <a:r>
              <a:rPr sz="2100" dirty="0">
                <a:latin typeface="Times New Roman"/>
                <a:cs typeface="Times New Roman"/>
              </a:rPr>
              <a:t> </a:t>
            </a:r>
            <a:r>
              <a:rPr sz="2100" spc="135" dirty="0">
                <a:latin typeface="Times New Roman"/>
                <a:cs typeface="Times New Roman"/>
              </a:rPr>
              <a:t>in</a:t>
            </a:r>
            <a:r>
              <a:rPr sz="2100" spc="-5" dirty="0">
                <a:latin typeface="Times New Roman"/>
                <a:cs typeface="Times New Roman"/>
              </a:rPr>
              <a:t> </a:t>
            </a:r>
            <a:r>
              <a:rPr sz="2100" spc="170" dirty="0">
                <a:latin typeface="Times New Roman"/>
                <a:cs typeface="Times New Roman"/>
              </a:rPr>
              <a:t>the</a:t>
            </a:r>
            <a:r>
              <a:rPr sz="2100" dirty="0">
                <a:latin typeface="Times New Roman"/>
                <a:cs typeface="Times New Roman"/>
              </a:rPr>
              <a:t> </a:t>
            </a:r>
            <a:r>
              <a:rPr sz="2100" spc="125" dirty="0">
                <a:latin typeface="Times New Roman"/>
                <a:cs typeface="Times New Roman"/>
              </a:rPr>
              <a:t>2022</a:t>
            </a:r>
            <a:r>
              <a:rPr sz="2100" dirty="0">
                <a:latin typeface="Times New Roman"/>
                <a:cs typeface="Times New Roman"/>
              </a:rPr>
              <a:t> PIT</a:t>
            </a:r>
            <a:r>
              <a:rPr sz="2100" spc="-5" dirty="0">
                <a:latin typeface="Times New Roman"/>
                <a:cs typeface="Times New Roman"/>
              </a:rPr>
              <a:t> </a:t>
            </a:r>
            <a:r>
              <a:rPr sz="2100" spc="80" dirty="0">
                <a:latin typeface="Times New Roman"/>
                <a:cs typeface="Times New Roman"/>
              </a:rPr>
              <a:t>Count.</a:t>
            </a:r>
            <a:endParaRPr sz="2100">
              <a:latin typeface="Times New Roman"/>
              <a:cs typeface="Times New Roman"/>
            </a:endParaRPr>
          </a:p>
        </p:txBody>
      </p:sp>
      <p:pic>
        <p:nvPicPr>
          <p:cNvPr id="7" name="object 7"/>
          <p:cNvPicPr/>
          <p:nvPr/>
        </p:nvPicPr>
        <p:blipFill>
          <a:blip r:embed="rId3" cstate="print"/>
          <a:stretch>
            <a:fillRect/>
          </a:stretch>
        </p:blipFill>
        <p:spPr>
          <a:xfrm>
            <a:off x="7609434" y="7523911"/>
            <a:ext cx="10678564" cy="1162049"/>
          </a:xfrm>
          <a:prstGeom prst="rect">
            <a:avLst/>
          </a:prstGeom>
        </p:spPr>
      </p:pic>
      <p:sp>
        <p:nvSpPr>
          <p:cNvPr id="8" name="object 8"/>
          <p:cNvSpPr txBox="1"/>
          <p:nvPr/>
        </p:nvSpPr>
        <p:spPr>
          <a:xfrm>
            <a:off x="8017612" y="7462455"/>
            <a:ext cx="9664700" cy="1139825"/>
          </a:xfrm>
          <a:prstGeom prst="rect">
            <a:avLst/>
          </a:prstGeom>
        </p:spPr>
        <p:txBody>
          <a:bodyPr vert="horz" wrap="square" lIns="0" tIns="64135" rIns="0" bIns="0" rtlCol="0">
            <a:spAutoFit/>
          </a:bodyPr>
          <a:lstStyle/>
          <a:p>
            <a:pPr marL="12700">
              <a:lnSpc>
                <a:spcPct val="100000"/>
              </a:lnSpc>
              <a:spcBef>
                <a:spcPts val="505"/>
              </a:spcBef>
            </a:pPr>
            <a:r>
              <a:rPr sz="2100" dirty="0">
                <a:latin typeface="Trebuchet MS"/>
                <a:cs typeface="Trebuchet MS"/>
              </a:rPr>
              <a:t>In</a:t>
            </a:r>
            <a:r>
              <a:rPr sz="2100" spc="335" dirty="0">
                <a:latin typeface="Trebuchet MS"/>
                <a:cs typeface="Trebuchet MS"/>
              </a:rPr>
              <a:t> </a:t>
            </a:r>
            <a:r>
              <a:rPr sz="2100" spc="100" dirty="0">
                <a:latin typeface="Trebuchet MS"/>
                <a:cs typeface="Trebuchet MS"/>
              </a:rPr>
              <a:t>the</a:t>
            </a:r>
            <a:r>
              <a:rPr sz="2100" spc="340" dirty="0">
                <a:latin typeface="Trebuchet MS"/>
                <a:cs typeface="Trebuchet MS"/>
              </a:rPr>
              <a:t> </a:t>
            </a:r>
            <a:r>
              <a:rPr sz="2100" spc="-20" dirty="0">
                <a:latin typeface="Trebuchet MS"/>
                <a:cs typeface="Trebuchet MS"/>
              </a:rPr>
              <a:t>U.S.</a:t>
            </a:r>
            <a:endParaRPr sz="2100">
              <a:latin typeface="Trebuchet MS"/>
              <a:cs typeface="Trebuchet MS"/>
            </a:endParaRPr>
          </a:p>
          <a:p>
            <a:pPr marL="214629">
              <a:lnSpc>
                <a:spcPct val="100000"/>
              </a:lnSpc>
              <a:spcBef>
                <a:spcPts val="405"/>
              </a:spcBef>
            </a:pPr>
            <a:r>
              <a:rPr sz="2100" dirty="0">
                <a:latin typeface="Trebuchet MS"/>
                <a:cs typeface="Trebuchet MS"/>
              </a:rPr>
              <a:t>17%</a:t>
            </a:r>
            <a:r>
              <a:rPr sz="2100" spc="310" dirty="0">
                <a:latin typeface="Trebuchet MS"/>
                <a:cs typeface="Trebuchet MS"/>
              </a:rPr>
              <a:t> </a:t>
            </a:r>
            <a:r>
              <a:rPr sz="2100" spc="235" dirty="0">
                <a:latin typeface="Trebuchet MS"/>
                <a:cs typeface="Trebuchet MS"/>
              </a:rPr>
              <a:t>of</a:t>
            </a:r>
            <a:r>
              <a:rPr sz="2100" spc="310" dirty="0">
                <a:latin typeface="Trebuchet MS"/>
                <a:cs typeface="Trebuchet MS"/>
              </a:rPr>
              <a:t> </a:t>
            </a:r>
            <a:r>
              <a:rPr sz="2100" spc="70" dirty="0">
                <a:latin typeface="Trebuchet MS"/>
                <a:cs typeface="Trebuchet MS"/>
              </a:rPr>
              <a:t>SGM</a:t>
            </a:r>
            <a:r>
              <a:rPr sz="2100" spc="310" dirty="0">
                <a:latin typeface="Trebuchet MS"/>
                <a:cs typeface="Trebuchet MS"/>
              </a:rPr>
              <a:t> </a:t>
            </a:r>
            <a:r>
              <a:rPr sz="2100" spc="210" dirty="0">
                <a:latin typeface="Trebuchet MS"/>
                <a:cs typeface="Trebuchet MS"/>
              </a:rPr>
              <a:t>adults</a:t>
            </a:r>
            <a:r>
              <a:rPr sz="2100" spc="310" dirty="0">
                <a:latin typeface="Trebuchet MS"/>
                <a:cs typeface="Trebuchet MS"/>
              </a:rPr>
              <a:t> </a:t>
            </a:r>
            <a:r>
              <a:rPr sz="2100" spc="110" dirty="0">
                <a:latin typeface="Trebuchet MS"/>
                <a:cs typeface="Trebuchet MS"/>
              </a:rPr>
              <a:t>have</a:t>
            </a:r>
            <a:r>
              <a:rPr sz="2100" spc="315" dirty="0">
                <a:latin typeface="Trebuchet MS"/>
                <a:cs typeface="Trebuchet MS"/>
              </a:rPr>
              <a:t> </a:t>
            </a:r>
            <a:r>
              <a:rPr sz="2100" spc="105" dirty="0">
                <a:latin typeface="Trebuchet MS"/>
                <a:cs typeface="Trebuchet MS"/>
              </a:rPr>
              <a:t>experienced</a:t>
            </a:r>
            <a:r>
              <a:rPr sz="2100" spc="310" dirty="0">
                <a:latin typeface="Trebuchet MS"/>
                <a:cs typeface="Trebuchet MS"/>
              </a:rPr>
              <a:t> </a:t>
            </a:r>
            <a:r>
              <a:rPr sz="2100" spc="110" dirty="0">
                <a:latin typeface="Trebuchet MS"/>
                <a:cs typeface="Trebuchet MS"/>
              </a:rPr>
              <a:t>homelessness</a:t>
            </a:r>
            <a:r>
              <a:rPr sz="2100" spc="110" dirty="0">
                <a:latin typeface="Arial"/>
                <a:cs typeface="Arial"/>
              </a:rPr>
              <a:t>⁹</a:t>
            </a:r>
            <a:r>
              <a:rPr sz="2100" spc="110" dirty="0">
                <a:latin typeface="Trebuchet MS"/>
                <a:cs typeface="Trebuchet MS"/>
              </a:rPr>
              <a:t>.</a:t>
            </a:r>
            <a:endParaRPr sz="2100">
              <a:latin typeface="Trebuchet MS"/>
              <a:cs typeface="Trebuchet MS"/>
            </a:endParaRPr>
          </a:p>
          <a:p>
            <a:pPr marL="214629">
              <a:lnSpc>
                <a:spcPct val="100000"/>
              </a:lnSpc>
              <a:spcBef>
                <a:spcPts val="405"/>
              </a:spcBef>
            </a:pPr>
            <a:r>
              <a:rPr sz="2100" spc="200" dirty="0">
                <a:latin typeface="Trebuchet MS"/>
                <a:cs typeface="Trebuchet MS"/>
              </a:rPr>
              <a:t>29%</a:t>
            </a:r>
            <a:r>
              <a:rPr sz="2100" spc="290" dirty="0">
                <a:latin typeface="Trebuchet MS"/>
                <a:cs typeface="Trebuchet MS"/>
              </a:rPr>
              <a:t> </a:t>
            </a:r>
            <a:r>
              <a:rPr sz="2100" spc="235" dirty="0">
                <a:latin typeface="Trebuchet MS"/>
                <a:cs typeface="Trebuchet MS"/>
              </a:rPr>
              <a:t>of</a:t>
            </a:r>
            <a:r>
              <a:rPr sz="2100" spc="295" dirty="0">
                <a:latin typeface="Trebuchet MS"/>
                <a:cs typeface="Trebuchet MS"/>
              </a:rPr>
              <a:t> </a:t>
            </a:r>
            <a:r>
              <a:rPr sz="2100" spc="70" dirty="0">
                <a:latin typeface="Trebuchet MS"/>
                <a:cs typeface="Trebuchet MS"/>
              </a:rPr>
              <a:t>SGM</a:t>
            </a:r>
            <a:r>
              <a:rPr sz="2100" spc="295" dirty="0">
                <a:latin typeface="Trebuchet MS"/>
                <a:cs typeface="Trebuchet MS"/>
              </a:rPr>
              <a:t> </a:t>
            </a:r>
            <a:r>
              <a:rPr sz="2100" spc="210" dirty="0">
                <a:latin typeface="Trebuchet MS"/>
                <a:cs typeface="Trebuchet MS"/>
              </a:rPr>
              <a:t>adults</a:t>
            </a:r>
            <a:r>
              <a:rPr sz="2100" spc="295" dirty="0">
                <a:latin typeface="Trebuchet MS"/>
                <a:cs typeface="Trebuchet MS"/>
              </a:rPr>
              <a:t> </a:t>
            </a:r>
            <a:r>
              <a:rPr sz="2100" spc="105" dirty="0">
                <a:latin typeface="Trebuchet MS"/>
                <a:cs typeface="Trebuchet MS"/>
              </a:rPr>
              <a:t>experienced</a:t>
            </a:r>
            <a:r>
              <a:rPr sz="2100" spc="295" dirty="0">
                <a:latin typeface="Trebuchet MS"/>
                <a:cs typeface="Trebuchet MS"/>
              </a:rPr>
              <a:t> </a:t>
            </a:r>
            <a:r>
              <a:rPr sz="2100" spc="155" dirty="0">
                <a:latin typeface="Trebuchet MS"/>
                <a:cs typeface="Trebuchet MS"/>
              </a:rPr>
              <a:t>homelessness</a:t>
            </a:r>
            <a:r>
              <a:rPr sz="2100" spc="295" dirty="0">
                <a:latin typeface="Trebuchet MS"/>
                <a:cs typeface="Trebuchet MS"/>
              </a:rPr>
              <a:t> </a:t>
            </a:r>
            <a:r>
              <a:rPr sz="2100" spc="175" dirty="0">
                <a:latin typeface="Trebuchet MS"/>
                <a:cs typeface="Trebuchet MS"/>
              </a:rPr>
              <a:t>before</a:t>
            </a:r>
            <a:r>
              <a:rPr sz="2100" spc="295" dirty="0">
                <a:latin typeface="Trebuchet MS"/>
                <a:cs typeface="Trebuchet MS"/>
              </a:rPr>
              <a:t> </a:t>
            </a:r>
            <a:r>
              <a:rPr sz="2100" spc="100" dirty="0">
                <a:latin typeface="Trebuchet MS"/>
                <a:cs typeface="Trebuchet MS"/>
              </a:rPr>
              <a:t>the</a:t>
            </a:r>
            <a:r>
              <a:rPr sz="2100" spc="290" dirty="0">
                <a:latin typeface="Trebuchet MS"/>
                <a:cs typeface="Trebuchet MS"/>
              </a:rPr>
              <a:t> </a:t>
            </a:r>
            <a:r>
              <a:rPr sz="2100" spc="114" dirty="0">
                <a:latin typeface="Trebuchet MS"/>
                <a:cs typeface="Trebuchet MS"/>
              </a:rPr>
              <a:t>age</a:t>
            </a:r>
            <a:r>
              <a:rPr sz="2100" spc="295" dirty="0">
                <a:latin typeface="Trebuchet MS"/>
                <a:cs typeface="Trebuchet MS"/>
              </a:rPr>
              <a:t> </a:t>
            </a:r>
            <a:r>
              <a:rPr sz="2100" spc="235" dirty="0">
                <a:latin typeface="Trebuchet MS"/>
                <a:cs typeface="Trebuchet MS"/>
              </a:rPr>
              <a:t>of</a:t>
            </a:r>
            <a:r>
              <a:rPr sz="2100" spc="295" dirty="0">
                <a:latin typeface="Trebuchet MS"/>
                <a:cs typeface="Trebuchet MS"/>
              </a:rPr>
              <a:t> </a:t>
            </a:r>
            <a:r>
              <a:rPr sz="2100" spc="-20" dirty="0">
                <a:latin typeface="Trebuchet MS"/>
                <a:cs typeface="Trebuchet MS"/>
              </a:rPr>
              <a:t>18</a:t>
            </a:r>
            <a:r>
              <a:rPr sz="2100" spc="-20" dirty="0">
                <a:latin typeface="Arial"/>
                <a:cs typeface="Arial"/>
              </a:rPr>
              <a:t>⁹</a:t>
            </a:r>
            <a:r>
              <a:rPr sz="2100" spc="-20" dirty="0">
                <a:latin typeface="Trebuchet MS"/>
                <a:cs typeface="Trebuchet MS"/>
              </a:rPr>
              <a:t>.</a:t>
            </a:r>
            <a:endParaRPr sz="2100">
              <a:latin typeface="Trebuchet MS"/>
              <a:cs typeface="Trebuchet MS"/>
            </a:endParaRPr>
          </a:p>
        </p:txBody>
      </p:sp>
      <p:sp>
        <p:nvSpPr>
          <p:cNvPr id="9" name="object 9"/>
          <p:cNvSpPr txBox="1"/>
          <p:nvPr/>
        </p:nvSpPr>
        <p:spPr>
          <a:xfrm>
            <a:off x="9308966" y="4133343"/>
            <a:ext cx="3411220" cy="2012314"/>
          </a:xfrm>
          <a:prstGeom prst="rect">
            <a:avLst/>
          </a:prstGeom>
        </p:spPr>
        <p:txBody>
          <a:bodyPr vert="horz" wrap="square" lIns="0" tIns="17145" rIns="0" bIns="0" rtlCol="0">
            <a:spAutoFit/>
          </a:bodyPr>
          <a:lstStyle/>
          <a:p>
            <a:pPr marL="12700">
              <a:lnSpc>
                <a:spcPct val="100000"/>
              </a:lnSpc>
              <a:spcBef>
                <a:spcPts val="135"/>
              </a:spcBef>
            </a:pPr>
            <a:r>
              <a:rPr sz="13000" spc="-65" dirty="0">
                <a:solidFill>
                  <a:srgbClr val="3C7B5E"/>
                </a:solidFill>
                <a:latin typeface="Tahoma"/>
                <a:cs typeface="Tahoma"/>
              </a:rPr>
              <a:t>38%</a:t>
            </a:r>
            <a:endParaRPr sz="13000">
              <a:latin typeface="Tahoma"/>
              <a:cs typeface="Tahoma"/>
            </a:endParaRPr>
          </a:p>
        </p:txBody>
      </p:sp>
      <p:sp>
        <p:nvSpPr>
          <p:cNvPr id="10" name="object 10"/>
          <p:cNvSpPr txBox="1"/>
          <p:nvPr/>
        </p:nvSpPr>
        <p:spPr>
          <a:xfrm>
            <a:off x="12903988" y="4270668"/>
            <a:ext cx="3630929" cy="1515745"/>
          </a:xfrm>
          <a:prstGeom prst="rect">
            <a:avLst/>
          </a:prstGeom>
        </p:spPr>
        <p:txBody>
          <a:bodyPr vert="horz" wrap="square" lIns="0" tIns="12065" rIns="0" bIns="0" rtlCol="0">
            <a:spAutoFit/>
          </a:bodyPr>
          <a:lstStyle/>
          <a:p>
            <a:pPr marL="12700" marR="5080">
              <a:lnSpc>
                <a:spcPct val="114399"/>
              </a:lnSpc>
              <a:spcBef>
                <a:spcPts val="95"/>
              </a:spcBef>
            </a:pPr>
            <a:r>
              <a:rPr sz="2850" b="1" spc="60" dirty="0">
                <a:solidFill>
                  <a:srgbClr val="3C7B5E"/>
                </a:solidFill>
                <a:latin typeface="Trebuchet MS"/>
                <a:cs typeface="Trebuchet MS"/>
              </a:rPr>
              <a:t>experienced </a:t>
            </a:r>
            <a:r>
              <a:rPr sz="2850" b="1" spc="135" dirty="0">
                <a:solidFill>
                  <a:srgbClr val="3C7B5E"/>
                </a:solidFill>
                <a:latin typeface="Trebuchet MS"/>
                <a:cs typeface="Trebuchet MS"/>
              </a:rPr>
              <a:t>homelessness </a:t>
            </a:r>
            <a:r>
              <a:rPr sz="2850" b="1" spc="80" dirty="0">
                <a:solidFill>
                  <a:srgbClr val="3C7B5E"/>
                </a:solidFill>
                <a:latin typeface="Trebuchet MS"/>
                <a:cs typeface="Trebuchet MS"/>
              </a:rPr>
              <a:t>before</a:t>
            </a:r>
            <a:r>
              <a:rPr sz="2850" b="1" spc="-105" dirty="0">
                <a:solidFill>
                  <a:srgbClr val="3C7B5E"/>
                </a:solidFill>
                <a:latin typeface="Trebuchet MS"/>
                <a:cs typeface="Trebuchet MS"/>
              </a:rPr>
              <a:t> </a:t>
            </a:r>
            <a:r>
              <a:rPr sz="2850" b="1" spc="110" dirty="0">
                <a:solidFill>
                  <a:srgbClr val="3C7B5E"/>
                </a:solidFill>
                <a:latin typeface="Trebuchet MS"/>
                <a:cs typeface="Trebuchet MS"/>
              </a:rPr>
              <a:t>the</a:t>
            </a:r>
            <a:r>
              <a:rPr sz="2850" b="1" spc="-105" dirty="0">
                <a:solidFill>
                  <a:srgbClr val="3C7B5E"/>
                </a:solidFill>
                <a:latin typeface="Trebuchet MS"/>
                <a:cs typeface="Trebuchet MS"/>
              </a:rPr>
              <a:t> </a:t>
            </a:r>
            <a:r>
              <a:rPr sz="2850" b="1" spc="145" dirty="0">
                <a:solidFill>
                  <a:srgbClr val="3C7B5E"/>
                </a:solidFill>
                <a:latin typeface="Trebuchet MS"/>
                <a:cs typeface="Trebuchet MS"/>
              </a:rPr>
              <a:t>age</a:t>
            </a:r>
            <a:r>
              <a:rPr sz="2850" b="1" spc="-100" dirty="0">
                <a:solidFill>
                  <a:srgbClr val="3C7B5E"/>
                </a:solidFill>
                <a:latin typeface="Trebuchet MS"/>
                <a:cs typeface="Trebuchet MS"/>
              </a:rPr>
              <a:t> </a:t>
            </a:r>
            <a:r>
              <a:rPr sz="2850" b="1" spc="100" dirty="0">
                <a:solidFill>
                  <a:srgbClr val="3C7B5E"/>
                </a:solidFill>
                <a:latin typeface="Trebuchet MS"/>
                <a:cs typeface="Trebuchet MS"/>
              </a:rPr>
              <a:t>of</a:t>
            </a:r>
            <a:r>
              <a:rPr sz="2850" b="1" spc="-105" dirty="0">
                <a:solidFill>
                  <a:srgbClr val="3C7B5E"/>
                </a:solidFill>
                <a:latin typeface="Trebuchet MS"/>
                <a:cs typeface="Trebuchet MS"/>
              </a:rPr>
              <a:t> </a:t>
            </a:r>
            <a:r>
              <a:rPr sz="2850" b="1" spc="-25" dirty="0">
                <a:solidFill>
                  <a:srgbClr val="3C7B5E"/>
                </a:solidFill>
                <a:latin typeface="Trebuchet MS"/>
                <a:cs typeface="Trebuchet MS"/>
              </a:rPr>
              <a:t>18</a:t>
            </a:r>
            <a:endParaRPr sz="2850">
              <a:latin typeface="Trebuchet MS"/>
              <a:cs typeface="Trebuchet MS"/>
            </a:endParaRPr>
          </a:p>
        </p:txBody>
      </p:sp>
      <p:pic>
        <p:nvPicPr>
          <p:cNvPr id="11" name="object 11"/>
          <p:cNvPicPr/>
          <p:nvPr/>
        </p:nvPicPr>
        <p:blipFill>
          <a:blip r:embed="rId4" cstate="print"/>
          <a:stretch>
            <a:fillRect/>
          </a:stretch>
        </p:blipFill>
        <p:spPr>
          <a:xfrm>
            <a:off x="1596673" y="4765471"/>
            <a:ext cx="76200" cy="76199"/>
          </a:xfrm>
          <a:prstGeom prst="rect">
            <a:avLst/>
          </a:prstGeom>
        </p:spPr>
      </p:pic>
      <p:sp>
        <p:nvSpPr>
          <p:cNvPr id="12" name="object 12"/>
          <p:cNvSpPr txBox="1"/>
          <p:nvPr/>
        </p:nvSpPr>
        <p:spPr>
          <a:xfrm>
            <a:off x="1799178" y="4520361"/>
            <a:ext cx="5502910" cy="1225550"/>
          </a:xfrm>
          <a:prstGeom prst="rect">
            <a:avLst/>
          </a:prstGeom>
        </p:spPr>
        <p:txBody>
          <a:bodyPr vert="horz" wrap="square" lIns="0" tIns="12700" rIns="0" bIns="0" rtlCol="0">
            <a:spAutoFit/>
          </a:bodyPr>
          <a:lstStyle/>
          <a:p>
            <a:pPr marL="12700" marR="5080" algn="just">
              <a:lnSpc>
                <a:spcPct val="125000"/>
              </a:lnSpc>
              <a:spcBef>
                <a:spcPts val="100"/>
              </a:spcBef>
            </a:pPr>
            <a:r>
              <a:rPr sz="2100" spc="125" dirty="0">
                <a:latin typeface="Times New Roman"/>
                <a:cs typeface="Times New Roman"/>
              </a:rPr>
              <a:t>More</a:t>
            </a:r>
            <a:r>
              <a:rPr sz="2100" spc="20" dirty="0">
                <a:latin typeface="Times New Roman"/>
                <a:cs typeface="Times New Roman"/>
              </a:rPr>
              <a:t>  </a:t>
            </a:r>
            <a:r>
              <a:rPr sz="2100" spc="204" dirty="0">
                <a:latin typeface="Times New Roman"/>
                <a:cs typeface="Times New Roman"/>
              </a:rPr>
              <a:t>than</a:t>
            </a:r>
            <a:r>
              <a:rPr sz="2100" spc="25" dirty="0">
                <a:latin typeface="Times New Roman"/>
                <a:cs typeface="Times New Roman"/>
              </a:rPr>
              <a:t>  </a:t>
            </a:r>
            <a:r>
              <a:rPr sz="2100" spc="80" dirty="0">
                <a:latin typeface="Times New Roman"/>
                <a:cs typeface="Times New Roman"/>
              </a:rPr>
              <a:t>1/3</a:t>
            </a:r>
            <a:r>
              <a:rPr sz="2100" spc="25" dirty="0">
                <a:latin typeface="Times New Roman"/>
                <a:cs typeface="Times New Roman"/>
              </a:rPr>
              <a:t>  </a:t>
            </a:r>
            <a:r>
              <a:rPr sz="2100" spc="75" dirty="0">
                <a:latin typeface="Times New Roman"/>
                <a:cs typeface="Times New Roman"/>
              </a:rPr>
              <a:t>of</a:t>
            </a:r>
            <a:r>
              <a:rPr sz="2100" spc="20" dirty="0">
                <a:latin typeface="Times New Roman"/>
                <a:cs typeface="Times New Roman"/>
              </a:rPr>
              <a:t>  </a:t>
            </a:r>
            <a:r>
              <a:rPr sz="2100" spc="170" dirty="0">
                <a:latin typeface="Times New Roman"/>
                <a:cs typeface="Times New Roman"/>
              </a:rPr>
              <a:t>the</a:t>
            </a:r>
            <a:r>
              <a:rPr sz="2100" spc="25" dirty="0">
                <a:latin typeface="Times New Roman"/>
                <a:cs typeface="Times New Roman"/>
              </a:rPr>
              <a:t>  </a:t>
            </a:r>
            <a:r>
              <a:rPr sz="2100" dirty="0">
                <a:latin typeface="Times New Roman"/>
                <a:cs typeface="Times New Roman"/>
              </a:rPr>
              <a:t>SGM</a:t>
            </a:r>
            <a:r>
              <a:rPr sz="2100" spc="25" dirty="0">
                <a:latin typeface="Times New Roman"/>
                <a:cs typeface="Times New Roman"/>
              </a:rPr>
              <a:t>  </a:t>
            </a:r>
            <a:r>
              <a:rPr sz="2100" spc="105" dirty="0">
                <a:latin typeface="Times New Roman"/>
                <a:cs typeface="Times New Roman"/>
              </a:rPr>
              <a:t>population</a:t>
            </a:r>
            <a:r>
              <a:rPr sz="2100" spc="25" dirty="0">
                <a:latin typeface="Times New Roman"/>
                <a:cs typeface="Times New Roman"/>
              </a:rPr>
              <a:t>  </a:t>
            </a:r>
            <a:r>
              <a:rPr sz="2100" spc="130" dirty="0">
                <a:latin typeface="Times New Roman"/>
                <a:cs typeface="Times New Roman"/>
              </a:rPr>
              <a:t>has </a:t>
            </a:r>
            <a:r>
              <a:rPr sz="2100" spc="114" dirty="0">
                <a:latin typeface="Times New Roman"/>
                <a:cs typeface="Times New Roman"/>
              </a:rPr>
              <a:t>experienced</a:t>
            </a:r>
            <a:r>
              <a:rPr sz="2100" spc="390" dirty="0">
                <a:latin typeface="Times New Roman"/>
                <a:cs typeface="Times New Roman"/>
              </a:rPr>
              <a:t> </a:t>
            </a:r>
            <a:r>
              <a:rPr sz="2100" spc="114" dirty="0">
                <a:latin typeface="Times New Roman"/>
                <a:cs typeface="Times New Roman"/>
              </a:rPr>
              <a:t>homelessness</a:t>
            </a:r>
            <a:r>
              <a:rPr sz="2100" spc="395" dirty="0">
                <a:latin typeface="Times New Roman"/>
                <a:cs typeface="Times New Roman"/>
              </a:rPr>
              <a:t> </a:t>
            </a:r>
            <a:r>
              <a:rPr sz="2100" spc="114" dirty="0">
                <a:latin typeface="Times New Roman"/>
                <a:cs typeface="Times New Roman"/>
              </a:rPr>
              <a:t>before</a:t>
            </a:r>
            <a:r>
              <a:rPr sz="2100" spc="390" dirty="0">
                <a:latin typeface="Times New Roman"/>
                <a:cs typeface="Times New Roman"/>
              </a:rPr>
              <a:t> </a:t>
            </a:r>
            <a:r>
              <a:rPr sz="2100" spc="170" dirty="0">
                <a:latin typeface="Times New Roman"/>
                <a:cs typeface="Times New Roman"/>
              </a:rPr>
              <a:t>the</a:t>
            </a:r>
            <a:r>
              <a:rPr sz="2100" spc="395" dirty="0">
                <a:latin typeface="Times New Roman"/>
                <a:cs typeface="Times New Roman"/>
              </a:rPr>
              <a:t> </a:t>
            </a:r>
            <a:r>
              <a:rPr sz="2100" spc="85" dirty="0">
                <a:latin typeface="Times New Roman"/>
                <a:cs typeface="Times New Roman"/>
              </a:rPr>
              <a:t>age</a:t>
            </a:r>
            <a:r>
              <a:rPr sz="2100" spc="395" dirty="0">
                <a:latin typeface="Times New Roman"/>
                <a:cs typeface="Times New Roman"/>
              </a:rPr>
              <a:t> </a:t>
            </a:r>
            <a:r>
              <a:rPr sz="2100" spc="50" dirty="0">
                <a:latin typeface="Times New Roman"/>
                <a:cs typeface="Times New Roman"/>
              </a:rPr>
              <a:t>of </a:t>
            </a:r>
            <a:r>
              <a:rPr sz="2100" dirty="0">
                <a:latin typeface="Times New Roman"/>
                <a:cs typeface="Times New Roman"/>
              </a:rPr>
              <a:t>18,</a:t>
            </a:r>
            <a:r>
              <a:rPr sz="2100" spc="-20" dirty="0">
                <a:latin typeface="Times New Roman"/>
                <a:cs typeface="Times New Roman"/>
              </a:rPr>
              <a:t> </a:t>
            </a:r>
            <a:r>
              <a:rPr sz="2100" spc="100" dirty="0">
                <a:latin typeface="Times New Roman"/>
                <a:cs typeface="Times New Roman"/>
              </a:rPr>
              <a:t>indicating</a:t>
            </a:r>
            <a:r>
              <a:rPr sz="2100" spc="-15" dirty="0">
                <a:latin typeface="Times New Roman"/>
                <a:cs typeface="Times New Roman"/>
              </a:rPr>
              <a:t> </a:t>
            </a:r>
            <a:r>
              <a:rPr sz="2100" spc="135" dirty="0">
                <a:latin typeface="Times New Roman"/>
                <a:cs typeface="Times New Roman"/>
              </a:rPr>
              <a:t>a</a:t>
            </a:r>
            <a:r>
              <a:rPr sz="2100" spc="-20" dirty="0">
                <a:latin typeface="Times New Roman"/>
                <a:cs typeface="Times New Roman"/>
              </a:rPr>
              <a:t> </a:t>
            </a:r>
            <a:r>
              <a:rPr sz="2100" spc="130" dirty="0">
                <a:latin typeface="Times New Roman"/>
                <a:cs typeface="Times New Roman"/>
              </a:rPr>
              <a:t>history</a:t>
            </a:r>
            <a:r>
              <a:rPr sz="2100" spc="-15" dirty="0">
                <a:latin typeface="Times New Roman"/>
                <a:cs typeface="Times New Roman"/>
              </a:rPr>
              <a:t> </a:t>
            </a:r>
            <a:r>
              <a:rPr sz="2100" spc="75" dirty="0">
                <a:latin typeface="Times New Roman"/>
                <a:cs typeface="Times New Roman"/>
              </a:rPr>
              <a:t>of</a:t>
            </a:r>
            <a:r>
              <a:rPr sz="2100" spc="-20" dirty="0">
                <a:latin typeface="Times New Roman"/>
                <a:cs typeface="Times New Roman"/>
              </a:rPr>
              <a:t> </a:t>
            </a:r>
            <a:r>
              <a:rPr sz="2100" spc="120" dirty="0">
                <a:latin typeface="Times New Roman"/>
                <a:cs typeface="Times New Roman"/>
              </a:rPr>
              <a:t>housing</a:t>
            </a:r>
            <a:r>
              <a:rPr sz="2100" spc="-15" dirty="0">
                <a:latin typeface="Times New Roman"/>
                <a:cs typeface="Times New Roman"/>
              </a:rPr>
              <a:t> </a:t>
            </a:r>
            <a:r>
              <a:rPr sz="2100" spc="70" dirty="0">
                <a:latin typeface="Times New Roman"/>
                <a:cs typeface="Times New Roman"/>
              </a:rPr>
              <a:t>instability.</a:t>
            </a:r>
            <a:endParaRPr sz="2100">
              <a:latin typeface="Times New Roman"/>
              <a:cs typeface="Times New Roman"/>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02241" y="455534"/>
            <a:ext cx="6283960" cy="673100"/>
          </a:xfrm>
          <a:prstGeom prst="rect">
            <a:avLst/>
          </a:prstGeom>
        </p:spPr>
        <p:txBody>
          <a:bodyPr vert="horz" wrap="square" lIns="0" tIns="12065" rIns="0" bIns="0" rtlCol="0">
            <a:spAutoFit/>
          </a:bodyPr>
          <a:lstStyle/>
          <a:p>
            <a:pPr marL="12700">
              <a:lnSpc>
                <a:spcPct val="100000"/>
              </a:lnSpc>
              <a:spcBef>
                <a:spcPts val="95"/>
              </a:spcBef>
              <a:tabLst>
                <a:tab pos="1869439" algn="l"/>
                <a:tab pos="4213225" algn="l"/>
              </a:tabLst>
            </a:pPr>
            <a:r>
              <a:rPr spc="-195" dirty="0"/>
              <a:t>S</a:t>
            </a:r>
            <a:r>
              <a:rPr spc="-380" dirty="0"/>
              <a:t> </a:t>
            </a:r>
            <a:r>
              <a:rPr spc="-130" dirty="0"/>
              <a:t>G</a:t>
            </a:r>
            <a:r>
              <a:rPr spc="-380" dirty="0"/>
              <a:t> </a:t>
            </a:r>
            <a:r>
              <a:rPr spc="300" dirty="0"/>
              <a:t>M</a:t>
            </a:r>
            <a:r>
              <a:rPr spc="-385" dirty="0"/>
              <a:t> </a:t>
            </a:r>
            <a:r>
              <a:rPr spc="-50" dirty="0"/>
              <a:t>:</a:t>
            </a:r>
            <a:r>
              <a:rPr dirty="0"/>
              <a:t>	</a:t>
            </a:r>
            <a:r>
              <a:rPr spc="640" dirty="0"/>
              <a:t>W</a:t>
            </a:r>
            <a:r>
              <a:rPr spc="-390" dirty="0"/>
              <a:t> </a:t>
            </a:r>
            <a:r>
              <a:rPr spc="365" dirty="0"/>
              <a:t>H</a:t>
            </a:r>
            <a:r>
              <a:rPr spc="-380" dirty="0"/>
              <a:t> </a:t>
            </a:r>
            <a:r>
              <a:rPr spc="180" dirty="0"/>
              <a:t>A</a:t>
            </a:r>
            <a:r>
              <a:rPr spc="-385" dirty="0"/>
              <a:t> </a:t>
            </a:r>
            <a:r>
              <a:rPr spc="-50" dirty="0"/>
              <a:t>T</a:t>
            </a:r>
            <a:r>
              <a:rPr dirty="0"/>
              <a:t>	</a:t>
            </a:r>
            <a:r>
              <a:rPr spc="275" dirty="0"/>
              <a:t>N</a:t>
            </a:r>
            <a:r>
              <a:rPr spc="-365" dirty="0"/>
              <a:t> </a:t>
            </a:r>
            <a:r>
              <a:rPr dirty="0"/>
              <a:t>E</a:t>
            </a:r>
            <a:r>
              <a:rPr spc="-365" dirty="0"/>
              <a:t> </a:t>
            </a:r>
            <a:r>
              <a:rPr dirty="0"/>
              <a:t>X</a:t>
            </a:r>
            <a:r>
              <a:rPr spc="-365" dirty="0"/>
              <a:t> </a:t>
            </a:r>
            <a:r>
              <a:rPr dirty="0"/>
              <a:t>T</a:t>
            </a:r>
            <a:r>
              <a:rPr spc="-365" dirty="0"/>
              <a:t> </a:t>
            </a:r>
            <a:r>
              <a:rPr spc="-50" dirty="0"/>
              <a:t>?</a:t>
            </a: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9"/>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7"/>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pic>
        <p:nvPicPr>
          <p:cNvPr id="6" name="object 6"/>
          <p:cNvPicPr/>
          <p:nvPr/>
        </p:nvPicPr>
        <p:blipFill>
          <a:blip r:embed="rId3" cstate="print"/>
          <a:stretch>
            <a:fillRect/>
          </a:stretch>
        </p:blipFill>
        <p:spPr>
          <a:xfrm>
            <a:off x="1618200" y="2867026"/>
            <a:ext cx="76200" cy="76199"/>
          </a:xfrm>
          <a:prstGeom prst="rect">
            <a:avLst/>
          </a:prstGeom>
        </p:spPr>
      </p:pic>
      <p:sp>
        <p:nvSpPr>
          <p:cNvPr id="7" name="object 7"/>
          <p:cNvSpPr txBox="1"/>
          <p:nvPr/>
        </p:nvSpPr>
        <p:spPr>
          <a:xfrm>
            <a:off x="1820706" y="2650491"/>
            <a:ext cx="15153640" cy="4854575"/>
          </a:xfrm>
          <a:prstGeom prst="rect">
            <a:avLst/>
          </a:prstGeom>
        </p:spPr>
        <p:txBody>
          <a:bodyPr vert="horz" wrap="square" lIns="0" tIns="12700" rIns="0" bIns="0" rtlCol="0">
            <a:spAutoFit/>
          </a:bodyPr>
          <a:lstStyle/>
          <a:p>
            <a:pPr marL="12700" marR="24765">
              <a:lnSpc>
                <a:spcPct val="116100"/>
              </a:lnSpc>
              <a:spcBef>
                <a:spcPts val="100"/>
              </a:spcBef>
              <a:tabLst>
                <a:tab pos="1113155" algn="l"/>
                <a:tab pos="2219325" algn="l"/>
                <a:tab pos="3846195" algn="l"/>
                <a:tab pos="4686300" algn="l"/>
                <a:tab pos="5144135" algn="l"/>
                <a:tab pos="5417820" algn="l"/>
                <a:tab pos="6219825" algn="l"/>
                <a:tab pos="6616065" algn="l"/>
                <a:tab pos="7364730" algn="l"/>
                <a:tab pos="8991600" algn="l"/>
                <a:tab pos="9613900" algn="l"/>
                <a:tab pos="10168255" algn="l"/>
                <a:tab pos="12621260" algn="l"/>
                <a:tab pos="13366115" algn="l"/>
                <a:tab pos="13761085" algn="l"/>
                <a:tab pos="14679930" algn="l"/>
              </a:tabLst>
            </a:pPr>
            <a:r>
              <a:rPr sz="2100" spc="215" dirty="0">
                <a:latin typeface="Times New Roman"/>
                <a:cs typeface="Times New Roman"/>
              </a:rPr>
              <a:t>Gender</a:t>
            </a:r>
            <a:r>
              <a:rPr sz="2100" dirty="0">
                <a:latin typeface="Times New Roman"/>
                <a:cs typeface="Times New Roman"/>
              </a:rPr>
              <a:t>	</a:t>
            </a:r>
            <a:r>
              <a:rPr sz="2100" spc="204" dirty="0">
                <a:latin typeface="Times New Roman"/>
                <a:cs typeface="Times New Roman"/>
              </a:rPr>
              <a:t>diverse</a:t>
            </a:r>
            <a:r>
              <a:rPr sz="2100" dirty="0">
                <a:latin typeface="Times New Roman"/>
                <a:cs typeface="Times New Roman"/>
              </a:rPr>
              <a:t>	</a:t>
            </a:r>
            <a:r>
              <a:rPr sz="2100" spc="200" dirty="0">
                <a:latin typeface="Times New Roman"/>
                <a:cs typeface="Times New Roman"/>
              </a:rPr>
              <a:t>individuals</a:t>
            </a:r>
            <a:r>
              <a:rPr sz="2100" dirty="0">
                <a:latin typeface="Times New Roman"/>
                <a:cs typeface="Times New Roman"/>
              </a:rPr>
              <a:t>	</a:t>
            </a:r>
            <a:r>
              <a:rPr sz="2100" spc="215" dirty="0">
                <a:latin typeface="Times New Roman"/>
                <a:cs typeface="Times New Roman"/>
              </a:rPr>
              <a:t>make</a:t>
            </a:r>
            <a:r>
              <a:rPr sz="2100" dirty="0">
                <a:latin typeface="Times New Roman"/>
                <a:cs typeface="Times New Roman"/>
              </a:rPr>
              <a:t>	</a:t>
            </a:r>
            <a:r>
              <a:rPr sz="2100" spc="180" dirty="0">
                <a:latin typeface="Times New Roman"/>
                <a:cs typeface="Times New Roman"/>
              </a:rPr>
              <a:t>up</a:t>
            </a:r>
            <a:r>
              <a:rPr sz="2100" dirty="0">
                <a:latin typeface="Times New Roman"/>
                <a:cs typeface="Times New Roman"/>
              </a:rPr>
              <a:t>	</a:t>
            </a:r>
            <a:r>
              <a:rPr sz="2100" spc="85" dirty="0">
                <a:latin typeface="Times New Roman"/>
                <a:cs typeface="Times New Roman"/>
              </a:rPr>
              <a:t>a</a:t>
            </a:r>
            <a:r>
              <a:rPr sz="2100" dirty="0">
                <a:latin typeface="Times New Roman"/>
                <a:cs typeface="Times New Roman"/>
              </a:rPr>
              <a:t>	</a:t>
            </a:r>
            <a:r>
              <a:rPr sz="2100" spc="225" dirty="0">
                <a:latin typeface="Times New Roman"/>
                <a:cs typeface="Times New Roman"/>
              </a:rPr>
              <a:t>third</a:t>
            </a:r>
            <a:r>
              <a:rPr sz="2100" dirty="0">
                <a:latin typeface="Times New Roman"/>
                <a:cs typeface="Times New Roman"/>
              </a:rPr>
              <a:t>	</a:t>
            </a:r>
            <a:r>
              <a:rPr sz="2100" spc="110" dirty="0">
                <a:latin typeface="Times New Roman"/>
                <a:cs typeface="Times New Roman"/>
              </a:rPr>
              <a:t>of</a:t>
            </a:r>
            <a:r>
              <a:rPr sz="2100" dirty="0">
                <a:latin typeface="Times New Roman"/>
                <a:cs typeface="Times New Roman"/>
              </a:rPr>
              <a:t>	</a:t>
            </a:r>
            <a:r>
              <a:rPr sz="2100" spc="55" dirty="0">
                <a:latin typeface="Times New Roman"/>
                <a:cs typeface="Times New Roman"/>
              </a:rPr>
              <a:t>SGM</a:t>
            </a:r>
            <a:r>
              <a:rPr sz="2100" dirty="0">
                <a:latin typeface="Times New Roman"/>
                <a:cs typeface="Times New Roman"/>
              </a:rPr>
              <a:t>	</a:t>
            </a:r>
            <a:r>
              <a:rPr sz="2100" spc="200" dirty="0">
                <a:latin typeface="Times New Roman"/>
                <a:cs typeface="Times New Roman"/>
              </a:rPr>
              <a:t>individuals</a:t>
            </a:r>
            <a:r>
              <a:rPr sz="2100" dirty="0">
                <a:latin typeface="Times New Roman"/>
                <a:cs typeface="Times New Roman"/>
              </a:rPr>
              <a:t>	</a:t>
            </a:r>
            <a:r>
              <a:rPr sz="2100" spc="229" dirty="0">
                <a:latin typeface="Times New Roman"/>
                <a:cs typeface="Times New Roman"/>
              </a:rPr>
              <a:t>and</a:t>
            </a:r>
            <a:r>
              <a:rPr sz="2100" dirty="0">
                <a:latin typeface="Times New Roman"/>
                <a:cs typeface="Times New Roman"/>
              </a:rPr>
              <a:t>	</a:t>
            </a:r>
            <a:r>
              <a:rPr sz="2100" spc="204" dirty="0">
                <a:latin typeface="Times New Roman"/>
                <a:cs typeface="Times New Roman"/>
              </a:rPr>
              <a:t>are</a:t>
            </a:r>
            <a:r>
              <a:rPr sz="2100" dirty="0">
                <a:latin typeface="Times New Roman"/>
                <a:cs typeface="Times New Roman"/>
              </a:rPr>
              <a:t>	</a:t>
            </a:r>
            <a:r>
              <a:rPr sz="2100" spc="240" dirty="0">
                <a:latin typeface="Times New Roman"/>
                <a:cs typeface="Times New Roman"/>
              </a:rPr>
              <a:t>over-represented</a:t>
            </a:r>
            <a:r>
              <a:rPr sz="2100" dirty="0">
                <a:latin typeface="Times New Roman"/>
                <a:cs typeface="Times New Roman"/>
              </a:rPr>
              <a:t>	</a:t>
            </a:r>
            <a:r>
              <a:rPr sz="2100" spc="235" dirty="0">
                <a:latin typeface="Times New Roman"/>
                <a:cs typeface="Times New Roman"/>
              </a:rPr>
              <a:t>with</a:t>
            </a:r>
            <a:r>
              <a:rPr sz="2100" dirty="0">
                <a:latin typeface="Times New Roman"/>
                <a:cs typeface="Times New Roman"/>
              </a:rPr>
              <a:t>	</a:t>
            </a:r>
            <a:r>
              <a:rPr sz="2100" spc="170" dirty="0">
                <a:latin typeface="Times New Roman"/>
                <a:cs typeface="Times New Roman"/>
              </a:rPr>
              <a:t>in</a:t>
            </a:r>
            <a:r>
              <a:rPr sz="2100" dirty="0">
                <a:latin typeface="Times New Roman"/>
                <a:cs typeface="Times New Roman"/>
              </a:rPr>
              <a:t>	</a:t>
            </a:r>
            <a:r>
              <a:rPr sz="2100" spc="155" dirty="0">
                <a:latin typeface="Times New Roman"/>
                <a:cs typeface="Times New Roman"/>
              </a:rPr>
              <a:t>O‘ahu</a:t>
            </a:r>
            <a:r>
              <a:rPr sz="2100" dirty="0">
                <a:latin typeface="Times New Roman"/>
                <a:cs typeface="Times New Roman"/>
              </a:rPr>
              <a:t>	</a:t>
            </a:r>
            <a:r>
              <a:rPr sz="2100" spc="70" dirty="0">
                <a:latin typeface="Times New Roman"/>
                <a:cs typeface="Times New Roman"/>
              </a:rPr>
              <a:t>PIT </a:t>
            </a:r>
            <a:r>
              <a:rPr sz="2100" spc="220" dirty="0">
                <a:latin typeface="Times New Roman"/>
                <a:cs typeface="Times New Roman"/>
              </a:rPr>
              <a:t>Count</a:t>
            </a:r>
            <a:r>
              <a:rPr sz="2100" spc="245" dirty="0">
                <a:latin typeface="Times New Roman"/>
                <a:cs typeface="Times New Roman"/>
              </a:rPr>
              <a:t> </a:t>
            </a:r>
            <a:r>
              <a:rPr sz="2100" spc="195" dirty="0">
                <a:latin typeface="Times New Roman"/>
                <a:cs typeface="Times New Roman"/>
              </a:rPr>
              <a:t>population.</a:t>
            </a:r>
            <a:endParaRPr sz="2100" dirty="0">
              <a:latin typeface="Times New Roman"/>
              <a:cs typeface="Times New Roman"/>
            </a:endParaRPr>
          </a:p>
          <a:p>
            <a:pPr>
              <a:lnSpc>
                <a:spcPct val="100000"/>
              </a:lnSpc>
              <a:spcBef>
                <a:spcPts val="45"/>
              </a:spcBef>
            </a:pPr>
            <a:endParaRPr sz="2500" dirty="0">
              <a:latin typeface="Times New Roman"/>
              <a:cs typeface="Times New Roman"/>
            </a:endParaRPr>
          </a:p>
          <a:p>
            <a:pPr marL="12700" marR="26670">
              <a:lnSpc>
                <a:spcPct val="116100"/>
              </a:lnSpc>
            </a:pPr>
            <a:r>
              <a:rPr sz="2100" spc="180" dirty="0">
                <a:latin typeface="Times New Roman"/>
                <a:cs typeface="Times New Roman"/>
              </a:rPr>
              <a:t>Sexual</a:t>
            </a:r>
            <a:r>
              <a:rPr sz="2100" spc="450" dirty="0">
                <a:latin typeface="Times New Roman"/>
                <a:cs typeface="Times New Roman"/>
              </a:rPr>
              <a:t> </a:t>
            </a:r>
            <a:r>
              <a:rPr sz="2100" spc="254" dirty="0">
                <a:latin typeface="Times New Roman"/>
                <a:cs typeface="Times New Roman"/>
              </a:rPr>
              <a:t>and</a:t>
            </a:r>
            <a:r>
              <a:rPr sz="2100" spc="450" dirty="0">
                <a:latin typeface="Times New Roman"/>
                <a:cs typeface="Times New Roman"/>
              </a:rPr>
              <a:t> </a:t>
            </a:r>
            <a:r>
              <a:rPr sz="2100" spc="225" dirty="0">
                <a:latin typeface="Times New Roman"/>
                <a:cs typeface="Times New Roman"/>
              </a:rPr>
              <a:t>Gender</a:t>
            </a:r>
            <a:r>
              <a:rPr sz="2100" spc="455" dirty="0">
                <a:latin typeface="Times New Roman"/>
                <a:cs typeface="Times New Roman"/>
              </a:rPr>
              <a:t> </a:t>
            </a:r>
            <a:r>
              <a:rPr sz="2100" spc="215" dirty="0">
                <a:latin typeface="Times New Roman"/>
                <a:cs typeface="Times New Roman"/>
              </a:rPr>
              <a:t>Minorities</a:t>
            </a:r>
            <a:r>
              <a:rPr sz="2100" spc="450" dirty="0">
                <a:latin typeface="Times New Roman"/>
                <a:cs typeface="Times New Roman"/>
              </a:rPr>
              <a:t> </a:t>
            </a:r>
            <a:r>
              <a:rPr sz="2100" spc="254" dirty="0">
                <a:latin typeface="Times New Roman"/>
                <a:cs typeface="Times New Roman"/>
              </a:rPr>
              <a:t>have</a:t>
            </a:r>
            <a:r>
              <a:rPr sz="2100" spc="455" dirty="0">
                <a:latin typeface="Times New Roman"/>
                <a:cs typeface="Times New Roman"/>
              </a:rPr>
              <a:t> </a:t>
            </a:r>
            <a:r>
              <a:rPr sz="2100" spc="245" dirty="0">
                <a:latin typeface="Times New Roman"/>
                <a:cs typeface="Times New Roman"/>
              </a:rPr>
              <a:t>higher</a:t>
            </a:r>
            <a:r>
              <a:rPr sz="2100" spc="450" dirty="0">
                <a:latin typeface="Times New Roman"/>
                <a:cs typeface="Times New Roman"/>
              </a:rPr>
              <a:t> </a:t>
            </a:r>
            <a:r>
              <a:rPr sz="2100" spc="235" dirty="0">
                <a:latin typeface="Times New Roman"/>
                <a:cs typeface="Times New Roman"/>
              </a:rPr>
              <a:t>rates</a:t>
            </a:r>
            <a:r>
              <a:rPr sz="2100" spc="450" dirty="0">
                <a:latin typeface="Times New Roman"/>
                <a:cs typeface="Times New Roman"/>
              </a:rPr>
              <a:t> </a:t>
            </a:r>
            <a:r>
              <a:rPr sz="2100" spc="135" dirty="0">
                <a:latin typeface="Times New Roman"/>
                <a:cs typeface="Times New Roman"/>
              </a:rPr>
              <a:t>of</a:t>
            </a:r>
            <a:r>
              <a:rPr sz="2100" spc="455" dirty="0">
                <a:latin typeface="Times New Roman"/>
                <a:cs typeface="Times New Roman"/>
              </a:rPr>
              <a:t> </a:t>
            </a:r>
            <a:r>
              <a:rPr sz="2100" spc="190" dirty="0">
                <a:latin typeface="Times New Roman"/>
                <a:cs typeface="Times New Roman"/>
              </a:rPr>
              <a:t>disabling</a:t>
            </a:r>
            <a:r>
              <a:rPr sz="2100" spc="450" dirty="0">
                <a:latin typeface="Times New Roman"/>
                <a:cs typeface="Times New Roman"/>
              </a:rPr>
              <a:t> </a:t>
            </a:r>
            <a:r>
              <a:rPr sz="2100" spc="210" dirty="0">
                <a:latin typeface="Times New Roman"/>
                <a:cs typeface="Times New Roman"/>
              </a:rPr>
              <a:t>conditions</a:t>
            </a:r>
            <a:r>
              <a:rPr sz="2100" spc="455" dirty="0">
                <a:latin typeface="Times New Roman"/>
                <a:cs typeface="Times New Roman"/>
              </a:rPr>
              <a:t> </a:t>
            </a:r>
            <a:r>
              <a:rPr sz="2100" spc="165" dirty="0">
                <a:latin typeface="Times New Roman"/>
                <a:cs typeface="Times New Roman"/>
              </a:rPr>
              <a:t>as</a:t>
            </a:r>
            <a:r>
              <a:rPr sz="2100" spc="450" dirty="0">
                <a:latin typeface="Times New Roman"/>
                <a:cs typeface="Times New Roman"/>
              </a:rPr>
              <a:t> </a:t>
            </a:r>
            <a:r>
              <a:rPr sz="2100" spc="225" dirty="0">
                <a:latin typeface="Times New Roman"/>
                <a:cs typeface="Times New Roman"/>
              </a:rPr>
              <a:t>compared</a:t>
            </a:r>
            <a:r>
              <a:rPr sz="2100" spc="450" dirty="0">
                <a:latin typeface="Times New Roman"/>
                <a:cs typeface="Times New Roman"/>
              </a:rPr>
              <a:t> </a:t>
            </a:r>
            <a:r>
              <a:rPr sz="2100" spc="165" dirty="0">
                <a:latin typeface="Times New Roman"/>
                <a:cs typeface="Times New Roman"/>
              </a:rPr>
              <a:t>to</a:t>
            </a:r>
            <a:r>
              <a:rPr sz="2100" spc="455" dirty="0">
                <a:latin typeface="Times New Roman"/>
                <a:cs typeface="Times New Roman"/>
              </a:rPr>
              <a:t> </a:t>
            </a:r>
            <a:r>
              <a:rPr sz="2100" spc="250" dirty="0">
                <a:latin typeface="Times New Roman"/>
                <a:cs typeface="Times New Roman"/>
              </a:rPr>
              <a:t>the</a:t>
            </a:r>
            <a:r>
              <a:rPr sz="2100" spc="450" dirty="0">
                <a:latin typeface="Times New Roman"/>
                <a:cs typeface="Times New Roman"/>
              </a:rPr>
              <a:t> </a:t>
            </a:r>
            <a:r>
              <a:rPr sz="2100" spc="200" dirty="0">
                <a:latin typeface="Times New Roman"/>
                <a:cs typeface="Times New Roman"/>
              </a:rPr>
              <a:t>overall</a:t>
            </a:r>
            <a:r>
              <a:rPr sz="2100" spc="455" dirty="0">
                <a:latin typeface="Times New Roman"/>
                <a:cs typeface="Times New Roman"/>
              </a:rPr>
              <a:t> </a:t>
            </a:r>
            <a:r>
              <a:rPr sz="2100" spc="95" dirty="0">
                <a:latin typeface="Times New Roman"/>
                <a:cs typeface="Times New Roman"/>
              </a:rPr>
              <a:t>PIT</a:t>
            </a:r>
            <a:r>
              <a:rPr sz="2100" spc="450" dirty="0">
                <a:latin typeface="Times New Roman"/>
                <a:cs typeface="Times New Roman"/>
              </a:rPr>
              <a:t> </a:t>
            </a:r>
            <a:r>
              <a:rPr sz="2100" spc="210" dirty="0">
                <a:latin typeface="Times New Roman"/>
                <a:cs typeface="Times New Roman"/>
              </a:rPr>
              <a:t>Count </a:t>
            </a:r>
            <a:r>
              <a:rPr sz="2100" spc="215" dirty="0">
                <a:latin typeface="Times New Roman"/>
                <a:cs typeface="Times New Roman"/>
              </a:rPr>
              <a:t>Population</a:t>
            </a:r>
            <a:r>
              <a:rPr sz="2100" spc="240" dirty="0">
                <a:latin typeface="Times New Roman"/>
                <a:cs typeface="Times New Roman"/>
              </a:rPr>
              <a:t> </a:t>
            </a:r>
            <a:r>
              <a:rPr sz="2100" spc="254" dirty="0">
                <a:latin typeface="Times New Roman"/>
                <a:cs typeface="Times New Roman"/>
              </a:rPr>
              <a:t>with</a:t>
            </a:r>
            <a:r>
              <a:rPr sz="2100" spc="240" dirty="0">
                <a:latin typeface="Times New Roman"/>
                <a:cs typeface="Times New Roman"/>
              </a:rPr>
              <a:t> </a:t>
            </a:r>
            <a:r>
              <a:rPr sz="2100" spc="250" dirty="0">
                <a:latin typeface="Times New Roman"/>
                <a:cs typeface="Times New Roman"/>
              </a:rPr>
              <a:t>mental</a:t>
            </a:r>
            <a:r>
              <a:rPr sz="2100" spc="240" dirty="0">
                <a:latin typeface="Times New Roman"/>
                <a:cs typeface="Times New Roman"/>
              </a:rPr>
              <a:t> </a:t>
            </a:r>
            <a:r>
              <a:rPr sz="2100" spc="180" dirty="0">
                <a:latin typeface="Times New Roman"/>
                <a:cs typeface="Times New Roman"/>
              </a:rPr>
              <a:t>illness</a:t>
            </a:r>
            <a:r>
              <a:rPr sz="2100" spc="240" dirty="0">
                <a:latin typeface="Times New Roman"/>
                <a:cs typeface="Times New Roman"/>
              </a:rPr>
              <a:t> </a:t>
            </a:r>
            <a:r>
              <a:rPr sz="2100" spc="254" dirty="0">
                <a:latin typeface="Times New Roman"/>
                <a:cs typeface="Times New Roman"/>
              </a:rPr>
              <a:t>and</a:t>
            </a:r>
            <a:r>
              <a:rPr sz="2100" spc="245" dirty="0">
                <a:latin typeface="Times New Roman"/>
                <a:cs typeface="Times New Roman"/>
              </a:rPr>
              <a:t> </a:t>
            </a:r>
            <a:r>
              <a:rPr sz="2100" spc="175" dirty="0">
                <a:latin typeface="Times New Roman"/>
                <a:cs typeface="Times New Roman"/>
              </a:rPr>
              <a:t>HIV/AIDS</a:t>
            </a:r>
            <a:r>
              <a:rPr sz="2100" spc="240" dirty="0">
                <a:latin typeface="Times New Roman"/>
                <a:cs typeface="Times New Roman"/>
              </a:rPr>
              <a:t> </a:t>
            </a:r>
            <a:r>
              <a:rPr sz="2100" spc="225" dirty="0">
                <a:latin typeface="Times New Roman"/>
                <a:cs typeface="Times New Roman"/>
              </a:rPr>
              <a:t>substantially</a:t>
            </a:r>
            <a:r>
              <a:rPr sz="2100" spc="240" dirty="0">
                <a:latin typeface="Times New Roman"/>
                <a:cs typeface="Times New Roman"/>
              </a:rPr>
              <a:t> </a:t>
            </a:r>
            <a:r>
              <a:rPr sz="2100" spc="245" dirty="0">
                <a:latin typeface="Times New Roman"/>
                <a:cs typeface="Times New Roman"/>
              </a:rPr>
              <a:t>higher</a:t>
            </a:r>
            <a:r>
              <a:rPr sz="2100" spc="240" dirty="0">
                <a:latin typeface="Times New Roman"/>
                <a:cs typeface="Times New Roman"/>
              </a:rPr>
              <a:t> </a:t>
            </a:r>
            <a:r>
              <a:rPr sz="2100" spc="295" dirty="0">
                <a:latin typeface="Times New Roman"/>
                <a:cs typeface="Times New Roman"/>
              </a:rPr>
              <a:t>than</a:t>
            </a:r>
            <a:r>
              <a:rPr sz="2100" spc="245" dirty="0">
                <a:latin typeface="Times New Roman"/>
                <a:cs typeface="Times New Roman"/>
              </a:rPr>
              <a:t> </a:t>
            </a:r>
            <a:r>
              <a:rPr sz="2100" spc="250" dirty="0">
                <a:latin typeface="Times New Roman"/>
                <a:cs typeface="Times New Roman"/>
              </a:rPr>
              <a:t>the</a:t>
            </a:r>
            <a:r>
              <a:rPr sz="2100" spc="240" dirty="0">
                <a:latin typeface="Times New Roman"/>
                <a:cs typeface="Times New Roman"/>
              </a:rPr>
              <a:t> </a:t>
            </a:r>
            <a:r>
              <a:rPr sz="2100" spc="225" dirty="0">
                <a:latin typeface="Times New Roman"/>
                <a:cs typeface="Times New Roman"/>
              </a:rPr>
              <a:t>general</a:t>
            </a:r>
            <a:r>
              <a:rPr sz="2100" spc="240" dirty="0">
                <a:latin typeface="Times New Roman"/>
                <a:cs typeface="Times New Roman"/>
              </a:rPr>
              <a:t> </a:t>
            </a:r>
            <a:r>
              <a:rPr sz="2100" spc="95" dirty="0">
                <a:latin typeface="Times New Roman"/>
                <a:cs typeface="Times New Roman"/>
              </a:rPr>
              <a:t>PIT</a:t>
            </a:r>
            <a:r>
              <a:rPr sz="2100" spc="240" dirty="0">
                <a:latin typeface="Times New Roman"/>
                <a:cs typeface="Times New Roman"/>
              </a:rPr>
              <a:t> </a:t>
            </a:r>
            <a:r>
              <a:rPr sz="2100" spc="220" dirty="0">
                <a:latin typeface="Times New Roman"/>
                <a:cs typeface="Times New Roman"/>
              </a:rPr>
              <a:t>Count</a:t>
            </a:r>
            <a:r>
              <a:rPr sz="2100" spc="245" dirty="0">
                <a:latin typeface="Times New Roman"/>
                <a:cs typeface="Times New Roman"/>
              </a:rPr>
              <a:t> </a:t>
            </a:r>
            <a:r>
              <a:rPr sz="2100" spc="195" dirty="0">
                <a:latin typeface="Times New Roman"/>
                <a:cs typeface="Times New Roman"/>
              </a:rPr>
              <a:t>population.</a:t>
            </a:r>
            <a:endParaRPr sz="2100">
              <a:latin typeface="Times New Roman"/>
              <a:cs typeface="Times New Roman"/>
            </a:endParaRPr>
          </a:p>
          <a:p>
            <a:pPr>
              <a:lnSpc>
                <a:spcPct val="100000"/>
              </a:lnSpc>
              <a:spcBef>
                <a:spcPts val="50"/>
              </a:spcBef>
            </a:pPr>
            <a:endParaRPr sz="2500">
              <a:latin typeface="Times New Roman"/>
              <a:cs typeface="Times New Roman"/>
            </a:endParaRPr>
          </a:p>
          <a:p>
            <a:pPr marL="12700" marR="17780">
              <a:lnSpc>
                <a:spcPct val="116100"/>
              </a:lnSpc>
            </a:pPr>
            <a:r>
              <a:rPr sz="2100" spc="80" dirty="0">
                <a:latin typeface="Times New Roman"/>
                <a:cs typeface="Times New Roman"/>
              </a:rPr>
              <a:t>SGM</a:t>
            </a:r>
            <a:r>
              <a:rPr sz="2100" spc="480" dirty="0">
                <a:latin typeface="Times New Roman"/>
                <a:cs typeface="Times New Roman"/>
              </a:rPr>
              <a:t> </a:t>
            </a:r>
            <a:r>
              <a:rPr sz="2100" spc="210" dirty="0">
                <a:latin typeface="Times New Roman"/>
                <a:cs typeface="Times New Roman"/>
              </a:rPr>
              <a:t>individuals</a:t>
            </a:r>
            <a:r>
              <a:rPr sz="2100" spc="484" dirty="0">
                <a:latin typeface="Times New Roman"/>
                <a:cs typeface="Times New Roman"/>
              </a:rPr>
              <a:t> </a:t>
            </a:r>
            <a:r>
              <a:rPr sz="2100" spc="160" dirty="0">
                <a:latin typeface="Times New Roman"/>
                <a:cs typeface="Times New Roman"/>
              </a:rPr>
              <a:t>also</a:t>
            </a:r>
            <a:r>
              <a:rPr sz="2100" spc="480" dirty="0">
                <a:latin typeface="Times New Roman"/>
                <a:cs typeface="Times New Roman"/>
              </a:rPr>
              <a:t> </a:t>
            </a:r>
            <a:r>
              <a:rPr sz="2100" spc="254" dirty="0">
                <a:latin typeface="Times New Roman"/>
                <a:cs typeface="Times New Roman"/>
              </a:rPr>
              <a:t>have</a:t>
            </a:r>
            <a:r>
              <a:rPr sz="2100" spc="484" dirty="0">
                <a:latin typeface="Times New Roman"/>
                <a:cs typeface="Times New Roman"/>
              </a:rPr>
              <a:t> </a:t>
            </a:r>
            <a:r>
              <a:rPr sz="2100" spc="135" dirty="0">
                <a:latin typeface="Times New Roman"/>
                <a:cs typeface="Times New Roman"/>
              </a:rPr>
              <a:t>a</a:t>
            </a:r>
            <a:r>
              <a:rPr sz="2100" spc="480" dirty="0">
                <a:latin typeface="Times New Roman"/>
                <a:cs typeface="Times New Roman"/>
              </a:rPr>
              <a:t> </a:t>
            </a:r>
            <a:r>
              <a:rPr sz="2100" spc="190" dirty="0">
                <a:latin typeface="Times New Roman"/>
                <a:cs typeface="Times New Roman"/>
              </a:rPr>
              <a:t>lifetime</a:t>
            </a:r>
            <a:r>
              <a:rPr sz="2100" spc="484" dirty="0">
                <a:latin typeface="Times New Roman"/>
                <a:cs typeface="Times New Roman"/>
              </a:rPr>
              <a:t> </a:t>
            </a:r>
            <a:r>
              <a:rPr sz="2100" spc="235" dirty="0">
                <a:latin typeface="Times New Roman"/>
                <a:cs typeface="Times New Roman"/>
              </a:rPr>
              <a:t>history</a:t>
            </a:r>
            <a:r>
              <a:rPr sz="2100" spc="480" dirty="0">
                <a:latin typeface="Times New Roman"/>
                <a:cs typeface="Times New Roman"/>
              </a:rPr>
              <a:t> </a:t>
            </a:r>
            <a:r>
              <a:rPr sz="2100" spc="135" dirty="0">
                <a:latin typeface="Times New Roman"/>
                <a:cs typeface="Times New Roman"/>
              </a:rPr>
              <a:t>of</a:t>
            </a:r>
            <a:r>
              <a:rPr sz="2100" spc="484" dirty="0">
                <a:latin typeface="Times New Roman"/>
                <a:cs typeface="Times New Roman"/>
              </a:rPr>
              <a:t> </a:t>
            </a:r>
            <a:r>
              <a:rPr sz="2100" spc="200" dirty="0">
                <a:latin typeface="Times New Roman"/>
                <a:cs typeface="Times New Roman"/>
              </a:rPr>
              <a:t>domestic</a:t>
            </a:r>
            <a:r>
              <a:rPr sz="2100" spc="480" dirty="0">
                <a:latin typeface="Times New Roman"/>
                <a:cs typeface="Times New Roman"/>
              </a:rPr>
              <a:t> </a:t>
            </a:r>
            <a:r>
              <a:rPr sz="2100" spc="195" dirty="0">
                <a:latin typeface="Times New Roman"/>
                <a:cs typeface="Times New Roman"/>
              </a:rPr>
              <a:t>violence</a:t>
            </a:r>
            <a:r>
              <a:rPr sz="2100" spc="484" dirty="0">
                <a:latin typeface="Times New Roman"/>
                <a:cs typeface="Times New Roman"/>
              </a:rPr>
              <a:t> </a:t>
            </a:r>
            <a:r>
              <a:rPr sz="2100" spc="270" dirty="0">
                <a:latin typeface="Times New Roman"/>
                <a:cs typeface="Times New Roman"/>
              </a:rPr>
              <a:t>that</a:t>
            </a:r>
            <a:r>
              <a:rPr sz="2100" spc="480" dirty="0">
                <a:latin typeface="Times New Roman"/>
                <a:cs typeface="Times New Roman"/>
              </a:rPr>
              <a:t> </a:t>
            </a:r>
            <a:r>
              <a:rPr sz="2100" spc="100" dirty="0">
                <a:latin typeface="Times New Roman"/>
                <a:cs typeface="Times New Roman"/>
              </a:rPr>
              <a:t>is</a:t>
            </a:r>
            <a:r>
              <a:rPr sz="2100" spc="484" dirty="0">
                <a:latin typeface="Times New Roman"/>
                <a:cs typeface="Times New Roman"/>
              </a:rPr>
              <a:t> </a:t>
            </a:r>
            <a:r>
              <a:rPr sz="2100" dirty="0">
                <a:latin typeface="Times New Roman"/>
                <a:cs typeface="Times New Roman"/>
              </a:rPr>
              <a:t>1.5</a:t>
            </a:r>
            <a:r>
              <a:rPr sz="2100" spc="480" dirty="0">
                <a:latin typeface="Times New Roman"/>
                <a:cs typeface="Times New Roman"/>
              </a:rPr>
              <a:t> </a:t>
            </a:r>
            <a:r>
              <a:rPr sz="2100" spc="210" dirty="0">
                <a:latin typeface="Times New Roman"/>
                <a:cs typeface="Times New Roman"/>
              </a:rPr>
              <a:t>times</a:t>
            </a:r>
            <a:r>
              <a:rPr sz="2100" spc="484" dirty="0">
                <a:latin typeface="Times New Roman"/>
                <a:cs typeface="Times New Roman"/>
              </a:rPr>
              <a:t> </a:t>
            </a:r>
            <a:r>
              <a:rPr sz="2100" spc="245" dirty="0">
                <a:latin typeface="Times New Roman"/>
                <a:cs typeface="Times New Roman"/>
              </a:rPr>
              <a:t>higher</a:t>
            </a:r>
            <a:r>
              <a:rPr sz="2100" spc="480" dirty="0">
                <a:latin typeface="Times New Roman"/>
                <a:cs typeface="Times New Roman"/>
              </a:rPr>
              <a:t> </a:t>
            </a:r>
            <a:r>
              <a:rPr sz="2100" spc="165" dirty="0">
                <a:latin typeface="Times New Roman"/>
                <a:cs typeface="Times New Roman"/>
              </a:rPr>
              <a:t>as</a:t>
            </a:r>
            <a:r>
              <a:rPr sz="2100" spc="484" dirty="0">
                <a:latin typeface="Times New Roman"/>
                <a:cs typeface="Times New Roman"/>
              </a:rPr>
              <a:t> </a:t>
            </a:r>
            <a:r>
              <a:rPr sz="2100" spc="225" dirty="0">
                <a:latin typeface="Times New Roman"/>
                <a:cs typeface="Times New Roman"/>
              </a:rPr>
              <a:t>compared</a:t>
            </a:r>
            <a:r>
              <a:rPr sz="2100" spc="480" dirty="0">
                <a:latin typeface="Times New Roman"/>
                <a:cs typeface="Times New Roman"/>
              </a:rPr>
              <a:t> </a:t>
            </a:r>
            <a:r>
              <a:rPr sz="2100" spc="165" dirty="0">
                <a:latin typeface="Times New Roman"/>
                <a:cs typeface="Times New Roman"/>
              </a:rPr>
              <a:t>to</a:t>
            </a:r>
            <a:r>
              <a:rPr sz="2100" spc="484" dirty="0">
                <a:latin typeface="Times New Roman"/>
                <a:cs typeface="Times New Roman"/>
              </a:rPr>
              <a:t> </a:t>
            </a:r>
            <a:r>
              <a:rPr sz="2100" spc="225" dirty="0">
                <a:latin typeface="Times New Roman"/>
                <a:cs typeface="Times New Roman"/>
              </a:rPr>
              <a:t>the </a:t>
            </a:r>
            <a:r>
              <a:rPr sz="2100" spc="200" dirty="0">
                <a:latin typeface="Times New Roman"/>
                <a:cs typeface="Times New Roman"/>
              </a:rPr>
              <a:t>overall</a:t>
            </a:r>
            <a:r>
              <a:rPr sz="2100" spc="240" dirty="0">
                <a:latin typeface="Times New Roman"/>
                <a:cs typeface="Times New Roman"/>
              </a:rPr>
              <a:t> </a:t>
            </a:r>
            <a:r>
              <a:rPr sz="2100" spc="95" dirty="0">
                <a:latin typeface="Times New Roman"/>
                <a:cs typeface="Times New Roman"/>
              </a:rPr>
              <a:t>PIT</a:t>
            </a:r>
            <a:r>
              <a:rPr sz="2100" spc="240" dirty="0">
                <a:latin typeface="Times New Roman"/>
                <a:cs typeface="Times New Roman"/>
              </a:rPr>
              <a:t> </a:t>
            </a:r>
            <a:r>
              <a:rPr sz="2100" spc="220" dirty="0">
                <a:latin typeface="Times New Roman"/>
                <a:cs typeface="Times New Roman"/>
              </a:rPr>
              <a:t>Count</a:t>
            </a:r>
            <a:r>
              <a:rPr sz="2100" spc="240" dirty="0">
                <a:latin typeface="Times New Roman"/>
                <a:cs typeface="Times New Roman"/>
              </a:rPr>
              <a:t> </a:t>
            </a:r>
            <a:r>
              <a:rPr sz="2100" spc="190" dirty="0">
                <a:latin typeface="Times New Roman"/>
                <a:cs typeface="Times New Roman"/>
              </a:rPr>
              <a:t>Population.</a:t>
            </a:r>
            <a:endParaRPr sz="2100" dirty="0">
              <a:latin typeface="Times New Roman"/>
              <a:cs typeface="Times New Roman"/>
            </a:endParaRPr>
          </a:p>
          <a:p>
            <a:pPr>
              <a:lnSpc>
                <a:spcPct val="100000"/>
              </a:lnSpc>
              <a:spcBef>
                <a:spcPts val="50"/>
              </a:spcBef>
            </a:pPr>
            <a:endParaRPr sz="2500" dirty="0">
              <a:latin typeface="Times New Roman"/>
              <a:cs typeface="Times New Roman"/>
            </a:endParaRPr>
          </a:p>
          <a:p>
            <a:pPr marL="12700" marR="5080">
              <a:lnSpc>
                <a:spcPct val="116100"/>
              </a:lnSpc>
            </a:pPr>
            <a:r>
              <a:rPr sz="2100" spc="125" dirty="0">
                <a:latin typeface="Times New Roman"/>
                <a:cs typeface="Times New Roman"/>
              </a:rPr>
              <a:t>Unsheltered</a:t>
            </a:r>
            <a:r>
              <a:rPr sz="2100" spc="20" dirty="0">
                <a:latin typeface="Times New Roman"/>
                <a:cs typeface="Times New Roman"/>
              </a:rPr>
              <a:t> </a:t>
            </a:r>
            <a:r>
              <a:rPr sz="2100" spc="140" dirty="0">
                <a:latin typeface="Times New Roman"/>
                <a:cs typeface="Times New Roman"/>
              </a:rPr>
              <a:t>surveyed</a:t>
            </a:r>
            <a:r>
              <a:rPr sz="2100" spc="25" dirty="0">
                <a:latin typeface="Times New Roman"/>
                <a:cs typeface="Times New Roman"/>
              </a:rPr>
              <a:t> </a:t>
            </a:r>
            <a:r>
              <a:rPr sz="2100" dirty="0">
                <a:latin typeface="Times New Roman"/>
                <a:cs typeface="Times New Roman"/>
              </a:rPr>
              <a:t>SGM</a:t>
            </a:r>
            <a:r>
              <a:rPr sz="2100" spc="25" dirty="0">
                <a:latin typeface="Times New Roman"/>
                <a:cs typeface="Times New Roman"/>
              </a:rPr>
              <a:t> </a:t>
            </a:r>
            <a:r>
              <a:rPr sz="2100" spc="100" dirty="0">
                <a:latin typeface="Times New Roman"/>
                <a:cs typeface="Times New Roman"/>
              </a:rPr>
              <a:t>individuals</a:t>
            </a:r>
            <a:r>
              <a:rPr sz="2100" spc="20" dirty="0">
                <a:latin typeface="Times New Roman"/>
                <a:cs typeface="Times New Roman"/>
              </a:rPr>
              <a:t> </a:t>
            </a:r>
            <a:r>
              <a:rPr sz="2100" spc="120" dirty="0">
                <a:latin typeface="Times New Roman"/>
                <a:cs typeface="Times New Roman"/>
              </a:rPr>
              <a:t>account</a:t>
            </a:r>
            <a:r>
              <a:rPr sz="2100" spc="25" dirty="0">
                <a:latin typeface="Times New Roman"/>
                <a:cs typeface="Times New Roman"/>
              </a:rPr>
              <a:t> </a:t>
            </a:r>
            <a:r>
              <a:rPr sz="2100" spc="120" dirty="0">
                <a:latin typeface="Times New Roman"/>
                <a:cs typeface="Times New Roman"/>
              </a:rPr>
              <a:t>for</a:t>
            </a:r>
            <a:r>
              <a:rPr sz="2100" spc="25" dirty="0">
                <a:latin typeface="Times New Roman"/>
                <a:cs typeface="Times New Roman"/>
              </a:rPr>
              <a:t> </a:t>
            </a:r>
            <a:r>
              <a:rPr sz="2100" spc="-35" dirty="0">
                <a:latin typeface="Times New Roman"/>
                <a:cs typeface="Times New Roman"/>
              </a:rPr>
              <a:t>12%</a:t>
            </a:r>
            <a:r>
              <a:rPr sz="2100" spc="20" dirty="0">
                <a:latin typeface="Times New Roman"/>
                <a:cs typeface="Times New Roman"/>
              </a:rPr>
              <a:t> </a:t>
            </a:r>
            <a:r>
              <a:rPr sz="2100" spc="75" dirty="0">
                <a:latin typeface="Times New Roman"/>
                <a:cs typeface="Times New Roman"/>
              </a:rPr>
              <a:t>of</a:t>
            </a:r>
            <a:r>
              <a:rPr sz="2100" spc="25" dirty="0">
                <a:latin typeface="Times New Roman"/>
                <a:cs typeface="Times New Roman"/>
              </a:rPr>
              <a:t> </a:t>
            </a:r>
            <a:r>
              <a:rPr sz="2100" spc="170" dirty="0">
                <a:latin typeface="Times New Roman"/>
                <a:cs typeface="Times New Roman"/>
              </a:rPr>
              <a:t>the</a:t>
            </a:r>
            <a:r>
              <a:rPr sz="2100" spc="25" dirty="0">
                <a:latin typeface="Times New Roman"/>
                <a:cs typeface="Times New Roman"/>
              </a:rPr>
              <a:t> </a:t>
            </a:r>
            <a:r>
              <a:rPr sz="2100" spc="145" dirty="0">
                <a:latin typeface="Times New Roman"/>
                <a:cs typeface="Times New Roman"/>
              </a:rPr>
              <a:t>unsheltered</a:t>
            </a:r>
            <a:r>
              <a:rPr sz="2100" spc="20" dirty="0">
                <a:latin typeface="Times New Roman"/>
                <a:cs typeface="Times New Roman"/>
              </a:rPr>
              <a:t> </a:t>
            </a:r>
            <a:r>
              <a:rPr sz="2100" spc="140" dirty="0">
                <a:latin typeface="Times New Roman"/>
                <a:cs typeface="Times New Roman"/>
              </a:rPr>
              <a:t>surveyed</a:t>
            </a:r>
            <a:r>
              <a:rPr sz="2100" spc="25" dirty="0">
                <a:latin typeface="Times New Roman"/>
                <a:cs typeface="Times New Roman"/>
              </a:rPr>
              <a:t> </a:t>
            </a:r>
            <a:r>
              <a:rPr sz="2100" dirty="0">
                <a:latin typeface="Times New Roman"/>
                <a:cs typeface="Times New Roman"/>
              </a:rPr>
              <a:t>PIT</a:t>
            </a:r>
            <a:r>
              <a:rPr sz="2100" spc="25" dirty="0">
                <a:latin typeface="Times New Roman"/>
                <a:cs typeface="Times New Roman"/>
              </a:rPr>
              <a:t> </a:t>
            </a:r>
            <a:r>
              <a:rPr sz="2100" spc="120" dirty="0">
                <a:latin typeface="Times New Roman"/>
                <a:cs typeface="Times New Roman"/>
              </a:rPr>
              <a:t>Count</a:t>
            </a:r>
            <a:r>
              <a:rPr sz="2100" spc="20" dirty="0">
                <a:latin typeface="Times New Roman"/>
                <a:cs typeface="Times New Roman"/>
              </a:rPr>
              <a:t> </a:t>
            </a:r>
            <a:r>
              <a:rPr sz="2100" spc="105" dirty="0">
                <a:latin typeface="Times New Roman"/>
                <a:cs typeface="Times New Roman"/>
              </a:rPr>
              <a:t>population</a:t>
            </a:r>
            <a:r>
              <a:rPr sz="2100" spc="25" dirty="0">
                <a:latin typeface="Times New Roman"/>
                <a:cs typeface="Times New Roman"/>
              </a:rPr>
              <a:t> </a:t>
            </a:r>
            <a:r>
              <a:rPr sz="2100" spc="170" dirty="0">
                <a:latin typeface="Times New Roman"/>
                <a:cs typeface="Times New Roman"/>
              </a:rPr>
              <a:t>and</a:t>
            </a:r>
            <a:r>
              <a:rPr sz="2100" spc="25" dirty="0">
                <a:latin typeface="Times New Roman"/>
                <a:cs typeface="Times New Roman"/>
              </a:rPr>
              <a:t> </a:t>
            </a:r>
            <a:r>
              <a:rPr sz="2100" spc="125" dirty="0">
                <a:latin typeface="Times New Roman"/>
                <a:cs typeface="Times New Roman"/>
              </a:rPr>
              <a:t>sheltered</a:t>
            </a:r>
            <a:r>
              <a:rPr sz="2100" spc="20" dirty="0">
                <a:latin typeface="Times New Roman"/>
                <a:cs typeface="Times New Roman"/>
              </a:rPr>
              <a:t> </a:t>
            </a:r>
            <a:r>
              <a:rPr sz="2100" spc="-25" dirty="0">
                <a:latin typeface="Times New Roman"/>
                <a:cs typeface="Times New Roman"/>
              </a:rPr>
              <a:t>SGM </a:t>
            </a:r>
            <a:r>
              <a:rPr sz="2100" spc="100" dirty="0">
                <a:latin typeface="Times New Roman"/>
                <a:cs typeface="Times New Roman"/>
              </a:rPr>
              <a:t>individuals</a:t>
            </a:r>
            <a:r>
              <a:rPr sz="2100" spc="-10" dirty="0">
                <a:latin typeface="Times New Roman"/>
                <a:cs typeface="Times New Roman"/>
              </a:rPr>
              <a:t> </a:t>
            </a:r>
            <a:r>
              <a:rPr sz="2100" spc="120" dirty="0">
                <a:latin typeface="Times New Roman"/>
                <a:cs typeface="Times New Roman"/>
              </a:rPr>
              <a:t>account</a:t>
            </a:r>
            <a:r>
              <a:rPr sz="2100" spc="-5" dirty="0">
                <a:latin typeface="Times New Roman"/>
                <a:cs typeface="Times New Roman"/>
              </a:rPr>
              <a:t> </a:t>
            </a:r>
            <a:r>
              <a:rPr sz="2100" spc="120" dirty="0">
                <a:latin typeface="Times New Roman"/>
                <a:cs typeface="Times New Roman"/>
              </a:rPr>
              <a:t>for</a:t>
            </a:r>
            <a:r>
              <a:rPr sz="2100" spc="-5" dirty="0">
                <a:latin typeface="Times New Roman"/>
                <a:cs typeface="Times New Roman"/>
              </a:rPr>
              <a:t> </a:t>
            </a:r>
            <a:r>
              <a:rPr sz="2100" dirty="0">
                <a:latin typeface="Times New Roman"/>
                <a:cs typeface="Times New Roman"/>
              </a:rPr>
              <a:t>4%</a:t>
            </a:r>
            <a:r>
              <a:rPr sz="2100" spc="-10" dirty="0">
                <a:latin typeface="Times New Roman"/>
                <a:cs typeface="Times New Roman"/>
              </a:rPr>
              <a:t> </a:t>
            </a:r>
            <a:r>
              <a:rPr sz="2100" spc="75" dirty="0">
                <a:latin typeface="Times New Roman"/>
                <a:cs typeface="Times New Roman"/>
              </a:rPr>
              <a:t>of</a:t>
            </a:r>
            <a:r>
              <a:rPr sz="2100" spc="-5" dirty="0">
                <a:latin typeface="Times New Roman"/>
                <a:cs typeface="Times New Roman"/>
              </a:rPr>
              <a:t> </a:t>
            </a:r>
            <a:r>
              <a:rPr sz="2100" spc="170" dirty="0">
                <a:latin typeface="Times New Roman"/>
                <a:cs typeface="Times New Roman"/>
              </a:rPr>
              <a:t>the</a:t>
            </a:r>
            <a:r>
              <a:rPr sz="2100" spc="-5" dirty="0">
                <a:latin typeface="Times New Roman"/>
                <a:cs typeface="Times New Roman"/>
              </a:rPr>
              <a:t> </a:t>
            </a:r>
            <a:r>
              <a:rPr sz="2100" spc="125" dirty="0">
                <a:latin typeface="Times New Roman"/>
                <a:cs typeface="Times New Roman"/>
              </a:rPr>
              <a:t>shelter</a:t>
            </a:r>
            <a:r>
              <a:rPr sz="2100" spc="-5" dirty="0">
                <a:latin typeface="Times New Roman"/>
                <a:cs typeface="Times New Roman"/>
              </a:rPr>
              <a:t> </a:t>
            </a:r>
            <a:r>
              <a:rPr sz="2100" spc="85" dirty="0">
                <a:latin typeface="Times New Roman"/>
                <a:cs typeface="Times New Roman"/>
              </a:rPr>
              <a:t>population.</a:t>
            </a:r>
            <a:endParaRPr sz="2100" dirty="0">
              <a:latin typeface="Times New Roman"/>
              <a:cs typeface="Times New Roman"/>
            </a:endParaRPr>
          </a:p>
          <a:p>
            <a:pPr>
              <a:lnSpc>
                <a:spcPct val="100000"/>
              </a:lnSpc>
              <a:spcBef>
                <a:spcPts val="55"/>
              </a:spcBef>
            </a:pPr>
            <a:endParaRPr sz="2850" dirty="0">
              <a:latin typeface="Times New Roman"/>
              <a:cs typeface="Times New Roman"/>
            </a:endParaRPr>
          </a:p>
          <a:p>
            <a:pPr marL="12700">
              <a:lnSpc>
                <a:spcPct val="100000"/>
              </a:lnSpc>
            </a:pPr>
            <a:r>
              <a:rPr sz="2100" spc="175" dirty="0">
                <a:latin typeface="Times New Roman"/>
                <a:cs typeface="Times New Roman"/>
              </a:rPr>
              <a:t>Further</a:t>
            </a:r>
            <a:r>
              <a:rPr sz="2100" spc="-10" dirty="0">
                <a:latin typeface="Times New Roman"/>
                <a:cs typeface="Times New Roman"/>
              </a:rPr>
              <a:t> </a:t>
            </a:r>
            <a:r>
              <a:rPr sz="2100" spc="105" dirty="0">
                <a:latin typeface="Times New Roman"/>
                <a:cs typeface="Times New Roman"/>
              </a:rPr>
              <a:t>studies</a:t>
            </a:r>
            <a:r>
              <a:rPr sz="2100" spc="-10" dirty="0">
                <a:latin typeface="Times New Roman"/>
                <a:cs typeface="Times New Roman"/>
              </a:rPr>
              <a:t> </a:t>
            </a:r>
            <a:r>
              <a:rPr sz="2100" spc="150" dirty="0">
                <a:latin typeface="Times New Roman"/>
                <a:cs typeface="Times New Roman"/>
              </a:rPr>
              <a:t>are</a:t>
            </a:r>
            <a:r>
              <a:rPr sz="2100" spc="-10" dirty="0">
                <a:latin typeface="Times New Roman"/>
                <a:cs typeface="Times New Roman"/>
              </a:rPr>
              <a:t> </a:t>
            </a:r>
            <a:r>
              <a:rPr sz="2100" spc="135" dirty="0">
                <a:latin typeface="Times New Roman"/>
                <a:cs typeface="Times New Roman"/>
              </a:rPr>
              <a:t>needed</a:t>
            </a:r>
            <a:r>
              <a:rPr sz="2100" spc="-10" dirty="0">
                <a:latin typeface="Times New Roman"/>
                <a:cs typeface="Times New Roman"/>
              </a:rPr>
              <a:t> </a:t>
            </a:r>
            <a:r>
              <a:rPr sz="2100" spc="105" dirty="0">
                <a:latin typeface="Times New Roman"/>
                <a:cs typeface="Times New Roman"/>
              </a:rPr>
              <a:t>to</a:t>
            </a:r>
            <a:r>
              <a:rPr sz="2100" spc="-5" dirty="0">
                <a:latin typeface="Times New Roman"/>
                <a:cs typeface="Times New Roman"/>
              </a:rPr>
              <a:t> </a:t>
            </a:r>
            <a:r>
              <a:rPr sz="2100" spc="165" dirty="0">
                <a:latin typeface="Times New Roman"/>
                <a:cs typeface="Times New Roman"/>
              </a:rPr>
              <a:t>understand</a:t>
            </a:r>
            <a:r>
              <a:rPr sz="2100" spc="-10" dirty="0">
                <a:latin typeface="Times New Roman"/>
                <a:cs typeface="Times New Roman"/>
              </a:rPr>
              <a:t> </a:t>
            </a:r>
            <a:r>
              <a:rPr sz="2100" spc="50" dirty="0">
                <a:latin typeface="Times New Roman"/>
                <a:cs typeface="Times New Roman"/>
              </a:rPr>
              <a:t>if</a:t>
            </a:r>
            <a:r>
              <a:rPr sz="2100" spc="-10" dirty="0">
                <a:latin typeface="Times New Roman"/>
                <a:cs typeface="Times New Roman"/>
              </a:rPr>
              <a:t> </a:t>
            </a:r>
            <a:r>
              <a:rPr sz="2100" spc="165" dirty="0">
                <a:latin typeface="Times New Roman"/>
                <a:cs typeface="Times New Roman"/>
              </a:rPr>
              <a:t>there</a:t>
            </a:r>
            <a:r>
              <a:rPr sz="2100" spc="-10" dirty="0">
                <a:latin typeface="Times New Roman"/>
                <a:cs typeface="Times New Roman"/>
              </a:rPr>
              <a:t> </a:t>
            </a:r>
            <a:r>
              <a:rPr sz="2100" spc="150" dirty="0">
                <a:latin typeface="Times New Roman"/>
                <a:cs typeface="Times New Roman"/>
              </a:rPr>
              <a:t>are</a:t>
            </a:r>
            <a:r>
              <a:rPr sz="2100" spc="-10" dirty="0">
                <a:latin typeface="Times New Roman"/>
                <a:cs typeface="Times New Roman"/>
              </a:rPr>
              <a:t> </a:t>
            </a:r>
            <a:r>
              <a:rPr sz="2100" spc="125" dirty="0">
                <a:latin typeface="Times New Roman"/>
                <a:cs typeface="Times New Roman"/>
              </a:rPr>
              <a:t>barriers</a:t>
            </a:r>
            <a:r>
              <a:rPr sz="2100" spc="-5" dirty="0">
                <a:latin typeface="Times New Roman"/>
                <a:cs typeface="Times New Roman"/>
              </a:rPr>
              <a:t> </a:t>
            </a:r>
            <a:r>
              <a:rPr sz="2100" spc="180" dirty="0">
                <a:latin typeface="Times New Roman"/>
                <a:cs typeface="Times New Roman"/>
              </a:rPr>
              <a:t>that</a:t>
            </a:r>
            <a:r>
              <a:rPr sz="2100" spc="-10" dirty="0">
                <a:latin typeface="Times New Roman"/>
                <a:cs typeface="Times New Roman"/>
              </a:rPr>
              <a:t> </a:t>
            </a:r>
            <a:r>
              <a:rPr sz="2100" dirty="0">
                <a:latin typeface="Times New Roman"/>
                <a:cs typeface="Times New Roman"/>
              </a:rPr>
              <a:t>SGM</a:t>
            </a:r>
            <a:r>
              <a:rPr sz="2100" spc="-10" dirty="0">
                <a:latin typeface="Times New Roman"/>
                <a:cs typeface="Times New Roman"/>
              </a:rPr>
              <a:t> </a:t>
            </a:r>
            <a:r>
              <a:rPr sz="2100" spc="100" dirty="0">
                <a:latin typeface="Times New Roman"/>
                <a:cs typeface="Times New Roman"/>
              </a:rPr>
              <a:t>individuals</a:t>
            </a:r>
            <a:r>
              <a:rPr sz="2100" spc="-10" dirty="0">
                <a:latin typeface="Times New Roman"/>
                <a:cs typeface="Times New Roman"/>
              </a:rPr>
              <a:t> </a:t>
            </a:r>
            <a:r>
              <a:rPr sz="2100" spc="150" dirty="0">
                <a:latin typeface="Times New Roman"/>
                <a:cs typeface="Times New Roman"/>
              </a:rPr>
              <a:t>are</a:t>
            </a:r>
            <a:r>
              <a:rPr sz="2100" spc="-5" dirty="0">
                <a:latin typeface="Times New Roman"/>
                <a:cs typeface="Times New Roman"/>
              </a:rPr>
              <a:t> </a:t>
            </a:r>
            <a:r>
              <a:rPr sz="2100" spc="95" dirty="0">
                <a:latin typeface="Times New Roman"/>
                <a:cs typeface="Times New Roman"/>
              </a:rPr>
              <a:t>facing</a:t>
            </a:r>
            <a:r>
              <a:rPr sz="2100" spc="-10" dirty="0">
                <a:latin typeface="Times New Roman"/>
                <a:cs typeface="Times New Roman"/>
              </a:rPr>
              <a:t> </a:t>
            </a:r>
            <a:r>
              <a:rPr sz="2100" spc="135" dirty="0">
                <a:latin typeface="Times New Roman"/>
                <a:cs typeface="Times New Roman"/>
              </a:rPr>
              <a:t>in</a:t>
            </a:r>
            <a:r>
              <a:rPr sz="2100" spc="-10" dirty="0">
                <a:latin typeface="Times New Roman"/>
                <a:cs typeface="Times New Roman"/>
              </a:rPr>
              <a:t> </a:t>
            </a:r>
            <a:r>
              <a:rPr sz="2100" spc="80" dirty="0">
                <a:latin typeface="Times New Roman"/>
                <a:cs typeface="Times New Roman"/>
              </a:rPr>
              <a:t>accessing</a:t>
            </a:r>
            <a:r>
              <a:rPr sz="2100" spc="-10" dirty="0">
                <a:latin typeface="Times New Roman"/>
                <a:cs typeface="Times New Roman"/>
              </a:rPr>
              <a:t> </a:t>
            </a:r>
            <a:r>
              <a:rPr sz="2100" spc="95" dirty="0">
                <a:latin typeface="Times New Roman"/>
                <a:cs typeface="Times New Roman"/>
              </a:rPr>
              <a:t>shelter.</a:t>
            </a:r>
            <a:endParaRPr sz="2100" dirty="0">
              <a:latin typeface="Times New Roman"/>
              <a:cs typeface="Times New Roman"/>
            </a:endParaRPr>
          </a:p>
        </p:txBody>
      </p:sp>
      <p:pic>
        <p:nvPicPr>
          <p:cNvPr id="8" name="object 8"/>
          <p:cNvPicPr/>
          <p:nvPr/>
        </p:nvPicPr>
        <p:blipFill>
          <a:blip r:embed="rId3" cstate="print"/>
          <a:stretch>
            <a:fillRect/>
          </a:stretch>
        </p:blipFill>
        <p:spPr>
          <a:xfrm>
            <a:off x="1618200" y="3981451"/>
            <a:ext cx="76200" cy="76199"/>
          </a:xfrm>
          <a:prstGeom prst="rect">
            <a:avLst/>
          </a:prstGeom>
        </p:spPr>
      </p:pic>
      <p:pic>
        <p:nvPicPr>
          <p:cNvPr id="9" name="object 9"/>
          <p:cNvPicPr/>
          <p:nvPr/>
        </p:nvPicPr>
        <p:blipFill>
          <a:blip r:embed="rId3" cstate="print"/>
          <a:stretch>
            <a:fillRect/>
          </a:stretch>
        </p:blipFill>
        <p:spPr>
          <a:xfrm>
            <a:off x="1618200" y="5095876"/>
            <a:ext cx="76200" cy="76199"/>
          </a:xfrm>
          <a:prstGeom prst="rect">
            <a:avLst/>
          </a:prstGeom>
        </p:spPr>
      </p:pic>
      <p:pic>
        <p:nvPicPr>
          <p:cNvPr id="10" name="object 10"/>
          <p:cNvPicPr/>
          <p:nvPr/>
        </p:nvPicPr>
        <p:blipFill>
          <a:blip r:embed="rId3" cstate="print"/>
          <a:stretch>
            <a:fillRect/>
          </a:stretch>
        </p:blipFill>
        <p:spPr>
          <a:xfrm>
            <a:off x="1618200" y="6210301"/>
            <a:ext cx="76200" cy="76199"/>
          </a:xfrm>
          <a:prstGeom prst="rect">
            <a:avLst/>
          </a:prstGeom>
        </p:spPr>
      </p:pic>
      <p:pic>
        <p:nvPicPr>
          <p:cNvPr id="11" name="object 11"/>
          <p:cNvPicPr/>
          <p:nvPr/>
        </p:nvPicPr>
        <p:blipFill>
          <a:blip r:embed="rId3" cstate="print"/>
          <a:stretch>
            <a:fillRect/>
          </a:stretch>
        </p:blipFill>
        <p:spPr>
          <a:xfrm>
            <a:off x="1618200" y="7324725"/>
            <a:ext cx="76200" cy="76199"/>
          </a:xfrm>
          <a:prstGeom prst="rect">
            <a:avLst/>
          </a:prstGeom>
        </p:spPr>
      </p:pic>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5024" y="455534"/>
            <a:ext cx="6098540" cy="673100"/>
          </a:xfrm>
          <a:prstGeom prst="rect">
            <a:avLst/>
          </a:prstGeom>
        </p:spPr>
        <p:txBody>
          <a:bodyPr vert="horz" wrap="square" lIns="0" tIns="12065" rIns="0" bIns="0" rtlCol="0">
            <a:spAutoFit/>
          </a:bodyPr>
          <a:lstStyle/>
          <a:p>
            <a:pPr marL="12700">
              <a:lnSpc>
                <a:spcPct val="100000"/>
              </a:lnSpc>
              <a:spcBef>
                <a:spcPts val="95"/>
              </a:spcBef>
              <a:tabLst>
                <a:tab pos="1869439" algn="l"/>
              </a:tabLst>
            </a:pPr>
            <a:r>
              <a:rPr spc="-195" dirty="0"/>
              <a:t>S</a:t>
            </a:r>
            <a:r>
              <a:rPr spc="-380" dirty="0"/>
              <a:t> </a:t>
            </a:r>
            <a:r>
              <a:rPr spc="-130" dirty="0"/>
              <a:t>G</a:t>
            </a:r>
            <a:r>
              <a:rPr spc="-380" dirty="0"/>
              <a:t> </a:t>
            </a:r>
            <a:r>
              <a:rPr spc="300" dirty="0"/>
              <a:t>M</a:t>
            </a:r>
            <a:r>
              <a:rPr spc="-385" dirty="0"/>
              <a:t> </a:t>
            </a:r>
            <a:r>
              <a:rPr spc="-50" dirty="0"/>
              <a:t>:</a:t>
            </a:r>
            <a:r>
              <a:rPr dirty="0"/>
              <a:t>	R</a:t>
            </a:r>
            <a:r>
              <a:rPr spc="-370" dirty="0"/>
              <a:t> </a:t>
            </a:r>
            <a:r>
              <a:rPr dirty="0"/>
              <a:t>E</a:t>
            </a:r>
            <a:r>
              <a:rPr spc="-365" dirty="0"/>
              <a:t> </a:t>
            </a:r>
            <a:r>
              <a:rPr spc="140" dirty="0"/>
              <a:t>F</a:t>
            </a:r>
            <a:r>
              <a:rPr spc="-365" dirty="0"/>
              <a:t> </a:t>
            </a:r>
            <a:r>
              <a:rPr dirty="0"/>
              <a:t>E</a:t>
            </a:r>
            <a:r>
              <a:rPr spc="-365" dirty="0"/>
              <a:t> </a:t>
            </a:r>
            <a:r>
              <a:rPr dirty="0"/>
              <a:t>R</a:t>
            </a:r>
            <a:r>
              <a:rPr spc="-370" dirty="0"/>
              <a:t> </a:t>
            </a:r>
            <a:r>
              <a:rPr dirty="0"/>
              <a:t>E</a:t>
            </a:r>
            <a:r>
              <a:rPr spc="-365" dirty="0"/>
              <a:t> </a:t>
            </a:r>
            <a:r>
              <a:rPr spc="275" dirty="0"/>
              <a:t>N</a:t>
            </a:r>
            <a:r>
              <a:rPr spc="-365" dirty="0"/>
              <a:t> </a:t>
            </a:r>
            <a:r>
              <a:rPr spc="-120" dirty="0"/>
              <a:t>C</a:t>
            </a:r>
            <a:r>
              <a:rPr spc="-365" dirty="0"/>
              <a:t> </a:t>
            </a:r>
            <a:r>
              <a:rPr dirty="0"/>
              <a:t>E</a:t>
            </a:r>
            <a:r>
              <a:rPr spc="-365" dirty="0"/>
              <a:t> </a:t>
            </a:r>
            <a:r>
              <a:rPr spc="-50" dirty="0"/>
              <a:t>S</a:t>
            </a: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6"/>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6"/>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sp>
        <p:nvSpPr>
          <p:cNvPr id="6" name="object 6"/>
          <p:cNvSpPr txBox="1"/>
          <p:nvPr/>
        </p:nvSpPr>
        <p:spPr>
          <a:xfrm>
            <a:off x="1058503" y="1509282"/>
            <a:ext cx="16485235" cy="7083425"/>
          </a:xfrm>
          <a:prstGeom prst="rect">
            <a:avLst/>
          </a:prstGeom>
        </p:spPr>
        <p:txBody>
          <a:bodyPr vert="horz" wrap="square" lIns="0" tIns="12700" rIns="0" bIns="0" rtlCol="0">
            <a:spAutoFit/>
          </a:bodyPr>
          <a:lstStyle/>
          <a:p>
            <a:pPr marL="257175" marR="5080" indent="-208279">
              <a:lnSpc>
                <a:spcPct val="116100"/>
              </a:lnSpc>
              <a:spcBef>
                <a:spcPts val="100"/>
              </a:spcBef>
              <a:buAutoNum type="arabicPeriod"/>
              <a:tabLst>
                <a:tab pos="257810" algn="l"/>
              </a:tabLst>
            </a:pPr>
            <a:r>
              <a:rPr sz="2100" spc="155" dirty="0">
                <a:latin typeface="Times New Roman"/>
                <a:cs typeface="Times New Roman"/>
              </a:rPr>
              <a:t>Herman,</a:t>
            </a:r>
            <a:r>
              <a:rPr sz="2100" spc="-15" dirty="0">
                <a:latin typeface="Times New Roman"/>
                <a:cs typeface="Times New Roman"/>
              </a:rPr>
              <a:t> </a:t>
            </a:r>
            <a:r>
              <a:rPr sz="2100" dirty="0">
                <a:latin typeface="Times New Roman"/>
                <a:cs typeface="Times New Roman"/>
              </a:rPr>
              <a:t>J.L.,</a:t>
            </a:r>
            <a:r>
              <a:rPr sz="2100" spc="-20" dirty="0">
                <a:latin typeface="Times New Roman"/>
                <a:cs typeface="Times New Roman"/>
              </a:rPr>
              <a:t> </a:t>
            </a:r>
            <a:r>
              <a:rPr sz="2100" spc="65" dirty="0">
                <a:latin typeface="Times New Roman"/>
                <a:cs typeface="Times New Roman"/>
              </a:rPr>
              <a:t>Flores,</a:t>
            </a:r>
            <a:r>
              <a:rPr sz="2100" spc="-15" dirty="0">
                <a:latin typeface="Times New Roman"/>
                <a:cs typeface="Times New Roman"/>
              </a:rPr>
              <a:t> </a:t>
            </a:r>
            <a:r>
              <a:rPr sz="2100" dirty="0">
                <a:latin typeface="Times New Roman"/>
                <a:cs typeface="Times New Roman"/>
              </a:rPr>
              <a:t>A.R.,</a:t>
            </a:r>
            <a:r>
              <a:rPr sz="2100" spc="-15" dirty="0">
                <a:latin typeface="Times New Roman"/>
                <a:cs typeface="Times New Roman"/>
              </a:rPr>
              <a:t> </a:t>
            </a:r>
            <a:r>
              <a:rPr sz="2100" dirty="0">
                <a:latin typeface="Times New Roman"/>
                <a:cs typeface="Times New Roman"/>
              </a:rPr>
              <a:t>O’Neill,</a:t>
            </a:r>
            <a:r>
              <a:rPr sz="2100" spc="-15" dirty="0">
                <a:latin typeface="Times New Roman"/>
                <a:cs typeface="Times New Roman"/>
              </a:rPr>
              <a:t> </a:t>
            </a:r>
            <a:r>
              <a:rPr sz="2100" spc="-10" dirty="0">
                <a:latin typeface="Times New Roman"/>
                <a:cs typeface="Times New Roman"/>
              </a:rPr>
              <a:t>K.K.</a:t>
            </a:r>
            <a:r>
              <a:rPr sz="2100" spc="-15" dirty="0">
                <a:latin typeface="Times New Roman"/>
                <a:cs typeface="Times New Roman"/>
              </a:rPr>
              <a:t> </a:t>
            </a:r>
            <a:r>
              <a:rPr sz="2100" dirty="0">
                <a:latin typeface="Times New Roman"/>
                <a:cs typeface="Times New Roman"/>
              </a:rPr>
              <a:t>(2022).</a:t>
            </a:r>
            <a:r>
              <a:rPr sz="2100" spc="-15" dirty="0">
                <a:latin typeface="Times New Roman"/>
                <a:cs typeface="Times New Roman"/>
              </a:rPr>
              <a:t> </a:t>
            </a:r>
            <a:r>
              <a:rPr sz="2100" spc="160" dirty="0">
                <a:latin typeface="Times New Roman"/>
                <a:cs typeface="Times New Roman"/>
              </a:rPr>
              <a:t>How</a:t>
            </a:r>
            <a:r>
              <a:rPr sz="2100" spc="-15" dirty="0">
                <a:latin typeface="Times New Roman"/>
                <a:cs typeface="Times New Roman"/>
              </a:rPr>
              <a:t> </a:t>
            </a:r>
            <a:r>
              <a:rPr sz="2100" spc="180" dirty="0">
                <a:latin typeface="Times New Roman"/>
                <a:cs typeface="Times New Roman"/>
              </a:rPr>
              <a:t>Many</a:t>
            </a:r>
            <a:r>
              <a:rPr sz="2100" spc="-15" dirty="0">
                <a:latin typeface="Times New Roman"/>
                <a:cs typeface="Times New Roman"/>
              </a:rPr>
              <a:t> </a:t>
            </a:r>
            <a:r>
              <a:rPr sz="2100" spc="110" dirty="0">
                <a:latin typeface="Times New Roman"/>
                <a:cs typeface="Times New Roman"/>
              </a:rPr>
              <a:t>Adults</a:t>
            </a:r>
            <a:r>
              <a:rPr sz="2100" spc="-15" dirty="0">
                <a:latin typeface="Times New Roman"/>
                <a:cs typeface="Times New Roman"/>
              </a:rPr>
              <a:t> </a:t>
            </a:r>
            <a:r>
              <a:rPr sz="2100" spc="170" dirty="0">
                <a:latin typeface="Times New Roman"/>
                <a:cs typeface="Times New Roman"/>
              </a:rPr>
              <a:t>and</a:t>
            </a:r>
            <a:r>
              <a:rPr sz="2100" spc="-15" dirty="0">
                <a:latin typeface="Times New Roman"/>
                <a:cs typeface="Times New Roman"/>
              </a:rPr>
              <a:t> </a:t>
            </a:r>
            <a:r>
              <a:rPr sz="2100" spc="114" dirty="0">
                <a:latin typeface="Times New Roman"/>
                <a:cs typeface="Times New Roman"/>
              </a:rPr>
              <a:t>Youth</a:t>
            </a:r>
            <a:r>
              <a:rPr sz="2100" spc="-15" dirty="0">
                <a:latin typeface="Times New Roman"/>
                <a:cs typeface="Times New Roman"/>
              </a:rPr>
              <a:t> </a:t>
            </a:r>
            <a:r>
              <a:rPr sz="2100" spc="105" dirty="0">
                <a:latin typeface="Times New Roman"/>
                <a:cs typeface="Times New Roman"/>
              </a:rPr>
              <a:t>Identify</a:t>
            </a:r>
            <a:r>
              <a:rPr sz="2100" spc="-15" dirty="0">
                <a:latin typeface="Times New Roman"/>
                <a:cs typeface="Times New Roman"/>
              </a:rPr>
              <a:t> </a:t>
            </a:r>
            <a:r>
              <a:rPr sz="2100" spc="105" dirty="0">
                <a:latin typeface="Times New Roman"/>
                <a:cs typeface="Times New Roman"/>
              </a:rPr>
              <a:t>as</a:t>
            </a:r>
            <a:r>
              <a:rPr sz="2100" spc="-15" dirty="0">
                <a:latin typeface="Times New Roman"/>
                <a:cs typeface="Times New Roman"/>
              </a:rPr>
              <a:t> </a:t>
            </a:r>
            <a:r>
              <a:rPr sz="2100" spc="140" dirty="0">
                <a:latin typeface="Times New Roman"/>
                <a:cs typeface="Times New Roman"/>
              </a:rPr>
              <a:t>Transgender</a:t>
            </a:r>
            <a:r>
              <a:rPr sz="2100" spc="-15" dirty="0">
                <a:latin typeface="Times New Roman"/>
                <a:cs typeface="Times New Roman"/>
              </a:rPr>
              <a:t> </a:t>
            </a:r>
            <a:r>
              <a:rPr sz="2100" spc="135" dirty="0">
                <a:latin typeface="Times New Roman"/>
                <a:cs typeface="Times New Roman"/>
              </a:rPr>
              <a:t>in</a:t>
            </a:r>
            <a:r>
              <a:rPr sz="2100" spc="-15" dirty="0">
                <a:latin typeface="Times New Roman"/>
                <a:cs typeface="Times New Roman"/>
              </a:rPr>
              <a:t> </a:t>
            </a:r>
            <a:r>
              <a:rPr sz="2100" spc="170" dirty="0">
                <a:latin typeface="Times New Roman"/>
                <a:cs typeface="Times New Roman"/>
              </a:rPr>
              <a:t>the</a:t>
            </a:r>
            <a:r>
              <a:rPr sz="2100" spc="-15" dirty="0">
                <a:latin typeface="Times New Roman"/>
                <a:cs typeface="Times New Roman"/>
              </a:rPr>
              <a:t> </a:t>
            </a:r>
            <a:r>
              <a:rPr sz="2100" spc="110" dirty="0">
                <a:latin typeface="Times New Roman"/>
                <a:cs typeface="Times New Roman"/>
              </a:rPr>
              <a:t>United</a:t>
            </a:r>
            <a:r>
              <a:rPr sz="2100" spc="-15" dirty="0">
                <a:latin typeface="Times New Roman"/>
                <a:cs typeface="Times New Roman"/>
              </a:rPr>
              <a:t> </a:t>
            </a:r>
            <a:r>
              <a:rPr sz="2100" spc="65" dirty="0">
                <a:latin typeface="Times New Roman"/>
                <a:cs typeface="Times New Roman"/>
              </a:rPr>
              <a:t>States?</a:t>
            </a:r>
            <a:r>
              <a:rPr sz="2100" spc="-15" dirty="0">
                <a:latin typeface="Times New Roman"/>
                <a:cs typeface="Times New Roman"/>
              </a:rPr>
              <a:t> </a:t>
            </a:r>
            <a:r>
              <a:rPr sz="2100" spc="130" dirty="0">
                <a:latin typeface="Times New Roman"/>
                <a:cs typeface="Times New Roman"/>
              </a:rPr>
              <a:t>The</a:t>
            </a:r>
            <a:r>
              <a:rPr sz="2100" spc="-15" dirty="0">
                <a:latin typeface="Times New Roman"/>
                <a:cs typeface="Times New Roman"/>
              </a:rPr>
              <a:t> </a:t>
            </a:r>
            <a:r>
              <a:rPr sz="2100" spc="85" dirty="0">
                <a:latin typeface="Times New Roman"/>
                <a:cs typeface="Times New Roman"/>
              </a:rPr>
              <a:t>Williams </a:t>
            </a:r>
            <a:r>
              <a:rPr sz="2100" spc="100" dirty="0">
                <a:latin typeface="Times New Roman"/>
                <a:cs typeface="Times New Roman"/>
              </a:rPr>
              <a:t>Institute,</a:t>
            </a:r>
            <a:r>
              <a:rPr sz="2100" spc="60" dirty="0">
                <a:latin typeface="Times New Roman"/>
                <a:cs typeface="Times New Roman"/>
              </a:rPr>
              <a:t> </a:t>
            </a:r>
            <a:r>
              <a:rPr sz="2100" dirty="0">
                <a:latin typeface="Times New Roman"/>
                <a:cs typeface="Times New Roman"/>
              </a:rPr>
              <a:t>UCLA</a:t>
            </a:r>
            <a:r>
              <a:rPr sz="2100" spc="65" dirty="0">
                <a:latin typeface="Times New Roman"/>
                <a:cs typeface="Times New Roman"/>
              </a:rPr>
              <a:t> </a:t>
            </a:r>
            <a:r>
              <a:rPr sz="2100" dirty="0">
                <a:latin typeface="Times New Roman"/>
                <a:cs typeface="Times New Roman"/>
              </a:rPr>
              <a:t>School</a:t>
            </a:r>
            <a:r>
              <a:rPr sz="2100" spc="65" dirty="0">
                <a:latin typeface="Times New Roman"/>
                <a:cs typeface="Times New Roman"/>
              </a:rPr>
              <a:t> </a:t>
            </a:r>
            <a:r>
              <a:rPr sz="2100" spc="75" dirty="0">
                <a:latin typeface="Times New Roman"/>
                <a:cs typeface="Times New Roman"/>
              </a:rPr>
              <a:t>of</a:t>
            </a:r>
            <a:r>
              <a:rPr sz="2100" spc="65" dirty="0">
                <a:latin typeface="Times New Roman"/>
                <a:cs typeface="Times New Roman"/>
              </a:rPr>
              <a:t> </a:t>
            </a:r>
            <a:r>
              <a:rPr sz="2100" spc="70" dirty="0">
                <a:latin typeface="Times New Roman"/>
                <a:cs typeface="Times New Roman"/>
              </a:rPr>
              <a:t>Law</a:t>
            </a:r>
            <a:endParaRPr sz="2100">
              <a:latin typeface="Times New Roman"/>
              <a:cs typeface="Times New Roman"/>
            </a:endParaRPr>
          </a:p>
          <a:p>
            <a:pPr marL="257175" indent="-233045">
              <a:lnSpc>
                <a:spcPct val="100000"/>
              </a:lnSpc>
              <a:spcBef>
                <a:spcPts val="405"/>
              </a:spcBef>
              <a:buAutoNum type="arabicPeriod"/>
              <a:tabLst>
                <a:tab pos="257810" algn="l"/>
              </a:tabLst>
            </a:pPr>
            <a:r>
              <a:rPr sz="2100" spc="105" dirty="0">
                <a:latin typeface="Times New Roman"/>
                <a:cs typeface="Times New Roman"/>
              </a:rPr>
              <a:t>National</a:t>
            </a:r>
            <a:r>
              <a:rPr sz="2100" spc="10" dirty="0">
                <a:latin typeface="Times New Roman"/>
                <a:cs typeface="Times New Roman"/>
              </a:rPr>
              <a:t> </a:t>
            </a:r>
            <a:r>
              <a:rPr sz="2100" spc="80" dirty="0">
                <a:latin typeface="Times New Roman"/>
                <a:cs typeface="Times New Roman"/>
              </a:rPr>
              <a:t>Alliance</a:t>
            </a:r>
            <a:r>
              <a:rPr sz="2100" spc="15" dirty="0">
                <a:latin typeface="Times New Roman"/>
                <a:cs typeface="Times New Roman"/>
              </a:rPr>
              <a:t> </a:t>
            </a:r>
            <a:r>
              <a:rPr sz="2100" spc="105" dirty="0">
                <a:latin typeface="Times New Roman"/>
                <a:cs typeface="Times New Roman"/>
              </a:rPr>
              <a:t>to</a:t>
            </a:r>
            <a:r>
              <a:rPr sz="2100" spc="10" dirty="0">
                <a:latin typeface="Times New Roman"/>
                <a:cs typeface="Times New Roman"/>
              </a:rPr>
              <a:t> </a:t>
            </a:r>
            <a:r>
              <a:rPr sz="2100" spc="135" dirty="0">
                <a:latin typeface="Times New Roman"/>
                <a:cs typeface="Times New Roman"/>
              </a:rPr>
              <a:t>End</a:t>
            </a:r>
            <a:r>
              <a:rPr sz="2100" spc="15" dirty="0">
                <a:latin typeface="Times New Roman"/>
                <a:cs typeface="Times New Roman"/>
              </a:rPr>
              <a:t> </a:t>
            </a:r>
            <a:r>
              <a:rPr sz="2100" spc="95" dirty="0">
                <a:latin typeface="Times New Roman"/>
                <a:cs typeface="Times New Roman"/>
              </a:rPr>
              <a:t>Homelessness,</a:t>
            </a:r>
            <a:r>
              <a:rPr sz="2100" spc="10" dirty="0">
                <a:latin typeface="Times New Roman"/>
                <a:cs typeface="Times New Roman"/>
              </a:rPr>
              <a:t> </a:t>
            </a:r>
            <a:r>
              <a:rPr sz="2100" spc="70" dirty="0">
                <a:latin typeface="Times New Roman"/>
                <a:cs typeface="Times New Roman"/>
              </a:rPr>
              <a:t>n.d.</a:t>
            </a:r>
            <a:r>
              <a:rPr sz="2100" spc="15" dirty="0">
                <a:latin typeface="Times New Roman"/>
                <a:cs typeface="Times New Roman"/>
              </a:rPr>
              <a:t> </a:t>
            </a:r>
            <a:r>
              <a:rPr sz="2100" spc="90" dirty="0">
                <a:latin typeface="Times New Roman"/>
                <a:cs typeface="Times New Roman"/>
              </a:rPr>
              <a:t>State</a:t>
            </a:r>
            <a:r>
              <a:rPr sz="2100" spc="10" dirty="0">
                <a:latin typeface="Times New Roman"/>
                <a:cs typeface="Times New Roman"/>
              </a:rPr>
              <a:t> </a:t>
            </a:r>
            <a:r>
              <a:rPr sz="2100" spc="75" dirty="0">
                <a:latin typeface="Times New Roman"/>
                <a:cs typeface="Times New Roman"/>
              </a:rPr>
              <a:t>of</a:t>
            </a:r>
            <a:r>
              <a:rPr sz="2100" spc="15" dirty="0">
                <a:latin typeface="Times New Roman"/>
                <a:cs typeface="Times New Roman"/>
              </a:rPr>
              <a:t> </a:t>
            </a:r>
            <a:r>
              <a:rPr sz="2100" spc="95" dirty="0">
                <a:latin typeface="Times New Roman"/>
                <a:cs typeface="Times New Roman"/>
              </a:rPr>
              <a:t>Homelessness:</a:t>
            </a:r>
            <a:r>
              <a:rPr sz="2100" spc="10" dirty="0">
                <a:latin typeface="Times New Roman"/>
                <a:cs typeface="Times New Roman"/>
              </a:rPr>
              <a:t> </a:t>
            </a:r>
            <a:r>
              <a:rPr sz="2100" spc="70" dirty="0">
                <a:latin typeface="Times New Roman"/>
                <a:cs typeface="Times New Roman"/>
              </a:rPr>
              <a:t>2021</a:t>
            </a:r>
            <a:r>
              <a:rPr sz="2100" spc="15" dirty="0">
                <a:latin typeface="Times New Roman"/>
                <a:cs typeface="Times New Roman"/>
              </a:rPr>
              <a:t> </a:t>
            </a:r>
            <a:r>
              <a:rPr sz="2100" spc="75" dirty="0">
                <a:latin typeface="Times New Roman"/>
                <a:cs typeface="Times New Roman"/>
              </a:rPr>
              <a:t>Edition.</a:t>
            </a:r>
            <a:r>
              <a:rPr sz="2100" spc="10" dirty="0">
                <a:latin typeface="Times New Roman"/>
                <a:cs typeface="Times New Roman"/>
              </a:rPr>
              <a:t> </a:t>
            </a:r>
            <a:r>
              <a:rPr sz="2100" dirty="0">
                <a:latin typeface="Times New Roman"/>
                <a:cs typeface="Times New Roman"/>
              </a:rPr>
              <a:t>[online]</a:t>
            </a:r>
            <a:r>
              <a:rPr sz="2100" spc="15" dirty="0">
                <a:latin typeface="Times New Roman"/>
                <a:cs typeface="Times New Roman"/>
              </a:rPr>
              <a:t> </a:t>
            </a:r>
            <a:r>
              <a:rPr sz="2100" spc="105" dirty="0">
                <a:latin typeface="Times New Roman"/>
                <a:cs typeface="Times New Roman"/>
              </a:rPr>
              <a:t>National</a:t>
            </a:r>
            <a:r>
              <a:rPr sz="2100" spc="10" dirty="0">
                <a:latin typeface="Times New Roman"/>
                <a:cs typeface="Times New Roman"/>
              </a:rPr>
              <a:t> </a:t>
            </a:r>
            <a:r>
              <a:rPr sz="2100" spc="80" dirty="0">
                <a:latin typeface="Times New Roman"/>
                <a:cs typeface="Times New Roman"/>
              </a:rPr>
              <a:t>Alliance</a:t>
            </a:r>
            <a:r>
              <a:rPr sz="2100" spc="15" dirty="0">
                <a:latin typeface="Times New Roman"/>
                <a:cs typeface="Times New Roman"/>
              </a:rPr>
              <a:t> </a:t>
            </a:r>
            <a:r>
              <a:rPr sz="2100" spc="105" dirty="0">
                <a:latin typeface="Times New Roman"/>
                <a:cs typeface="Times New Roman"/>
              </a:rPr>
              <a:t>to</a:t>
            </a:r>
            <a:r>
              <a:rPr sz="2100" spc="10" dirty="0">
                <a:latin typeface="Times New Roman"/>
                <a:cs typeface="Times New Roman"/>
              </a:rPr>
              <a:t> </a:t>
            </a:r>
            <a:r>
              <a:rPr sz="2100" spc="135" dirty="0">
                <a:latin typeface="Times New Roman"/>
                <a:cs typeface="Times New Roman"/>
              </a:rPr>
              <a:t>End</a:t>
            </a:r>
            <a:r>
              <a:rPr sz="2100" spc="15" dirty="0">
                <a:latin typeface="Times New Roman"/>
                <a:cs typeface="Times New Roman"/>
              </a:rPr>
              <a:t> </a:t>
            </a:r>
            <a:r>
              <a:rPr sz="2100" spc="85" dirty="0">
                <a:latin typeface="Times New Roman"/>
                <a:cs typeface="Times New Roman"/>
              </a:rPr>
              <a:t>Homelessness.</a:t>
            </a:r>
            <a:endParaRPr sz="2100">
              <a:latin typeface="Times New Roman"/>
              <a:cs typeface="Times New Roman"/>
            </a:endParaRPr>
          </a:p>
          <a:p>
            <a:pPr marL="257175" marR="174625">
              <a:lnSpc>
                <a:spcPct val="116100"/>
              </a:lnSpc>
            </a:pPr>
            <a:r>
              <a:rPr sz="2100" spc="80" dirty="0">
                <a:latin typeface="Times New Roman"/>
                <a:cs typeface="Times New Roman"/>
              </a:rPr>
              <a:t>Available</a:t>
            </a:r>
            <a:r>
              <a:rPr sz="2100" spc="70" dirty="0">
                <a:latin typeface="Times New Roman"/>
                <a:cs typeface="Times New Roman"/>
              </a:rPr>
              <a:t> </a:t>
            </a:r>
            <a:r>
              <a:rPr sz="2100" spc="60" dirty="0">
                <a:latin typeface="Times New Roman"/>
                <a:cs typeface="Times New Roman"/>
              </a:rPr>
              <a:t>at:</a:t>
            </a:r>
            <a:r>
              <a:rPr sz="2100" spc="80" dirty="0">
                <a:latin typeface="Times New Roman"/>
                <a:cs typeface="Times New Roman"/>
              </a:rPr>
              <a:t> </a:t>
            </a:r>
            <a:r>
              <a:rPr sz="2100" spc="114" dirty="0">
                <a:latin typeface="Times New Roman"/>
                <a:cs typeface="Times New Roman"/>
              </a:rPr>
              <a:t>&lt;https://endhomelessness.org/homelessness-</a:t>
            </a:r>
            <a:r>
              <a:rPr sz="2100" spc="100" dirty="0">
                <a:latin typeface="Times New Roman"/>
                <a:cs typeface="Times New Roman"/>
              </a:rPr>
              <a:t>in-</a:t>
            </a:r>
            <a:r>
              <a:rPr sz="2100" spc="114" dirty="0">
                <a:latin typeface="Times New Roman"/>
                <a:cs typeface="Times New Roman"/>
              </a:rPr>
              <a:t>america/homelessness-</a:t>
            </a:r>
            <a:r>
              <a:rPr sz="2100" spc="90" dirty="0">
                <a:latin typeface="Times New Roman"/>
                <a:cs typeface="Times New Roman"/>
              </a:rPr>
              <a:t>statistics/state-</a:t>
            </a:r>
            <a:r>
              <a:rPr sz="2100" spc="105" dirty="0">
                <a:latin typeface="Times New Roman"/>
                <a:cs typeface="Times New Roman"/>
              </a:rPr>
              <a:t>of-</a:t>
            </a:r>
            <a:r>
              <a:rPr sz="2100" spc="120" dirty="0">
                <a:latin typeface="Times New Roman"/>
                <a:cs typeface="Times New Roman"/>
              </a:rPr>
              <a:t>homelessness-</a:t>
            </a:r>
            <a:r>
              <a:rPr sz="2100" spc="125" dirty="0">
                <a:latin typeface="Times New Roman"/>
                <a:cs typeface="Times New Roman"/>
              </a:rPr>
              <a:t>2021/&gt;</a:t>
            </a:r>
            <a:r>
              <a:rPr sz="2100" spc="80" dirty="0">
                <a:latin typeface="Times New Roman"/>
                <a:cs typeface="Times New Roman"/>
              </a:rPr>
              <a:t> </a:t>
            </a:r>
            <a:r>
              <a:rPr sz="2100" spc="45" dirty="0">
                <a:latin typeface="Times New Roman"/>
                <a:cs typeface="Times New Roman"/>
              </a:rPr>
              <a:t>[Accessed </a:t>
            </a:r>
            <a:r>
              <a:rPr sz="2100" dirty="0">
                <a:latin typeface="Times New Roman"/>
                <a:cs typeface="Times New Roman"/>
              </a:rPr>
              <a:t>17</a:t>
            </a:r>
            <a:r>
              <a:rPr sz="2100" spc="-15" dirty="0">
                <a:latin typeface="Times New Roman"/>
                <a:cs typeface="Times New Roman"/>
              </a:rPr>
              <a:t> </a:t>
            </a:r>
            <a:r>
              <a:rPr sz="2100" spc="170" dirty="0">
                <a:latin typeface="Times New Roman"/>
                <a:cs typeface="Times New Roman"/>
              </a:rPr>
              <a:t>June</a:t>
            </a:r>
            <a:r>
              <a:rPr sz="2100" spc="-15" dirty="0">
                <a:latin typeface="Times New Roman"/>
                <a:cs typeface="Times New Roman"/>
              </a:rPr>
              <a:t> </a:t>
            </a:r>
            <a:r>
              <a:rPr sz="2100" spc="40" dirty="0">
                <a:latin typeface="Times New Roman"/>
                <a:cs typeface="Times New Roman"/>
              </a:rPr>
              <a:t>2022].</a:t>
            </a:r>
            <a:endParaRPr sz="2100">
              <a:latin typeface="Times New Roman"/>
              <a:cs typeface="Times New Roman"/>
            </a:endParaRPr>
          </a:p>
          <a:p>
            <a:pPr marL="257175" indent="-232410">
              <a:lnSpc>
                <a:spcPct val="100000"/>
              </a:lnSpc>
              <a:spcBef>
                <a:spcPts val="400"/>
              </a:spcBef>
              <a:buAutoNum type="arabicPeriod" startAt="3"/>
              <a:tabLst>
                <a:tab pos="257810" algn="l"/>
              </a:tabLst>
            </a:pPr>
            <a:r>
              <a:rPr sz="2100" spc="-20" dirty="0">
                <a:latin typeface="Times New Roman"/>
                <a:cs typeface="Times New Roman"/>
              </a:rPr>
              <a:t>LGBT</a:t>
            </a:r>
            <a:r>
              <a:rPr sz="2100" spc="5" dirty="0">
                <a:latin typeface="Times New Roman"/>
                <a:cs typeface="Times New Roman"/>
              </a:rPr>
              <a:t> </a:t>
            </a:r>
            <a:r>
              <a:rPr sz="2100" spc="110" dirty="0">
                <a:latin typeface="Times New Roman"/>
                <a:cs typeface="Times New Roman"/>
              </a:rPr>
              <a:t>Demographic</a:t>
            </a:r>
            <a:r>
              <a:rPr sz="2100" spc="10" dirty="0">
                <a:latin typeface="Times New Roman"/>
                <a:cs typeface="Times New Roman"/>
              </a:rPr>
              <a:t> </a:t>
            </a:r>
            <a:r>
              <a:rPr sz="2100" spc="125" dirty="0">
                <a:latin typeface="Times New Roman"/>
                <a:cs typeface="Times New Roman"/>
              </a:rPr>
              <a:t>Data</a:t>
            </a:r>
            <a:r>
              <a:rPr sz="2100" spc="10" dirty="0">
                <a:latin typeface="Times New Roman"/>
                <a:cs typeface="Times New Roman"/>
              </a:rPr>
              <a:t> </a:t>
            </a:r>
            <a:r>
              <a:rPr sz="2100" spc="100" dirty="0">
                <a:latin typeface="Times New Roman"/>
                <a:cs typeface="Times New Roman"/>
              </a:rPr>
              <a:t>Interactive.</a:t>
            </a:r>
            <a:r>
              <a:rPr sz="2100" spc="10" dirty="0">
                <a:latin typeface="Times New Roman"/>
                <a:cs typeface="Times New Roman"/>
              </a:rPr>
              <a:t> </a:t>
            </a:r>
            <a:r>
              <a:rPr sz="2100" spc="135" dirty="0">
                <a:latin typeface="Times New Roman"/>
                <a:cs typeface="Times New Roman"/>
              </a:rPr>
              <a:t>(January</a:t>
            </a:r>
            <a:r>
              <a:rPr sz="2100" spc="10" dirty="0">
                <a:latin typeface="Times New Roman"/>
                <a:cs typeface="Times New Roman"/>
              </a:rPr>
              <a:t> </a:t>
            </a:r>
            <a:r>
              <a:rPr sz="2100" dirty="0">
                <a:latin typeface="Times New Roman"/>
                <a:cs typeface="Times New Roman"/>
              </a:rPr>
              <a:t>2019).</a:t>
            </a:r>
            <a:r>
              <a:rPr sz="2100" spc="10" dirty="0">
                <a:latin typeface="Times New Roman"/>
                <a:cs typeface="Times New Roman"/>
              </a:rPr>
              <a:t> </a:t>
            </a:r>
            <a:r>
              <a:rPr sz="2100" dirty="0">
                <a:latin typeface="Times New Roman"/>
                <a:cs typeface="Times New Roman"/>
              </a:rPr>
              <a:t>Los</a:t>
            </a:r>
            <a:r>
              <a:rPr sz="2100" spc="10" dirty="0">
                <a:latin typeface="Times New Roman"/>
                <a:cs typeface="Times New Roman"/>
              </a:rPr>
              <a:t> </a:t>
            </a:r>
            <a:r>
              <a:rPr sz="2100" spc="70" dirty="0">
                <a:latin typeface="Times New Roman"/>
                <a:cs typeface="Times New Roman"/>
              </a:rPr>
              <a:t>Angeles,</a:t>
            </a:r>
            <a:r>
              <a:rPr sz="2100" spc="10" dirty="0">
                <a:latin typeface="Times New Roman"/>
                <a:cs typeface="Times New Roman"/>
              </a:rPr>
              <a:t> </a:t>
            </a:r>
            <a:r>
              <a:rPr sz="2100" dirty="0">
                <a:latin typeface="Times New Roman"/>
                <a:cs typeface="Times New Roman"/>
              </a:rPr>
              <a:t>CA:</a:t>
            </a:r>
            <a:r>
              <a:rPr sz="2100" spc="10" dirty="0">
                <a:latin typeface="Times New Roman"/>
                <a:cs typeface="Times New Roman"/>
              </a:rPr>
              <a:t> </a:t>
            </a:r>
            <a:r>
              <a:rPr sz="2100" spc="130" dirty="0">
                <a:latin typeface="Times New Roman"/>
                <a:cs typeface="Times New Roman"/>
              </a:rPr>
              <a:t>The</a:t>
            </a:r>
            <a:r>
              <a:rPr sz="2100" spc="10" dirty="0">
                <a:latin typeface="Times New Roman"/>
                <a:cs typeface="Times New Roman"/>
              </a:rPr>
              <a:t> </a:t>
            </a:r>
            <a:r>
              <a:rPr sz="2100" spc="95" dirty="0">
                <a:latin typeface="Times New Roman"/>
                <a:cs typeface="Times New Roman"/>
              </a:rPr>
              <a:t>Williams</a:t>
            </a:r>
            <a:r>
              <a:rPr sz="2100" spc="10" dirty="0">
                <a:latin typeface="Times New Roman"/>
                <a:cs typeface="Times New Roman"/>
              </a:rPr>
              <a:t> </a:t>
            </a:r>
            <a:r>
              <a:rPr sz="2100" spc="100" dirty="0">
                <a:latin typeface="Times New Roman"/>
                <a:cs typeface="Times New Roman"/>
              </a:rPr>
              <a:t>Institute,</a:t>
            </a:r>
            <a:r>
              <a:rPr sz="2100" spc="10" dirty="0">
                <a:latin typeface="Times New Roman"/>
                <a:cs typeface="Times New Roman"/>
              </a:rPr>
              <a:t> </a:t>
            </a:r>
            <a:r>
              <a:rPr sz="2100" dirty="0">
                <a:latin typeface="Times New Roman"/>
                <a:cs typeface="Times New Roman"/>
              </a:rPr>
              <a:t>UCLA</a:t>
            </a:r>
            <a:r>
              <a:rPr sz="2100" spc="10" dirty="0">
                <a:latin typeface="Times New Roman"/>
                <a:cs typeface="Times New Roman"/>
              </a:rPr>
              <a:t> </a:t>
            </a:r>
            <a:r>
              <a:rPr sz="2100" dirty="0">
                <a:latin typeface="Times New Roman"/>
                <a:cs typeface="Times New Roman"/>
              </a:rPr>
              <a:t>School</a:t>
            </a:r>
            <a:r>
              <a:rPr sz="2100" spc="10" dirty="0">
                <a:latin typeface="Times New Roman"/>
                <a:cs typeface="Times New Roman"/>
              </a:rPr>
              <a:t> </a:t>
            </a:r>
            <a:r>
              <a:rPr sz="2100" spc="75" dirty="0">
                <a:latin typeface="Times New Roman"/>
                <a:cs typeface="Times New Roman"/>
              </a:rPr>
              <a:t>of</a:t>
            </a:r>
            <a:r>
              <a:rPr sz="2100" spc="10" dirty="0">
                <a:latin typeface="Times New Roman"/>
                <a:cs typeface="Times New Roman"/>
              </a:rPr>
              <a:t> </a:t>
            </a:r>
            <a:r>
              <a:rPr sz="2100" spc="40" dirty="0">
                <a:latin typeface="Times New Roman"/>
                <a:cs typeface="Times New Roman"/>
              </a:rPr>
              <a:t>Law.</a:t>
            </a:r>
            <a:endParaRPr sz="2100">
              <a:latin typeface="Times New Roman"/>
              <a:cs typeface="Times New Roman"/>
            </a:endParaRPr>
          </a:p>
          <a:p>
            <a:pPr marL="257175" indent="-245110">
              <a:lnSpc>
                <a:spcPct val="100000"/>
              </a:lnSpc>
              <a:spcBef>
                <a:spcPts val="405"/>
              </a:spcBef>
              <a:buAutoNum type="arabicPeriod" startAt="3"/>
              <a:tabLst>
                <a:tab pos="257810" algn="l"/>
              </a:tabLst>
            </a:pPr>
            <a:r>
              <a:rPr sz="2100" spc="60" dirty="0">
                <a:latin typeface="Times New Roman"/>
                <a:cs typeface="Times New Roman"/>
              </a:rPr>
              <a:t>Gates,</a:t>
            </a:r>
            <a:r>
              <a:rPr sz="2100" dirty="0">
                <a:latin typeface="Times New Roman"/>
                <a:cs typeface="Times New Roman"/>
              </a:rPr>
              <a:t> G.J. </a:t>
            </a:r>
            <a:r>
              <a:rPr sz="2100" spc="-35" dirty="0">
                <a:latin typeface="Times New Roman"/>
                <a:cs typeface="Times New Roman"/>
              </a:rPr>
              <a:t>(2011).</a:t>
            </a:r>
            <a:r>
              <a:rPr sz="2100" spc="5" dirty="0">
                <a:latin typeface="Times New Roman"/>
                <a:cs typeface="Times New Roman"/>
              </a:rPr>
              <a:t> </a:t>
            </a:r>
            <a:r>
              <a:rPr sz="2100" spc="160" dirty="0">
                <a:latin typeface="Times New Roman"/>
                <a:cs typeface="Times New Roman"/>
              </a:rPr>
              <a:t>How</a:t>
            </a:r>
            <a:r>
              <a:rPr sz="2100" dirty="0">
                <a:latin typeface="Times New Roman"/>
                <a:cs typeface="Times New Roman"/>
              </a:rPr>
              <a:t> </a:t>
            </a:r>
            <a:r>
              <a:rPr sz="2100" spc="195" dirty="0">
                <a:latin typeface="Times New Roman"/>
                <a:cs typeface="Times New Roman"/>
              </a:rPr>
              <a:t>many</a:t>
            </a:r>
            <a:r>
              <a:rPr sz="2100" dirty="0">
                <a:latin typeface="Times New Roman"/>
                <a:cs typeface="Times New Roman"/>
              </a:rPr>
              <a:t> </a:t>
            </a:r>
            <a:r>
              <a:rPr sz="2100" spc="70" dirty="0">
                <a:latin typeface="Times New Roman"/>
                <a:cs typeface="Times New Roman"/>
              </a:rPr>
              <a:t>people</a:t>
            </a:r>
            <a:r>
              <a:rPr sz="2100" spc="5" dirty="0">
                <a:latin typeface="Times New Roman"/>
                <a:cs typeface="Times New Roman"/>
              </a:rPr>
              <a:t> </a:t>
            </a:r>
            <a:r>
              <a:rPr sz="2100" spc="150" dirty="0">
                <a:latin typeface="Times New Roman"/>
                <a:cs typeface="Times New Roman"/>
              </a:rPr>
              <a:t>are</a:t>
            </a:r>
            <a:r>
              <a:rPr sz="2100" dirty="0">
                <a:latin typeface="Times New Roman"/>
                <a:cs typeface="Times New Roman"/>
              </a:rPr>
              <a:t> </a:t>
            </a:r>
            <a:r>
              <a:rPr sz="2100" spc="80" dirty="0">
                <a:latin typeface="Times New Roman"/>
                <a:cs typeface="Times New Roman"/>
              </a:rPr>
              <a:t>lesbian,</a:t>
            </a:r>
            <a:r>
              <a:rPr sz="2100" dirty="0">
                <a:latin typeface="Times New Roman"/>
                <a:cs typeface="Times New Roman"/>
              </a:rPr>
              <a:t> </a:t>
            </a:r>
            <a:r>
              <a:rPr sz="2100" spc="70" dirty="0">
                <a:latin typeface="Times New Roman"/>
                <a:cs typeface="Times New Roman"/>
              </a:rPr>
              <a:t>gay,</a:t>
            </a:r>
            <a:r>
              <a:rPr sz="2100" spc="5" dirty="0">
                <a:latin typeface="Times New Roman"/>
                <a:cs typeface="Times New Roman"/>
              </a:rPr>
              <a:t> </a:t>
            </a:r>
            <a:r>
              <a:rPr sz="2100" spc="75" dirty="0">
                <a:latin typeface="Times New Roman"/>
                <a:cs typeface="Times New Roman"/>
              </a:rPr>
              <a:t>bisexual,</a:t>
            </a:r>
            <a:r>
              <a:rPr sz="2100" dirty="0">
                <a:latin typeface="Times New Roman"/>
                <a:cs typeface="Times New Roman"/>
              </a:rPr>
              <a:t> </a:t>
            </a:r>
            <a:r>
              <a:rPr sz="2100" spc="170" dirty="0">
                <a:latin typeface="Times New Roman"/>
                <a:cs typeface="Times New Roman"/>
              </a:rPr>
              <a:t>and</a:t>
            </a:r>
            <a:r>
              <a:rPr sz="2100" dirty="0">
                <a:latin typeface="Times New Roman"/>
                <a:cs typeface="Times New Roman"/>
              </a:rPr>
              <a:t> </a:t>
            </a:r>
            <a:r>
              <a:rPr sz="2100" spc="130" dirty="0">
                <a:latin typeface="Times New Roman"/>
                <a:cs typeface="Times New Roman"/>
              </a:rPr>
              <a:t>transgender?</a:t>
            </a:r>
            <a:r>
              <a:rPr sz="2100" spc="5" dirty="0">
                <a:latin typeface="Times New Roman"/>
                <a:cs typeface="Times New Roman"/>
              </a:rPr>
              <a:t> </a:t>
            </a:r>
            <a:r>
              <a:rPr sz="2100" spc="130" dirty="0">
                <a:latin typeface="Times New Roman"/>
                <a:cs typeface="Times New Roman"/>
              </a:rPr>
              <a:t>The</a:t>
            </a:r>
            <a:r>
              <a:rPr sz="2100" dirty="0">
                <a:latin typeface="Times New Roman"/>
                <a:cs typeface="Times New Roman"/>
              </a:rPr>
              <a:t> </a:t>
            </a:r>
            <a:r>
              <a:rPr sz="2100" spc="95" dirty="0">
                <a:latin typeface="Times New Roman"/>
                <a:cs typeface="Times New Roman"/>
              </a:rPr>
              <a:t>Williams</a:t>
            </a:r>
            <a:r>
              <a:rPr sz="2100" dirty="0">
                <a:latin typeface="Times New Roman"/>
                <a:cs typeface="Times New Roman"/>
              </a:rPr>
              <a:t> </a:t>
            </a:r>
            <a:r>
              <a:rPr sz="2100" spc="100" dirty="0">
                <a:latin typeface="Times New Roman"/>
                <a:cs typeface="Times New Roman"/>
              </a:rPr>
              <a:t>Institute,</a:t>
            </a:r>
            <a:r>
              <a:rPr sz="2100" spc="5" dirty="0">
                <a:latin typeface="Times New Roman"/>
                <a:cs typeface="Times New Roman"/>
              </a:rPr>
              <a:t> </a:t>
            </a:r>
            <a:r>
              <a:rPr sz="2100" dirty="0">
                <a:latin typeface="Times New Roman"/>
                <a:cs typeface="Times New Roman"/>
              </a:rPr>
              <a:t>UCLA School </a:t>
            </a:r>
            <a:r>
              <a:rPr sz="2100" spc="75" dirty="0">
                <a:latin typeface="Times New Roman"/>
                <a:cs typeface="Times New Roman"/>
              </a:rPr>
              <a:t>of</a:t>
            </a:r>
            <a:r>
              <a:rPr sz="2100" spc="5" dirty="0">
                <a:latin typeface="Times New Roman"/>
                <a:cs typeface="Times New Roman"/>
              </a:rPr>
              <a:t> </a:t>
            </a:r>
            <a:r>
              <a:rPr sz="2100" spc="70" dirty="0">
                <a:latin typeface="Times New Roman"/>
                <a:cs typeface="Times New Roman"/>
              </a:rPr>
              <a:t>Law</a:t>
            </a:r>
            <a:endParaRPr sz="2100">
              <a:latin typeface="Times New Roman"/>
              <a:cs typeface="Times New Roman"/>
            </a:endParaRPr>
          </a:p>
          <a:p>
            <a:pPr marL="257175" marR="66040" indent="-223520">
              <a:lnSpc>
                <a:spcPct val="116100"/>
              </a:lnSpc>
              <a:buAutoNum type="arabicPeriod" startAt="3"/>
              <a:tabLst>
                <a:tab pos="257810" algn="l"/>
              </a:tabLst>
            </a:pPr>
            <a:r>
              <a:rPr sz="2100" spc="75" dirty="0">
                <a:latin typeface="Times New Roman"/>
                <a:cs typeface="Times New Roman"/>
              </a:rPr>
              <a:t>interACT:</a:t>
            </a:r>
            <a:r>
              <a:rPr sz="2100" spc="10" dirty="0">
                <a:latin typeface="Times New Roman"/>
                <a:cs typeface="Times New Roman"/>
              </a:rPr>
              <a:t> </a:t>
            </a:r>
            <a:r>
              <a:rPr sz="2100" spc="105" dirty="0">
                <a:latin typeface="Times New Roman"/>
                <a:cs typeface="Times New Roman"/>
              </a:rPr>
              <a:t>Advocates</a:t>
            </a:r>
            <a:r>
              <a:rPr sz="2100" spc="10" dirty="0">
                <a:latin typeface="Times New Roman"/>
                <a:cs typeface="Times New Roman"/>
              </a:rPr>
              <a:t> </a:t>
            </a:r>
            <a:r>
              <a:rPr sz="2100" spc="120" dirty="0">
                <a:latin typeface="Times New Roman"/>
                <a:cs typeface="Times New Roman"/>
              </a:rPr>
              <a:t>for</a:t>
            </a:r>
            <a:r>
              <a:rPr sz="2100" spc="15" dirty="0">
                <a:latin typeface="Times New Roman"/>
                <a:cs typeface="Times New Roman"/>
              </a:rPr>
              <a:t> </a:t>
            </a:r>
            <a:r>
              <a:rPr sz="2100" spc="125" dirty="0">
                <a:latin typeface="Times New Roman"/>
                <a:cs typeface="Times New Roman"/>
              </a:rPr>
              <a:t>Intersex</a:t>
            </a:r>
            <a:r>
              <a:rPr sz="2100" spc="10" dirty="0">
                <a:latin typeface="Times New Roman"/>
                <a:cs typeface="Times New Roman"/>
              </a:rPr>
              <a:t> </a:t>
            </a:r>
            <a:r>
              <a:rPr sz="2100" spc="114" dirty="0">
                <a:latin typeface="Times New Roman"/>
                <a:cs typeface="Times New Roman"/>
              </a:rPr>
              <a:t>Youth</a:t>
            </a:r>
            <a:r>
              <a:rPr sz="2100" spc="10" dirty="0">
                <a:latin typeface="Times New Roman"/>
                <a:cs typeface="Times New Roman"/>
              </a:rPr>
              <a:t> </a:t>
            </a:r>
            <a:r>
              <a:rPr sz="2100" dirty="0">
                <a:latin typeface="Times New Roman"/>
                <a:cs typeface="Times New Roman"/>
              </a:rPr>
              <a:t>|</a:t>
            </a:r>
            <a:r>
              <a:rPr sz="2100" spc="15" dirty="0">
                <a:latin typeface="Times New Roman"/>
                <a:cs typeface="Times New Roman"/>
              </a:rPr>
              <a:t> </a:t>
            </a:r>
            <a:r>
              <a:rPr sz="2100" spc="105" dirty="0">
                <a:latin typeface="Times New Roman"/>
                <a:cs typeface="Times New Roman"/>
              </a:rPr>
              <a:t>Intersex-</a:t>
            </a:r>
            <a:r>
              <a:rPr sz="2100" spc="110" dirty="0">
                <a:latin typeface="Times New Roman"/>
                <a:cs typeface="Times New Roman"/>
              </a:rPr>
              <a:t>led</a:t>
            </a:r>
            <a:r>
              <a:rPr sz="2100" spc="10" dirty="0">
                <a:latin typeface="Times New Roman"/>
                <a:cs typeface="Times New Roman"/>
              </a:rPr>
              <a:t> </a:t>
            </a:r>
            <a:r>
              <a:rPr sz="2100" spc="120" dirty="0">
                <a:latin typeface="Times New Roman"/>
                <a:cs typeface="Times New Roman"/>
              </a:rPr>
              <a:t>law</a:t>
            </a:r>
            <a:r>
              <a:rPr sz="2100" spc="10" dirty="0">
                <a:latin typeface="Times New Roman"/>
                <a:cs typeface="Times New Roman"/>
              </a:rPr>
              <a:t> </a:t>
            </a:r>
            <a:r>
              <a:rPr sz="2100" spc="170" dirty="0">
                <a:latin typeface="Times New Roman"/>
                <a:cs typeface="Times New Roman"/>
              </a:rPr>
              <a:t>and</a:t>
            </a:r>
            <a:r>
              <a:rPr sz="2100" spc="15" dirty="0">
                <a:latin typeface="Times New Roman"/>
                <a:cs typeface="Times New Roman"/>
              </a:rPr>
              <a:t> </a:t>
            </a:r>
            <a:r>
              <a:rPr sz="2100" dirty="0">
                <a:latin typeface="Times New Roman"/>
                <a:cs typeface="Times New Roman"/>
              </a:rPr>
              <a:t>policy,</a:t>
            </a:r>
            <a:r>
              <a:rPr sz="2100" spc="10" dirty="0">
                <a:latin typeface="Times New Roman"/>
                <a:cs typeface="Times New Roman"/>
              </a:rPr>
              <a:t> </a:t>
            </a:r>
            <a:r>
              <a:rPr sz="2100" spc="80" dirty="0">
                <a:latin typeface="Times New Roman"/>
                <a:cs typeface="Times New Roman"/>
              </a:rPr>
              <a:t>media,</a:t>
            </a:r>
            <a:r>
              <a:rPr sz="2100" spc="10" dirty="0">
                <a:latin typeface="Times New Roman"/>
                <a:cs typeface="Times New Roman"/>
              </a:rPr>
              <a:t> </a:t>
            </a:r>
            <a:r>
              <a:rPr sz="2100" spc="170" dirty="0">
                <a:latin typeface="Times New Roman"/>
                <a:cs typeface="Times New Roman"/>
              </a:rPr>
              <a:t>and</a:t>
            </a:r>
            <a:r>
              <a:rPr sz="2100" spc="15" dirty="0">
                <a:latin typeface="Times New Roman"/>
                <a:cs typeface="Times New Roman"/>
              </a:rPr>
              <a:t> </a:t>
            </a:r>
            <a:r>
              <a:rPr sz="2100" spc="160" dirty="0">
                <a:latin typeface="Times New Roman"/>
                <a:cs typeface="Times New Roman"/>
              </a:rPr>
              <a:t>youth</a:t>
            </a:r>
            <a:r>
              <a:rPr sz="2100" spc="10" dirty="0">
                <a:latin typeface="Times New Roman"/>
                <a:cs typeface="Times New Roman"/>
              </a:rPr>
              <a:t> </a:t>
            </a:r>
            <a:r>
              <a:rPr sz="2100" spc="110" dirty="0">
                <a:latin typeface="Times New Roman"/>
                <a:cs typeface="Times New Roman"/>
              </a:rPr>
              <a:t>leadership</a:t>
            </a:r>
            <a:r>
              <a:rPr sz="2100" spc="10" dirty="0">
                <a:latin typeface="Times New Roman"/>
                <a:cs typeface="Times New Roman"/>
              </a:rPr>
              <a:t> </a:t>
            </a:r>
            <a:r>
              <a:rPr sz="2100" spc="110" dirty="0">
                <a:latin typeface="Times New Roman"/>
                <a:cs typeface="Times New Roman"/>
              </a:rPr>
              <a:t>development.</a:t>
            </a:r>
            <a:r>
              <a:rPr sz="2100" spc="15" dirty="0">
                <a:latin typeface="Times New Roman"/>
                <a:cs typeface="Times New Roman"/>
              </a:rPr>
              <a:t> </a:t>
            </a:r>
            <a:r>
              <a:rPr sz="2100" spc="90" dirty="0">
                <a:latin typeface="Times New Roman"/>
                <a:cs typeface="Times New Roman"/>
              </a:rPr>
              <a:t>2022.</a:t>
            </a:r>
            <a:r>
              <a:rPr sz="2100" spc="10" dirty="0">
                <a:latin typeface="Times New Roman"/>
                <a:cs typeface="Times New Roman"/>
              </a:rPr>
              <a:t> </a:t>
            </a:r>
            <a:r>
              <a:rPr sz="2100" spc="80" dirty="0">
                <a:latin typeface="Times New Roman"/>
                <a:cs typeface="Times New Roman"/>
              </a:rPr>
              <a:t>FAQ</a:t>
            </a:r>
            <a:r>
              <a:rPr sz="2100" spc="10" dirty="0">
                <a:latin typeface="Times New Roman"/>
                <a:cs typeface="Times New Roman"/>
              </a:rPr>
              <a:t> </a:t>
            </a:r>
            <a:r>
              <a:rPr sz="2100" dirty="0">
                <a:latin typeface="Times New Roman"/>
                <a:cs typeface="Times New Roman"/>
              </a:rPr>
              <a:t>|</a:t>
            </a:r>
            <a:r>
              <a:rPr sz="2100" spc="15" dirty="0">
                <a:latin typeface="Times New Roman"/>
                <a:cs typeface="Times New Roman"/>
              </a:rPr>
              <a:t> </a:t>
            </a:r>
            <a:r>
              <a:rPr sz="2100" spc="65" dirty="0">
                <a:latin typeface="Times New Roman"/>
                <a:cs typeface="Times New Roman"/>
              </a:rPr>
              <a:t>interACT: </a:t>
            </a:r>
            <a:r>
              <a:rPr sz="2100" spc="105" dirty="0">
                <a:latin typeface="Times New Roman"/>
                <a:cs typeface="Times New Roman"/>
              </a:rPr>
              <a:t>Advocates</a:t>
            </a:r>
            <a:r>
              <a:rPr sz="2100" spc="35" dirty="0">
                <a:latin typeface="Times New Roman"/>
                <a:cs typeface="Times New Roman"/>
              </a:rPr>
              <a:t> </a:t>
            </a:r>
            <a:r>
              <a:rPr sz="2100" spc="120" dirty="0">
                <a:latin typeface="Times New Roman"/>
                <a:cs typeface="Times New Roman"/>
              </a:rPr>
              <a:t>for</a:t>
            </a:r>
            <a:r>
              <a:rPr sz="2100" spc="40" dirty="0">
                <a:latin typeface="Times New Roman"/>
                <a:cs typeface="Times New Roman"/>
              </a:rPr>
              <a:t> </a:t>
            </a:r>
            <a:r>
              <a:rPr sz="2100" spc="125" dirty="0">
                <a:latin typeface="Times New Roman"/>
                <a:cs typeface="Times New Roman"/>
              </a:rPr>
              <a:t>Intersex</a:t>
            </a:r>
            <a:r>
              <a:rPr sz="2100" spc="35" dirty="0">
                <a:latin typeface="Times New Roman"/>
                <a:cs typeface="Times New Roman"/>
              </a:rPr>
              <a:t> </a:t>
            </a:r>
            <a:r>
              <a:rPr sz="2100" spc="85" dirty="0">
                <a:latin typeface="Times New Roman"/>
                <a:cs typeface="Times New Roman"/>
              </a:rPr>
              <a:t>Youth.</a:t>
            </a:r>
            <a:r>
              <a:rPr sz="2100" spc="40" dirty="0">
                <a:latin typeface="Times New Roman"/>
                <a:cs typeface="Times New Roman"/>
              </a:rPr>
              <a:t> </a:t>
            </a:r>
            <a:r>
              <a:rPr sz="2100" dirty="0">
                <a:latin typeface="Times New Roman"/>
                <a:cs typeface="Times New Roman"/>
              </a:rPr>
              <a:t>[online]</a:t>
            </a:r>
            <a:r>
              <a:rPr sz="2100" spc="35" dirty="0">
                <a:latin typeface="Times New Roman"/>
                <a:cs typeface="Times New Roman"/>
              </a:rPr>
              <a:t> </a:t>
            </a:r>
            <a:r>
              <a:rPr sz="2100" spc="80" dirty="0">
                <a:latin typeface="Times New Roman"/>
                <a:cs typeface="Times New Roman"/>
              </a:rPr>
              <a:t>Available</a:t>
            </a:r>
            <a:r>
              <a:rPr sz="2100" spc="40" dirty="0">
                <a:latin typeface="Times New Roman"/>
                <a:cs typeface="Times New Roman"/>
              </a:rPr>
              <a:t> </a:t>
            </a:r>
            <a:r>
              <a:rPr sz="2100" spc="60" dirty="0">
                <a:latin typeface="Times New Roman"/>
                <a:cs typeface="Times New Roman"/>
              </a:rPr>
              <a:t>at:</a:t>
            </a:r>
            <a:r>
              <a:rPr sz="2100" spc="35" dirty="0">
                <a:latin typeface="Times New Roman"/>
                <a:cs typeface="Times New Roman"/>
              </a:rPr>
              <a:t> </a:t>
            </a:r>
            <a:r>
              <a:rPr sz="2100" spc="105" dirty="0">
                <a:latin typeface="Times New Roman"/>
                <a:cs typeface="Times New Roman"/>
              </a:rPr>
              <a:t>&lt;https://interactadvocates.org/faq/&gt;</a:t>
            </a:r>
            <a:r>
              <a:rPr sz="2100" spc="40" dirty="0">
                <a:latin typeface="Times New Roman"/>
                <a:cs typeface="Times New Roman"/>
              </a:rPr>
              <a:t> </a:t>
            </a:r>
            <a:r>
              <a:rPr sz="2100" spc="55" dirty="0">
                <a:latin typeface="Times New Roman"/>
                <a:cs typeface="Times New Roman"/>
              </a:rPr>
              <a:t>[Accessed</a:t>
            </a:r>
            <a:r>
              <a:rPr sz="2100" spc="35" dirty="0">
                <a:latin typeface="Times New Roman"/>
                <a:cs typeface="Times New Roman"/>
              </a:rPr>
              <a:t> </a:t>
            </a:r>
            <a:r>
              <a:rPr sz="2100" dirty="0">
                <a:latin typeface="Times New Roman"/>
                <a:cs typeface="Times New Roman"/>
              </a:rPr>
              <a:t>17</a:t>
            </a:r>
            <a:r>
              <a:rPr sz="2100" spc="40" dirty="0">
                <a:latin typeface="Times New Roman"/>
                <a:cs typeface="Times New Roman"/>
              </a:rPr>
              <a:t> </a:t>
            </a:r>
            <a:r>
              <a:rPr sz="2100" spc="170" dirty="0">
                <a:latin typeface="Times New Roman"/>
                <a:cs typeface="Times New Roman"/>
              </a:rPr>
              <a:t>June</a:t>
            </a:r>
            <a:r>
              <a:rPr sz="2100" spc="35" dirty="0">
                <a:latin typeface="Times New Roman"/>
                <a:cs typeface="Times New Roman"/>
              </a:rPr>
              <a:t> </a:t>
            </a:r>
            <a:r>
              <a:rPr sz="2100" spc="40" dirty="0">
                <a:latin typeface="Times New Roman"/>
                <a:cs typeface="Times New Roman"/>
              </a:rPr>
              <a:t>2022].</a:t>
            </a:r>
            <a:endParaRPr sz="2100">
              <a:latin typeface="Times New Roman"/>
              <a:cs typeface="Times New Roman"/>
            </a:endParaRPr>
          </a:p>
          <a:p>
            <a:pPr marL="257175" marR="385445" indent="-231775">
              <a:lnSpc>
                <a:spcPct val="116100"/>
              </a:lnSpc>
              <a:buAutoNum type="arabicPeriod" startAt="3"/>
              <a:tabLst>
                <a:tab pos="257810" algn="l"/>
              </a:tabLst>
            </a:pPr>
            <a:r>
              <a:rPr sz="2100" spc="110" dirty="0">
                <a:latin typeface="Times New Roman"/>
                <a:cs typeface="Times New Roman"/>
              </a:rPr>
              <a:t>United</a:t>
            </a:r>
            <a:r>
              <a:rPr sz="2100" spc="20" dirty="0">
                <a:latin typeface="Times New Roman"/>
                <a:cs typeface="Times New Roman"/>
              </a:rPr>
              <a:t> </a:t>
            </a:r>
            <a:r>
              <a:rPr sz="2100" spc="90" dirty="0">
                <a:latin typeface="Times New Roman"/>
                <a:cs typeface="Times New Roman"/>
              </a:rPr>
              <a:t>States</a:t>
            </a:r>
            <a:r>
              <a:rPr sz="2100" spc="25" dirty="0">
                <a:latin typeface="Times New Roman"/>
                <a:cs typeface="Times New Roman"/>
              </a:rPr>
              <a:t> </a:t>
            </a:r>
            <a:r>
              <a:rPr sz="2100" spc="110" dirty="0">
                <a:latin typeface="Times New Roman"/>
                <a:cs typeface="Times New Roman"/>
              </a:rPr>
              <a:t>Census</a:t>
            </a:r>
            <a:r>
              <a:rPr sz="2100" spc="25" dirty="0">
                <a:latin typeface="Times New Roman"/>
                <a:cs typeface="Times New Roman"/>
              </a:rPr>
              <a:t> </a:t>
            </a:r>
            <a:r>
              <a:rPr sz="2100" spc="100" dirty="0">
                <a:latin typeface="Times New Roman"/>
                <a:cs typeface="Times New Roman"/>
              </a:rPr>
              <a:t>Bureau.</a:t>
            </a:r>
            <a:r>
              <a:rPr sz="2100" spc="25" dirty="0">
                <a:latin typeface="Times New Roman"/>
                <a:cs typeface="Times New Roman"/>
              </a:rPr>
              <a:t> </a:t>
            </a:r>
            <a:r>
              <a:rPr sz="2100" dirty="0">
                <a:latin typeface="Times New Roman"/>
                <a:cs typeface="Times New Roman"/>
              </a:rPr>
              <a:t>(n.d.).</a:t>
            </a:r>
            <a:r>
              <a:rPr sz="2100" spc="25" dirty="0">
                <a:latin typeface="Times New Roman"/>
                <a:cs typeface="Times New Roman"/>
              </a:rPr>
              <a:t> </a:t>
            </a:r>
            <a:r>
              <a:rPr sz="2100" spc="75" dirty="0">
                <a:latin typeface="Times New Roman"/>
                <a:cs typeface="Times New Roman"/>
              </a:rPr>
              <a:t>S0201</a:t>
            </a:r>
            <a:r>
              <a:rPr sz="2100" spc="25" dirty="0">
                <a:latin typeface="Times New Roman"/>
                <a:cs typeface="Times New Roman"/>
              </a:rPr>
              <a:t> </a:t>
            </a:r>
            <a:r>
              <a:rPr sz="2100" dirty="0">
                <a:latin typeface="Times New Roman"/>
                <a:cs typeface="Times New Roman"/>
              </a:rPr>
              <a:t>SELECTED</a:t>
            </a:r>
            <a:r>
              <a:rPr sz="2100" spc="25" dirty="0">
                <a:latin typeface="Times New Roman"/>
                <a:cs typeface="Times New Roman"/>
              </a:rPr>
              <a:t> </a:t>
            </a:r>
            <a:r>
              <a:rPr sz="2100" dirty="0">
                <a:latin typeface="Times New Roman"/>
                <a:cs typeface="Times New Roman"/>
              </a:rPr>
              <a:t>POPULATION</a:t>
            </a:r>
            <a:r>
              <a:rPr sz="2100" spc="25" dirty="0">
                <a:latin typeface="Times New Roman"/>
                <a:cs typeface="Times New Roman"/>
              </a:rPr>
              <a:t> </a:t>
            </a:r>
            <a:r>
              <a:rPr sz="2100" dirty="0">
                <a:latin typeface="Times New Roman"/>
                <a:cs typeface="Times New Roman"/>
              </a:rPr>
              <a:t>PROFILE</a:t>
            </a:r>
            <a:r>
              <a:rPr sz="2100" spc="25" dirty="0">
                <a:latin typeface="Times New Roman"/>
                <a:cs typeface="Times New Roman"/>
              </a:rPr>
              <a:t> </a:t>
            </a:r>
            <a:r>
              <a:rPr sz="2100" dirty="0">
                <a:latin typeface="Times New Roman"/>
                <a:cs typeface="Times New Roman"/>
              </a:rPr>
              <a:t>IN</a:t>
            </a:r>
            <a:r>
              <a:rPr sz="2100" spc="25" dirty="0">
                <a:latin typeface="Times New Roman"/>
                <a:cs typeface="Times New Roman"/>
              </a:rPr>
              <a:t> </a:t>
            </a:r>
            <a:r>
              <a:rPr sz="2100" spc="65" dirty="0">
                <a:latin typeface="Times New Roman"/>
                <a:cs typeface="Times New Roman"/>
              </a:rPr>
              <a:t>THE</a:t>
            </a:r>
            <a:r>
              <a:rPr sz="2100" spc="20" dirty="0">
                <a:latin typeface="Times New Roman"/>
                <a:cs typeface="Times New Roman"/>
              </a:rPr>
              <a:t> </a:t>
            </a:r>
            <a:r>
              <a:rPr sz="2100" dirty="0">
                <a:latin typeface="Times New Roman"/>
                <a:cs typeface="Times New Roman"/>
              </a:rPr>
              <a:t>UNITED</a:t>
            </a:r>
            <a:r>
              <a:rPr sz="2100" spc="25" dirty="0">
                <a:latin typeface="Times New Roman"/>
                <a:cs typeface="Times New Roman"/>
              </a:rPr>
              <a:t> </a:t>
            </a:r>
            <a:r>
              <a:rPr sz="2100" dirty="0">
                <a:latin typeface="Times New Roman"/>
                <a:cs typeface="Times New Roman"/>
              </a:rPr>
              <a:t>STATES</a:t>
            </a:r>
            <a:r>
              <a:rPr sz="2100" spc="25" dirty="0">
                <a:latin typeface="Times New Roman"/>
                <a:cs typeface="Times New Roman"/>
              </a:rPr>
              <a:t> </a:t>
            </a:r>
            <a:r>
              <a:rPr sz="2100" dirty="0">
                <a:latin typeface="Times New Roman"/>
                <a:cs typeface="Times New Roman"/>
              </a:rPr>
              <a:t>2019:</a:t>
            </a:r>
            <a:r>
              <a:rPr sz="2100" spc="25" dirty="0">
                <a:latin typeface="Times New Roman"/>
                <a:cs typeface="Times New Roman"/>
              </a:rPr>
              <a:t> </a:t>
            </a:r>
            <a:r>
              <a:rPr sz="2100" dirty="0">
                <a:latin typeface="Times New Roman"/>
                <a:cs typeface="Times New Roman"/>
              </a:rPr>
              <a:t>ACS</a:t>
            </a:r>
            <a:r>
              <a:rPr sz="2100" spc="25" dirty="0">
                <a:latin typeface="Times New Roman"/>
                <a:cs typeface="Times New Roman"/>
              </a:rPr>
              <a:t> </a:t>
            </a:r>
            <a:r>
              <a:rPr sz="2100" spc="50" dirty="0">
                <a:latin typeface="Times New Roman"/>
                <a:cs typeface="Times New Roman"/>
              </a:rPr>
              <a:t>1-</a:t>
            </a:r>
            <a:r>
              <a:rPr sz="2100" spc="60" dirty="0">
                <a:latin typeface="Times New Roman"/>
                <a:cs typeface="Times New Roman"/>
              </a:rPr>
              <a:t>Year</a:t>
            </a:r>
            <a:r>
              <a:rPr sz="2100" spc="25" dirty="0">
                <a:latin typeface="Times New Roman"/>
                <a:cs typeface="Times New Roman"/>
              </a:rPr>
              <a:t> </a:t>
            </a:r>
            <a:r>
              <a:rPr sz="2100" spc="95" dirty="0">
                <a:latin typeface="Times New Roman"/>
                <a:cs typeface="Times New Roman"/>
              </a:rPr>
              <a:t>Estimates </a:t>
            </a:r>
            <a:r>
              <a:rPr sz="2100" spc="60" dirty="0">
                <a:latin typeface="Times New Roman"/>
                <a:cs typeface="Times New Roman"/>
              </a:rPr>
              <a:t>Selected</a:t>
            </a:r>
            <a:r>
              <a:rPr sz="2100" spc="25" dirty="0">
                <a:latin typeface="Times New Roman"/>
                <a:cs typeface="Times New Roman"/>
              </a:rPr>
              <a:t> </a:t>
            </a:r>
            <a:r>
              <a:rPr sz="2100" spc="105" dirty="0">
                <a:latin typeface="Times New Roman"/>
                <a:cs typeface="Times New Roman"/>
              </a:rPr>
              <a:t>Population</a:t>
            </a:r>
            <a:r>
              <a:rPr sz="2100" spc="25" dirty="0">
                <a:latin typeface="Times New Roman"/>
                <a:cs typeface="Times New Roman"/>
              </a:rPr>
              <a:t> </a:t>
            </a:r>
            <a:r>
              <a:rPr sz="2100" spc="60" dirty="0">
                <a:latin typeface="Times New Roman"/>
                <a:cs typeface="Times New Roman"/>
              </a:rPr>
              <a:t>Profiles.</a:t>
            </a:r>
            <a:r>
              <a:rPr sz="2100" spc="25" dirty="0">
                <a:latin typeface="Times New Roman"/>
                <a:cs typeface="Times New Roman"/>
              </a:rPr>
              <a:t> </a:t>
            </a:r>
            <a:r>
              <a:rPr sz="2100" spc="80" dirty="0">
                <a:latin typeface="Times New Roman"/>
                <a:cs typeface="Times New Roman"/>
              </a:rPr>
              <a:t>https://data.census.gov/cedscitable?q=United%20States&amp;=062%20-</a:t>
            </a:r>
            <a:endParaRPr sz="2100">
              <a:latin typeface="Times New Roman"/>
              <a:cs typeface="Times New Roman"/>
            </a:endParaRPr>
          </a:p>
          <a:p>
            <a:pPr marL="257175">
              <a:lnSpc>
                <a:spcPct val="100000"/>
              </a:lnSpc>
              <a:spcBef>
                <a:spcPts val="405"/>
              </a:spcBef>
            </a:pPr>
            <a:r>
              <a:rPr sz="2100" spc="95" dirty="0">
                <a:latin typeface="Times New Roman"/>
                <a:cs typeface="Times New Roman"/>
              </a:rPr>
              <a:t>%20Native%20Hawaiian%20alone%20or%20in%20any%20combination&amp;g=0400000US15_0500000US15003</a:t>
            </a:r>
            <a:endParaRPr sz="2100">
              <a:latin typeface="Times New Roman"/>
              <a:cs typeface="Times New Roman"/>
            </a:endParaRPr>
          </a:p>
          <a:p>
            <a:pPr marL="257175" indent="-234950">
              <a:lnSpc>
                <a:spcPct val="100000"/>
              </a:lnSpc>
              <a:spcBef>
                <a:spcPts val="405"/>
              </a:spcBef>
              <a:buAutoNum type="arabicPeriod" startAt="7"/>
              <a:tabLst>
                <a:tab pos="257810" algn="l"/>
              </a:tabLst>
            </a:pPr>
            <a:r>
              <a:rPr sz="2100" spc="110" dirty="0">
                <a:latin typeface="Times New Roman"/>
                <a:cs typeface="Times New Roman"/>
              </a:rPr>
              <a:t>Meyer,</a:t>
            </a:r>
            <a:r>
              <a:rPr sz="2100" spc="-35" dirty="0">
                <a:latin typeface="Times New Roman"/>
                <a:cs typeface="Times New Roman"/>
              </a:rPr>
              <a:t> </a:t>
            </a:r>
            <a:r>
              <a:rPr sz="2100" dirty="0">
                <a:latin typeface="Times New Roman"/>
                <a:cs typeface="Times New Roman"/>
              </a:rPr>
              <a:t>I.H.,</a:t>
            </a:r>
            <a:r>
              <a:rPr sz="2100" spc="-25" dirty="0">
                <a:latin typeface="Times New Roman"/>
                <a:cs typeface="Times New Roman"/>
              </a:rPr>
              <a:t> </a:t>
            </a:r>
            <a:r>
              <a:rPr sz="2100" spc="90" dirty="0">
                <a:latin typeface="Times New Roman"/>
                <a:cs typeface="Times New Roman"/>
              </a:rPr>
              <a:t>Wilson,</a:t>
            </a:r>
            <a:r>
              <a:rPr sz="2100" spc="-25" dirty="0">
                <a:latin typeface="Times New Roman"/>
                <a:cs typeface="Times New Roman"/>
              </a:rPr>
              <a:t> </a:t>
            </a:r>
            <a:r>
              <a:rPr sz="2100" dirty="0">
                <a:latin typeface="Times New Roman"/>
                <a:cs typeface="Times New Roman"/>
              </a:rPr>
              <a:t>B.D.M.,</a:t>
            </a:r>
            <a:r>
              <a:rPr sz="2100" spc="-25" dirty="0">
                <a:latin typeface="Times New Roman"/>
                <a:cs typeface="Times New Roman"/>
              </a:rPr>
              <a:t> </a:t>
            </a:r>
            <a:r>
              <a:rPr sz="2100" spc="-204" dirty="0">
                <a:latin typeface="Times New Roman"/>
                <a:cs typeface="Times New Roman"/>
              </a:rPr>
              <a:t>&amp;</a:t>
            </a:r>
            <a:r>
              <a:rPr sz="2100" spc="-20" dirty="0">
                <a:latin typeface="Times New Roman"/>
                <a:cs typeface="Times New Roman"/>
              </a:rPr>
              <a:t> </a:t>
            </a:r>
            <a:r>
              <a:rPr sz="2100" dirty="0">
                <a:latin typeface="Times New Roman"/>
                <a:cs typeface="Times New Roman"/>
              </a:rPr>
              <a:t>O’Neill,</a:t>
            </a:r>
            <a:r>
              <a:rPr sz="2100" spc="-25" dirty="0">
                <a:latin typeface="Times New Roman"/>
                <a:cs typeface="Times New Roman"/>
              </a:rPr>
              <a:t> </a:t>
            </a:r>
            <a:r>
              <a:rPr sz="2100" dirty="0">
                <a:latin typeface="Times New Roman"/>
                <a:cs typeface="Times New Roman"/>
              </a:rPr>
              <a:t>K.</a:t>
            </a:r>
            <a:r>
              <a:rPr sz="2100" spc="-25" dirty="0">
                <a:latin typeface="Times New Roman"/>
                <a:cs typeface="Times New Roman"/>
              </a:rPr>
              <a:t> </a:t>
            </a:r>
            <a:r>
              <a:rPr sz="2100" spc="-10" dirty="0">
                <a:latin typeface="Times New Roman"/>
                <a:cs typeface="Times New Roman"/>
              </a:rPr>
              <a:t>(2021).</a:t>
            </a:r>
            <a:r>
              <a:rPr sz="2100" spc="-25" dirty="0">
                <a:latin typeface="Times New Roman"/>
                <a:cs typeface="Times New Roman"/>
              </a:rPr>
              <a:t> </a:t>
            </a:r>
            <a:r>
              <a:rPr sz="2100" spc="-10" dirty="0">
                <a:latin typeface="Times New Roman"/>
                <a:cs typeface="Times New Roman"/>
              </a:rPr>
              <a:t>LGBTQ</a:t>
            </a:r>
            <a:r>
              <a:rPr sz="2100" spc="-25" dirty="0">
                <a:latin typeface="Times New Roman"/>
                <a:cs typeface="Times New Roman"/>
              </a:rPr>
              <a:t> </a:t>
            </a:r>
            <a:r>
              <a:rPr sz="2100" spc="75" dirty="0">
                <a:latin typeface="Times New Roman"/>
                <a:cs typeface="Times New Roman"/>
              </a:rPr>
              <a:t>People</a:t>
            </a:r>
            <a:r>
              <a:rPr sz="2100" spc="-25" dirty="0">
                <a:latin typeface="Times New Roman"/>
                <a:cs typeface="Times New Roman"/>
              </a:rPr>
              <a:t> </a:t>
            </a:r>
            <a:r>
              <a:rPr sz="2100" spc="135" dirty="0">
                <a:latin typeface="Times New Roman"/>
                <a:cs typeface="Times New Roman"/>
              </a:rPr>
              <a:t>in</a:t>
            </a:r>
            <a:r>
              <a:rPr sz="2100" spc="-25" dirty="0">
                <a:latin typeface="Times New Roman"/>
                <a:cs typeface="Times New Roman"/>
              </a:rPr>
              <a:t> </a:t>
            </a:r>
            <a:r>
              <a:rPr sz="2100" spc="170" dirty="0">
                <a:latin typeface="Times New Roman"/>
                <a:cs typeface="Times New Roman"/>
              </a:rPr>
              <a:t>the</a:t>
            </a:r>
            <a:r>
              <a:rPr sz="2100" spc="-30" dirty="0">
                <a:latin typeface="Times New Roman"/>
                <a:cs typeface="Times New Roman"/>
              </a:rPr>
              <a:t> </a:t>
            </a:r>
            <a:r>
              <a:rPr sz="2100" spc="-35" dirty="0">
                <a:latin typeface="Times New Roman"/>
                <a:cs typeface="Times New Roman"/>
              </a:rPr>
              <a:t>US:</a:t>
            </a:r>
            <a:r>
              <a:rPr sz="2100" spc="-25" dirty="0">
                <a:latin typeface="Times New Roman"/>
                <a:cs typeface="Times New Roman"/>
              </a:rPr>
              <a:t> </a:t>
            </a:r>
            <a:r>
              <a:rPr sz="2100" spc="50" dirty="0">
                <a:latin typeface="Times New Roman"/>
                <a:cs typeface="Times New Roman"/>
              </a:rPr>
              <a:t>Select</a:t>
            </a:r>
            <a:r>
              <a:rPr sz="2100" spc="-25" dirty="0">
                <a:latin typeface="Times New Roman"/>
                <a:cs typeface="Times New Roman"/>
              </a:rPr>
              <a:t> </a:t>
            </a:r>
            <a:r>
              <a:rPr sz="2100" spc="100" dirty="0">
                <a:latin typeface="Times New Roman"/>
                <a:cs typeface="Times New Roman"/>
              </a:rPr>
              <a:t>Findings</a:t>
            </a:r>
            <a:r>
              <a:rPr sz="2100" spc="-25" dirty="0">
                <a:latin typeface="Times New Roman"/>
                <a:cs typeface="Times New Roman"/>
              </a:rPr>
              <a:t> </a:t>
            </a:r>
            <a:r>
              <a:rPr sz="2100" spc="140" dirty="0">
                <a:latin typeface="Times New Roman"/>
                <a:cs typeface="Times New Roman"/>
              </a:rPr>
              <a:t>from</a:t>
            </a:r>
            <a:r>
              <a:rPr sz="2100" spc="-25" dirty="0">
                <a:latin typeface="Times New Roman"/>
                <a:cs typeface="Times New Roman"/>
              </a:rPr>
              <a:t> </a:t>
            </a:r>
            <a:r>
              <a:rPr sz="2100" spc="170" dirty="0">
                <a:latin typeface="Times New Roman"/>
                <a:cs typeface="Times New Roman"/>
              </a:rPr>
              <a:t>the</a:t>
            </a:r>
            <a:r>
              <a:rPr sz="2100" spc="-25" dirty="0">
                <a:latin typeface="Times New Roman"/>
                <a:cs typeface="Times New Roman"/>
              </a:rPr>
              <a:t> </a:t>
            </a:r>
            <a:r>
              <a:rPr sz="2100" spc="114" dirty="0">
                <a:latin typeface="Times New Roman"/>
                <a:cs typeface="Times New Roman"/>
              </a:rPr>
              <a:t>Generations</a:t>
            </a:r>
            <a:r>
              <a:rPr sz="2100" spc="-25" dirty="0">
                <a:latin typeface="Times New Roman"/>
                <a:cs typeface="Times New Roman"/>
              </a:rPr>
              <a:t> </a:t>
            </a:r>
            <a:r>
              <a:rPr sz="2100" spc="170" dirty="0">
                <a:latin typeface="Times New Roman"/>
                <a:cs typeface="Times New Roman"/>
              </a:rPr>
              <a:t>and</a:t>
            </a:r>
            <a:r>
              <a:rPr sz="2100" spc="-25" dirty="0">
                <a:latin typeface="Times New Roman"/>
                <a:cs typeface="Times New Roman"/>
              </a:rPr>
              <a:t> </a:t>
            </a:r>
            <a:r>
              <a:rPr sz="2100" spc="120" dirty="0">
                <a:latin typeface="Times New Roman"/>
                <a:cs typeface="Times New Roman"/>
              </a:rPr>
              <a:t>TransPop</a:t>
            </a:r>
            <a:r>
              <a:rPr sz="2100" spc="-25" dirty="0">
                <a:latin typeface="Times New Roman"/>
                <a:cs typeface="Times New Roman"/>
              </a:rPr>
              <a:t> </a:t>
            </a:r>
            <a:r>
              <a:rPr sz="2100" spc="55" dirty="0">
                <a:latin typeface="Times New Roman"/>
                <a:cs typeface="Times New Roman"/>
              </a:rPr>
              <a:t>Studies.</a:t>
            </a:r>
            <a:endParaRPr sz="2100">
              <a:latin typeface="Times New Roman"/>
              <a:cs typeface="Times New Roman"/>
            </a:endParaRPr>
          </a:p>
          <a:p>
            <a:pPr marL="257175">
              <a:lnSpc>
                <a:spcPct val="100000"/>
              </a:lnSpc>
              <a:spcBef>
                <a:spcPts val="405"/>
              </a:spcBef>
            </a:pPr>
            <a:r>
              <a:rPr sz="2100" dirty="0">
                <a:latin typeface="Times New Roman"/>
                <a:cs typeface="Times New Roman"/>
              </a:rPr>
              <a:t>Los</a:t>
            </a:r>
            <a:r>
              <a:rPr sz="2100" spc="5" dirty="0">
                <a:latin typeface="Times New Roman"/>
                <a:cs typeface="Times New Roman"/>
              </a:rPr>
              <a:t> </a:t>
            </a:r>
            <a:r>
              <a:rPr sz="2100" spc="70" dirty="0">
                <a:latin typeface="Times New Roman"/>
                <a:cs typeface="Times New Roman"/>
              </a:rPr>
              <a:t>Angeles:</a:t>
            </a:r>
            <a:r>
              <a:rPr sz="2100" spc="10" dirty="0">
                <a:latin typeface="Times New Roman"/>
                <a:cs typeface="Times New Roman"/>
              </a:rPr>
              <a:t> </a:t>
            </a:r>
            <a:r>
              <a:rPr sz="2100" spc="130" dirty="0">
                <a:latin typeface="Times New Roman"/>
                <a:cs typeface="Times New Roman"/>
              </a:rPr>
              <a:t>The</a:t>
            </a:r>
            <a:r>
              <a:rPr sz="2100" spc="5" dirty="0">
                <a:latin typeface="Times New Roman"/>
                <a:cs typeface="Times New Roman"/>
              </a:rPr>
              <a:t> </a:t>
            </a:r>
            <a:r>
              <a:rPr sz="2100" spc="95" dirty="0">
                <a:latin typeface="Times New Roman"/>
                <a:cs typeface="Times New Roman"/>
              </a:rPr>
              <a:t>Williams</a:t>
            </a:r>
            <a:r>
              <a:rPr sz="2100" spc="10" dirty="0">
                <a:latin typeface="Times New Roman"/>
                <a:cs typeface="Times New Roman"/>
              </a:rPr>
              <a:t> </a:t>
            </a:r>
            <a:r>
              <a:rPr sz="2100" spc="90" dirty="0">
                <a:latin typeface="Times New Roman"/>
                <a:cs typeface="Times New Roman"/>
              </a:rPr>
              <a:t>Institute.</a:t>
            </a:r>
            <a:endParaRPr sz="2100">
              <a:latin typeface="Times New Roman"/>
              <a:cs typeface="Times New Roman"/>
            </a:endParaRPr>
          </a:p>
          <a:p>
            <a:pPr marL="257175" marR="1909445" indent="-235585">
              <a:lnSpc>
                <a:spcPct val="116100"/>
              </a:lnSpc>
              <a:buFont typeface="Times New Roman"/>
              <a:buAutoNum type="arabicPeriod" startAt="8"/>
              <a:tabLst>
                <a:tab pos="321945" algn="l"/>
              </a:tabLst>
            </a:pPr>
            <a:r>
              <a:rPr dirty="0"/>
              <a:t>	</a:t>
            </a:r>
            <a:r>
              <a:rPr sz="2100" spc="110" dirty="0">
                <a:latin typeface="Times New Roman"/>
                <a:cs typeface="Times New Roman"/>
              </a:rPr>
              <a:t>United</a:t>
            </a:r>
            <a:r>
              <a:rPr sz="2100" spc="-20" dirty="0">
                <a:latin typeface="Times New Roman"/>
                <a:cs typeface="Times New Roman"/>
              </a:rPr>
              <a:t> </a:t>
            </a:r>
            <a:r>
              <a:rPr sz="2100" spc="90" dirty="0">
                <a:latin typeface="Times New Roman"/>
                <a:cs typeface="Times New Roman"/>
              </a:rPr>
              <a:t>States</a:t>
            </a:r>
            <a:r>
              <a:rPr sz="2100" spc="-20" dirty="0">
                <a:latin typeface="Times New Roman"/>
                <a:cs typeface="Times New Roman"/>
              </a:rPr>
              <a:t> </a:t>
            </a:r>
            <a:r>
              <a:rPr sz="2100" spc="110" dirty="0">
                <a:latin typeface="Times New Roman"/>
                <a:cs typeface="Times New Roman"/>
              </a:rPr>
              <a:t>Census</a:t>
            </a:r>
            <a:r>
              <a:rPr sz="2100" spc="-15" dirty="0">
                <a:latin typeface="Times New Roman"/>
                <a:cs typeface="Times New Roman"/>
              </a:rPr>
              <a:t> </a:t>
            </a:r>
            <a:r>
              <a:rPr sz="2100" spc="100" dirty="0">
                <a:latin typeface="Times New Roman"/>
                <a:cs typeface="Times New Roman"/>
              </a:rPr>
              <a:t>Bureau.</a:t>
            </a:r>
            <a:r>
              <a:rPr sz="2100" spc="-20" dirty="0">
                <a:latin typeface="Times New Roman"/>
                <a:cs typeface="Times New Roman"/>
              </a:rPr>
              <a:t> </a:t>
            </a:r>
            <a:r>
              <a:rPr sz="2100" dirty="0">
                <a:latin typeface="Times New Roman"/>
                <a:cs typeface="Times New Roman"/>
              </a:rPr>
              <a:t>(n.d.).</a:t>
            </a:r>
            <a:r>
              <a:rPr sz="2100" spc="-15" dirty="0">
                <a:latin typeface="Times New Roman"/>
                <a:cs typeface="Times New Roman"/>
              </a:rPr>
              <a:t> </a:t>
            </a:r>
            <a:r>
              <a:rPr sz="2100" dirty="0">
                <a:latin typeface="Times New Roman"/>
                <a:cs typeface="Times New Roman"/>
              </a:rPr>
              <a:t>S1810</a:t>
            </a:r>
            <a:r>
              <a:rPr sz="2100" spc="-20" dirty="0">
                <a:latin typeface="Times New Roman"/>
                <a:cs typeface="Times New Roman"/>
              </a:rPr>
              <a:t> DISABILITY</a:t>
            </a:r>
            <a:r>
              <a:rPr sz="2100" spc="-15" dirty="0">
                <a:latin typeface="Times New Roman"/>
                <a:cs typeface="Times New Roman"/>
              </a:rPr>
              <a:t> </a:t>
            </a:r>
            <a:r>
              <a:rPr sz="2100" dirty="0">
                <a:latin typeface="Times New Roman"/>
                <a:cs typeface="Times New Roman"/>
              </a:rPr>
              <a:t>CHARACTERISTICS</a:t>
            </a:r>
            <a:r>
              <a:rPr sz="2100" spc="-20" dirty="0">
                <a:latin typeface="Times New Roman"/>
                <a:cs typeface="Times New Roman"/>
              </a:rPr>
              <a:t> </a:t>
            </a:r>
            <a:r>
              <a:rPr sz="2100" spc="105" dirty="0">
                <a:latin typeface="Times New Roman"/>
                <a:cs typeface="Times New Roman"/>
              </a:rPr>
              <a:t>2020:</a:t>
            </a:r>
            <a:r>
              <a:rPr sz="2100" spc="-15" dirty="0">
                <a:latin typeface="Times New Roman"/>
                <a:cs typeface="Times New Roman"/>
              </a:rPr>
              <a:t> </a:t>
            </a:r>
            <a:r>
              <a:rPr sz="2100" dirty="0">
                <a:latin typeface="Times New Roman"/>
                <a:cs typeface="Times New Roman"/>
              </a:rPr>
              <a:t>ACS</a:t>
            </a:r>
            <a:r>
              <a:rPr sz="2100" spc="-20" dirty="0">
                <a:latin typeface="Times New Roman"/>
                <a:cs typeface="Times New Roman"/>
              </a:rPr>
              <a:t> </a:t>
            </a:r>
            <a:r>
              <a:rPr sz="2100" spc="60" dirty="0">
                <a:latin typeface="Times New Roman"/>
                <a:cs typeface="Times New Roman"/>
              </a:rPr>
              <a:t>5-</a:t>
            </a:r>
            <a:r>
              <a:rPr sz="2100" spc="80" dirty="0">
                <a:latin typeface="Times New Roman"/>
                <a:cs typeface="Times New Roman"/>
              </a:rPr>
              <a:t>Year</a:t>
            </a:r>
            <a:r>
              <a:rPr sz="2100" spc="-20" dirty="0">
                <a:latin typeface="Times New Roman"/>
                <a:cs typeface="Times New Roman"/>
              </a:rPr>
              <a:t> </a:t>
            </a:r>
            <a:r>
              <a:rPr sz="2100" spc="105" dirty="0">
                <a:latin typeface="Times New Roman"/>
                <a:cs typeface="Times New Roman"/>
              </a:rPr>
              <a:t>Estimates</a:t>
            </a:r>
            <a:r>
              <a:rPr sz="2100" spc="-15" dirty="0">
                <a:latin typeface="Times New Roman"/>
                <a:cs typeface="Times New Roman"/>
              </a:rPr>
              <a:t> </a:t>
            </a:r>
            <a:r>
              <a:rPr sz="2100" spc="60" dirty="0">
                <a:latin typeface="Times New Roman"/>
                <a:cs typeface="Times New Roman"/>
              </a:rPr>
              <a:t>Subject</a:t>
            </a:r>
            <a:r>
              <a:rPr sz="2100" spc="-20" dirty="0">
                <a:latin typeface="Times New Roman"/>
                <a:cs typeface="Times New Roman"/>
              </a:rPr>
              <a:t> </a:t>
            </a:r>
            <a:r>
              <a:rPr sz="2100" spc="40" dirty="0">
                <a:latin typeface="Times New Roman"/>
                <a:cs typeface="Times New Roman"/>
              </a:rPr>
              <a:t>Tables. </a:t>
            </a:r>
            <a:r>
              <a:rPr sz="2100" spc="80" dirty="0">
                <a:latin typeface="Times New Roman"/>
                <a:cs typeface="Times New Roman"/>
              </a:rPr>
              <a:t>https://data.census.gov/cedscitable?q=United%20States&amp;=062%20-</a:t>
            </a:r>
            <a:endParaRPr sz="2100">
              <a:latin typeface="Times New Roman"/>
              <a:cs typeface="Times New Roman"/>
            </a:endParaRPr>
          </a:p>
          <a:p>
            <a:pPr marL="257175">
              <a:lnSpc>
                <a:spcPct val="100000"/>
              </a:lnSpc>
              <a:spcBef>
                <a:spcPts val="405"/>
              </a:spcBef>
            </a:pPr>
            <a:r>
              <a:rPr sz="2100" spc="95" dirty="0">
                <a:latin typeface="Times New Roman"/>
                <a:cs typeface="Times New Roman"/>
              </a:rPr>
              <a:t>%20Native%20Hawaiian%20alone%20or%20in%20any%20combination&amp;g=0400000US15_0500000US15003</a:t>
            </a:r>
            <a:endParaRPr sz="2100">
              <a:latin typeface="Times New Roman"/>
              <a:cs typeface="Times New Roman"/>
            </a:endParaRPr>
          </a:p>
          <a:p>
            <a:pPr marL="257175" marR="164465" indent="-229870">
              <a:lnSpc>
                <a:spcPct val="116100"/>
              </a:lnSpc>
              <a:buAutoNum type="arabicPeriod" startAt="9"/>
              <a:tabLst>
                <a:tab pos="257810" algn="l"/>
              </a:tabLst>
            </a:pPr>
            <a:r>
              <a:rPr sz="2100" spc="90" dirty="0">
                <a:latin typeface="Times New Roman"/>
                <a:cs typeface="Times New Roman"/>
              </a:rPr>
              <a:t>Wilson,</a:t>
            </a:r>
            <a:r>
              <a:rPr sz="2100" spc="-10" dirty="0">
                <a:latin typeface="Times New Roman"/>
                <a:cs typeface="Times New Roman"/>
              </a:rPr>
              <a:t> B.</a:t>
            </a:r>
            <a:r>
              <a:rPr sz="2100" spc="-5" dirty="0">
                <a:latin typeface="Times New Roman"/>
                <a:cs typeface="Times New Roman"/>
              </a:rPr>
              <a:t> </a:t>
            </a:r>
            <a:r>
              <a:rPr sz="2100" dirty="0">
                <a:latin typeface="Times New Roman"/>
                <a:cs typeface="Times New Roman"/>
              </a:rPr>
              <a:t>D.</a:t>
            </a:r>
            <a:r>
              <a:rPr sz="2100" spc="-5" dirty="0">
                <a:latin typeface="Times New Roman"/>
                <a:cs typeface="Times New Roman"/>
              </a:rPr>
              <a:t> </a:t>
            </a:r>
            <a:r>
              <a:rPr sz="2100" dirty="0">
                <a:latin typeface="Times New Roman"/>
                <a:cs typeface="Times New Roman"/>
              </a:rPr>
              <a:t>M.,</a:t>
            </a:r>
            <a:r>
              <a:rPr sz="2100" spc="-10" dirty="0">
                <a:latin typeface="Times New Roman"/>
                <a:cs typeface="Times New Roman"/>
              </a:rPr>
              <a:t> </a:t>
            </a:r>
            <a:r>
              <a:rPr sz="2100" dirty="0">
                <a:latin typeface="Times New Roman"/>
                <a:cs typeface="Times New Roman"/>
              </a:rPr>
              <a:t>Choi,</a:t>
            </a:r>
            <a:r>
              <a:rPr sz="2100" spc="-5" dirty="0">
                <a:latin typeface="Times New Roman"/>
                <a:cs typeface="Times New Roman"/>
              </a:rPr>
              <a:t> </a:t>
            </a:r>
            <a:r>
              <a:rPr sz="2100" spc="-30" dirty="0">
                <a:latin typeface="Times New Roman"/>
                <a:cs typeface="Times New Roman"/>
              </a:rPr>
              <a:t>S.</a:t>
            </a:r>
            <a:r>
              <a:rPr sz="2100" spc="-5" dirty="0">
                <a:latin typeface="Times New Roman"/>
                <a:cs typeface="Times New Roman"/>
              </a:rPr>
              <a:t> </a:t>
            </a:r>
            <a:r>
              <a:rPr sz="2100" dirty="0">
                <a:latin typeface="Times New Roman"/>
                <a:cs typeface="Times New Roman"/>
              </a:rPr>
              <a:t>K.,</a:t>
            </a:r>
            <a:r>
              <a:rPr sz="2100" spc="-10" dirty="0">
                <a:latin typeface="Times New Roman"/>
                <a:cs typeface="Times New Roman"/>
              </a:rPr>
              <a:t> </a:t>
            </a:r>
            <a:r>
              <a:rPr sz="2100" spc="125" dirty="0">
                <a:latin typeface="Times New Roman"/>
                <a:cs typeface="Times New Roman"/>
              </a:rPr>
              <a:t>Harper,</a:t>
            </a:r>
            <a:r>
              <a:rPr sz="2100" spc="-5" dirty="0">
                <a:latin typeface="Times New Roman"/>
                <a:cs typeface="Times New Roman"/>
              </a:rPr>
              <a:t> </a:t>
            </a:r>
            <a:r>
              <a:rPr sz="2100" dirty="0">
                <a:latin typeface="Times New Roman"/>
                <a:cs typeface="Times New Roman"/>
              </a:rPr>
              <a:t>G.</a:t>
            </a:r>
            <a:r>
              <a:rPr sz="2100" spc="-5" dirty="0">
                <a:latin typeface="Times New Roman"/>
                <a:cs typeface="Times New Roman"/>
              </a:rPr>
              <a:t> </a:t>
            </a:r>
            <a:r>
              <a:rPr sz="2100" spc="80" dirty="0">
                <a:latin typeface="Times New Roman"/>
                <a:cs typeface="Times New Roman"/>
              </a:rPr>
              <a:t>W.,</a:t>
            </a:r>
            <a:r>
              <a:rPr sz="2100" spc="-10" dirty="0">
                <a:latin typeface="Times New Roman"/>
                <a:cs typeface="Times New Roman"/>
              </a:rPr>
              <a:t> </a:t>
            </a:r>
            <a:r>
              <a:rPr sz="2100" spc="65" dirty="0">
                <a:latin typeface="Times New Roman"/>
                <a:cs typeface="Times New Roman"/>
              </a:rPr>
              <a:t>Lightfoot,</a:t>
            </a:r>
            <a:r>
              <a:rPr sz="2100" spc="-5" dirty="0">
                <a:latin typeface="Times New Roman"/>
                <a:cs typeface="Times New Roman"/>
              </a:rPr>
              <a:t> </a:t>
            </a:r>
            <a:r>
              <a:rPr sz="2100" dirty="0">
                <a:latin typeface="Times New Roman"/>
                <a:cs typeface="Times New Roman"/>
              </a:rPr>
              <a:t>M.,</a:t>
            </a:r>
            <a:r>
              <a:rPr sz="2100" spc="-5" dirty="0">
                <a:latin typeface="Times New Roman"/>
                <a:cs typeface="Times New Roman"/>
              </a:rPr>
              <a:t> </a:t>
            </a:r>
            <a:r>
              <a:rPr sz="2100" spc="50" dirty="0">
                <a:latin typeface="Times New Roman"/>
                <a:cs typeface="Times New Roman"/>
              </a:rPr>
              <a:t>Russell,</a:t>
            </a:r>
            <a:r>
              <a:rPr sz="2100" spc="-10" dirty="0">
                <a:latin typeface="Times New Roman"/>
                <a:cs typeface="Times New Roman"/>
              </a:rPr>
              <a:t> </a:t>
            </a:r>
            <a:r>
              <a:rPr sz="2100" spc="-45" dirty="0">
                <a:latin typeface="Times New Roman"/>
                <a:cs typeface="Times New Roman"/>
              </a:rPr>
              <a:t>S.,</a:t>
            </a:r>
            <a:r>
              <a:rPr sz="2100" spc="-5" dirty="0">
                <a:latin typeface="Times New Roman"/>
                <a:cs typeface="Times New Roman"/>
              </a:rPr>
              <a:t> </a:t>
            </a:r>
            <a:r>
              <a:rPr sz="2100" spc="-204" dirty="0">
                <a:latin typeface="Times New Roman"/>
                <a:cs typeface="Times New Roman"/>
              </a:rPr>
              <a:t>&amp;</a:t>
            </a:r>
            <a:r>
              <a:rPr sz="2100" spc="-5" dirty="0">
                <a:latin typeface="Times New Roman"/>
                <a:cs typeface="Times New Roman"/>
              </a:rPr>
              <a:t> </a:t>
            </a:r>
            <a:r>
              <a:rPr sz="2100" spc="110" dirty="0">
                <a:latin typeface="Times New Roman"/>
                <a:cs typeface="Times New Roman"/>
              </a:rPr>
              <a:t>Meyer,</a:t>
            </a:r>
            <a:r>
              <a:rPr sz="2100" spc="-10" dirty="0">
                <a:latin typeface="Times New Roman"/>
                <a:cs typeface="Times New Roman"/>
              </a:rPr>
              <a:t> </a:t>
            </a:r>
            <a:r>
              <a:rPr sz="2100" dirty="0">
                <a:latin typeface="Times New Roman"/>
                <a:cs typeface="Times New Roman"/>
              </a:rPr>
              <a:t>I.H.</a:t>
            </a:r>
            <a:r>
              <a:rPr sz="2100" spc="-5" dirty="0">
                <a:latin typeface="Times New Roman"/>
                <a:cs typeface="Times New Roman"/>
              </a:rPr>
              <a:t> </a:t>
            </a:r>
            <a:r>
              <a:rPr sz="2100" dirty="0">
                <a:latin typeface="Times New Roman"/>
                <a:cs typeface="Times New Roman"/>
              </a:rPr>
              <a:t>(2020).</a:t>
            </a:r>
            <a:r>
              <a:rPr sz="2100" spc="-5" dirty="0">
                <a:latin typeface="Times New Roman"/>
                <a:cs typeface="Times New Roman"/>
              </a:rPr>
              <a:t> </a:t>
            </a:r>
            <a:r>
              <a:rPr sz="2100" spc="105" dirty="0">
                <a:latin typeface="Times New Roman"/>
                <a:cs typeface="Times New Roman"/>
              </a:rPr>
              <a:t>Homelessness</a:t>
            </a:r>
            <a:r>
              <a:rPr sz="2100" spc="-10" dirty="0">
                <a:latin typeface="Times New Roman"/>
                <a:cs typeface="Times New Roman"/>
              </a:rPr>
              <a:t> </a:t>
            </a:r>
            <a:r>
              <a:rPr sz="2100" spc="135" dirty="0">
                <a:latin typeface="Times New Roman"/>
                <a:cs typeface="Times New Roman"/>
              </a:rPr>
              <a:t>among</a:t>
            </a:r>
            <a:r>
              <a:rPr sz="2100" spc="-5" dirty="0">
                <a:latin typeface="Times New Roman"/>
                <a:cs typeface="Times New Roman"/>
              </a:rPr>
              <a:t> </a:t>
            </a:r>
            <a:r>
              <a:rPr sz="2100" spc="-20" dirty="0">
                <a:latin typeface="Times New Roman"/>
                <a:cs typeface="Times New Roman"/>
              </a:rPr>
              <a:t>LGBT</a:t>
            </a:r>
            <a:r>
              <a:rPr sz="2100" spc="-5" dirty="0">
                <a:latin typeface="Times New Roman"/>
                <a:cs typeface="Times New Roman"/>
              </a:rPr>
              <a:t> </a:t>
            </a:r>
            <a:r>
              <a:rPr sz="2100" spc="114" dirty="0">
                <a:latin typeface="Times New Roman"/>
                <a:cs typeface="Times New Roman"/>
              </a:rPr>
              <a:t>adults</a:t>
            </a:r>
            <a:r>
              <a:rPr sz="2100" spc="-10" dirty="0">
                <a:latin typeface="Times New Roman"/>
                <a:cs typeface="Times New Roman"/>
              </a:rPr>
              <a:t> </a:t>
            </a:r>
            <a:r>
              <a:rPr sz="2100" spc="135" dirty="0">
                <a:latin typeface="Times New Roman"/>
                <a:cs typeface="Times New Roman"/>
              </a:rPr>
              <a:t>in</a:t>
            </a:r>
            <a:r>
              <a:rPr sz="2100" spc="-5" dirty="0">
                <a:latin typeface="Times New Roman"/>
                <a:cs typeface="Times New Roman"/>
              </a:rPr>
              <a:t> </a:t>
            </a:r>
            <a:r>
              <a:rPr sz="2100" spc="170" dirty="0">
                <a:latin typeface="Times New Roman"/>
                <a:cs typeface="Times New Roman"/>
              </a:rPr>
              <a:t>the</a:t>
            </a:r>
            <a:r>
              <a:rPr sz="2100" spc="-5" dirty="0">
                <a:latin typeface="Times New Roman"/>
                <a:cs typeface="Times New Roman"/>
              </a:rPr>
              <a:t> </a:t>
            </a:r>
            <a:r>
              <a:rPr sz="2100" spc="-20" dirty="0">
                <a:latin typeface="Times New Roman"/>
                <a:cs typeface="Times New Roman"/>
              </a:rPr>
              <a:t>U.S. </a:t>
            </a:r>
            <a:r>
              <a:rPr sz="2100" dirty="0">
                <a:latin typeface="Times New Roman"/>
                <a:cs typeface="Times New Roman"/>
              </a:rPr>
              <a:t>Los</a:t>
            </a:r>
            <a:r>
              <a:rPr sz="2100" spc="-15" dirty="0">
                <a:latin typeface="Times New Roman"/>
                <a:cs typeface="Times New Roman"/>
              </a:rPr>
              <a:t> </a:t>
            </a:r>
            <a:r>
              <a:rPr sz="2100" spc="70" dirty="0">
                <a:latin typeface="Times New Roman"/>
                <a:cs typeface="Times New Roman"/>
              </a:rPr>
              <a:t>Angeles,</a:t>
            </a:r>
            <a:r>
              <a:rPr sz="2100" spc="-10" dirty="0">
                <a:latin typeface="Times New Roman"/>
                <a:cs typeface="Times New Roman"/>
              </a:rPr>
              <a:t> </a:t>
            </a:r>
            <a:r>
              <a:rPr sz="2100" dirty="0">
                <a:latin typeface="Times New Roman"/>
                <a:cs typeface="Times New Roman"/>
              </a:rPr>
              <a:t>CA:</a:t>
            </a:r>
            <a:r>
              <a:rPr sz="2100" spc="-10" dirty="0">
                <a:latin typeface="Times New Roman"/>
                <a:cs typeface="Times New Roman"/>
              </a:rPr>
              <a:t> </a:t>
            </a:r>
            <a:r>
              <a:rPr sz="2100" spc="95" dirty="0">
                <a:latin typeface="Times New Roman"/>
                <a:cs typeface="Times New Roman"/>
              </a:rPr>
              <a:t>Williams</a:t>
            </a:r>
            <a:r>
              <a:rPr sz="2100" spc="-10" dirty="0">
                <a:latin typeface="Times New Roman"/>
                <a:cs typeface="Times New Roman"/>
              </a:rPr>
              <a:t> </a:t>
            </a:r>
            <a:r>
              <a:rPr sz="2100" spc="110" dirty="0">
                <a:latin typeface="Times New Roman"/>
                <a:cs typeface="Times New Roman"/>
              </a:rPr>
              <a:t>Institute</a:t>
            </a:r>
            <a:endParaRPr sz="2100">
              <a:latin typeface="Times New Roman"/>
              <a:cs typeface="Times New Roman"/>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tabLst>
                <a:tab pos="2887345" algn="l"/>
                <a:tab pos="3562350" algn="l"/>
                <a:tab pos="6542405" algn="l"/>
              </a:tabLst>
            </a:pPr>
            <a:r>
              <a:rPr spc="-195" dirty="0"/>
              <a:t>S</a:t>
            </a:r>
            <a:r>
              <a:rPr spc="-375" dirty="0"/>
              <a:t> </a:t>
            </a:r>
            <a:r>
              <a:rPr dirty="0"/>
              <a:t>E</a:t>
            </a:r>
            <a:r>
              <a:rPr spc="-370" dirty="0"/>
              <a:t> </a:t>
            </a:r>
            <a:r>
              <a:rPr dirty="0"/>
              <a:t>X</a:t>
            </a:r>
            <a:r>
              <a:rPr spc="-370" dirty="0"/>
              <a:t> </a:t>
            </a:r>
            <a:r>
              <a:rPr spc="90" dirty="0"/>
              <a:t>U</a:t>
            </a:r>
            <a:r>
              <a:rPr spc="-370" dirty="0"/>
              <a:t> </a:t>
            </a:r>
            <a:r>
              <a:rPr spc="180" dirty="0"/>
              <a:t>A</a:t>
            </a:r>
            <a:r>
              <a:rPr spc="-375" dirty="0"/>
              <a:t> </a:t>
            </a:r>
            <a:r>
              <a:rPr spc="-50" dirty="0"/>
              <a:t>L</a:t>
            </a:r>
            <a:r>
              <a:rPr dirty="0"/>
              <a:t>	</a:t>
            </a:r>
            <a:r>
              <a:rPr spc="-450" dirty="0"/>
              <a:t>&amp;</a:t>
            </a:r>
            <a:r>
              <a:rPr dirty="0"/>
              <a:t>	</a:t>
            </a:r>
            <a:r>
              <a:rPr spc="-130" dirty="0"/>
              <a:t>G</a:t>
            </a:r>
            <a:r>
              <a:rPr spc="-375" dirty="0"/>
              <a:t> </a:t>
            </a:r>
            <a:r>
              <a:rPr dirty="0"/>
              <a:t>E</a:t>
            </a:r>
            <a:r>
              <a:rPr spc="-370" dirty="0"/>
              <a:t> </a:t>
            </a:r>
            <a:r>
              <a:rPr spc="275" dirty="0"/>
              <a:t>N</a:t>
            </a:r>
            <a:r>
              <a:rPr spc="-375" dirty="0"/>
              <a:t> </a:t>
            </a:r>
            <a:r>
              <a:rPr spc="150" dirty="0"/>
              <a:t>D</a:t>
            </a:r>
            <a:r>
              <a:rPr spc="-370" dirty="0"/>
              <a:t> </a:t>
            </a:r>
            <a:r>
              <a:rPr dirty="0"/>
              <a:t>E</a:t>
            </a:r>
            <a:r>
              <a:rPr spc="-375" dirty="0"/>
              <a:t> </a:t>
            </a:r>
            <a:r>
              <a:rPr spc="-50" dirty="0"/>
              <a:t>R</a:t>
            </a:r>
            <a:r>
              <a:rPr dirty="0"/>
              <a:t>	</a:t>
            </a:r>
            <a:r>
              <a:rPr spc="300" dirty="0"/>
              <a:t>M</a:t>
            </a:r>
            <a:r>
              <a:rPr spc="-380" dirty="0"/>
              <a:t> </a:t>
            </a:r>
            <a:r>
              <a:rPr spc="-90" dirty="0"/>
              <a:t>I</a:t>
            </a:r>
            <a:r>
              <a:rPr spc="-375" dirty="0"/>
              <a:t> </a:t>
            </a:r>
            <a:r>
              <a:rPr spc="275" dirty="0"/>
              <a:t>N</a:t>
            </a:r>
            <a:r>
              <a:rPr spc="-375" dirty="0"/>
              <a:t> </a:t>
            </a:r>
            <a:r>
              <a:rPr spc="120" dirty="0"/>
              <a:t>O</a:t>
            </a:r>
            <a:r>
              <a:rPr spc="-370" dirty="0"/>
              <a:t> </a:t>
            </a:r>
            <a:r>
              <a:rPr dirty="0"/>
              <a:t>R</a:t>
            </a:r>
            <a:r>
              <a:rPr spc="-375" dirty="0"/>
              <a:t> </a:t>
            </a:r>
            <a:r>
              <a:rPr spc="-90" dirty="0"/>
              <a:t>I</a:t>
            </a:r>
            <a:r>
              <a:rPr spc="-375" dirty="0"/>
              <a:t> </a:t>
            </a:r>
            <a:r>
              <a:rPr dirty="0"/>
              <a:t>T</a:t>
            </a:r>
            <a:r>
              <a:rPr spc="-375" dirty="0"/>
              <a:t> </a:t>
            </a:r>
            <a:r>
              <a:rPr spc="-90" dirty="0"/>
              <a:t>I</a:t>
            </a:r>
            <a:r>
              <a:rPr spc="-370" dirty="0"/>
              <a:t> </a:t>
            </a:r>
            <a:r>
              <a:rPr dirty="0"/>
              <a:t>E</a:t>
            </a:r>
            <a:r>
              <a:rPr spc="-375" dirty="0"/>
              <a:t> </a:t>
            </a:r>
            <a:r>
              <a:rPr spc="-50" dirty="0"/>
              <a:t>S</a:t>
            </a:r>
          </a:p>
        </p:txBody>
      </p:sp>
      <p:pic>
        <p:nvPicPr>
          <p:cNvPr id="3" name="object 3"/>
          <p:cNvPicPr/>
          <p:nvPr/>
        </p:nvPicPr>
        <p:blipFill>
          <a:blip r:embed="rId2" cstate="print"/>
          <a:stretch>
            <a:fillRect/>
          </a:stretch>
        </p:blipFill>
        <p:spPr>
          <a:xfrm>
            <a:off x="1100969" y="2390631"/>
            <a:ext cx="76200" cy="76199"/>
          </a:xfrm>
          <a:prstGeom prst="rect">
            <a:avLst/>
          </a:prstGeom>
        </p:spPr>
      </p:pic>
      <p:sp>
        <p:nvSpPr>
          <p:cNvPr id="4" name="object 4"/>
          <p:cNvSpPr txBox="1"/>
          <p:nvPr/>
        </p:nvSpPr>
        <p:spPr>
          <a:xfrm>
            <a:off x="15334882" y="2225531"/>
            <a:ext cx="1099820" cy="345440"/>
          </a:xfrm>
          <a:prstGeom prst="rect">
            <a:avLst/>
          </a:prstGeom>
        </p:spPr>
        <p:txBody>
          <a:bodyPr vert="horz" wrap="square" lIns="0" tIns="12700" rIns="0" bIns="0" rtlCol="0">
            <a:spAutoFit/>
          </a:bodyPr>
          <a:lstStyle/>
          <a:p>
            <a:pPr marL="12700">
              <a:lnSpc>
                <a:spcPct val="100000"/>
              </a:lnSpc>
              <a:spcBef>
                <a:spcPts val="100"/>
              </a:spcBef>
            </a:pPr>
            <a:r>
              <a:rPr sz="2100" spc="145" dirty="0">
                <a:latin typeface="Times New Roman"/>
                <a:cs typeface="Times New Roman"/>
              </a:rPr>
              <a:t>acronym</a:t>
            </a:r>
            <a:endParaRPr sz="2100">
              <a:latin typeface="Times New Roman"/>
              <a:cs typeface="Times New Roman"/>
            </a:endParaRPr>
          </a:p>
        </p:txBody>
      </p:sp>
      <p:sp>
        <p:nvSpPr>
          <p:cNvPr id="5" name="object 5"/>
          <p:cNvSpPr txBox="1"/>
          <p:nvPr/>
        </p:nvSpPr>
        <p:spPr>
          <a:xfrm>
            <a:off x="16624679" y="2225531"/>
            <a:ext cx="961390" cy="345440"/>
          </a:xfrm>
          <a:prstGeom prst="rect">
            <a:avLst/>
          </a:prstGeom>
        </p:spPr>
        <p:txBody>
          <a:bodyPr vert="horz" wrap="square" lIns="0" tIns="12700" rIns="0" bIns="0" rtlCol="0">
            <a:spAutoFit/>
          </a:bodyPr>
          <a:lstStyle/>
          <a:p>
            <a:pPr marL="12700">
              <a:lnSpc>
                <a:spcPct val="100000"/>
              </a:lnSpc>
              <a:spcBef>
                <a:spcPts val="100"/>
              </a:spcBef>
            </a:pPr>
            <a:r>
              <a:rPr sz="2100" spc="-75" dirty="0">
                <a:latin typeface="Times New Roman"/>
                <a:cs typeface="Times New Roman"/>
              </a:rPr>
              <a:t>"LGBTI"</a:t>
            </a:r>
            <a:endParaRPr sz="2100">
              <a:latin typeface="Times New Roman"/>
              <a:cs typeface="Times New Roman"/>
            </a:endParaRPr>
          </a:p>
        </p:txBody>
      </p:sp>
      <p:sp>
        <p:nvSpPr>
          <p:cNvPr id="6" name="object 6"/>
          <p:cNvSpPr/>
          <p:nvPr/>
        </p:nvSpPr>
        <p:spPr>
          <a:xfrm>
            <a:off x="0" y="258582"/>
            <a:ext cx="18288000" cy="47625"/>
          </a:xfrm>
          <a:custGeom>
            <a:avLst/>
            <a:gdLst/>
            <a:ahLst/>
            <a:cxnLst/>
            <a:rect l="l" t="t" r="r" b="b"/>
            <a:pathLst>
              <a:path w="18288000" h="47625">
                <a:moveTo>
                  <a:pt x="0" y="0"/>
                </a:moveTo>
                <a:lnTo>
                  <a:pt x="18287999" y="0"/>
                </a:lnTo>
                <a:lnTo>
                  <a:pt x="18287999" y="47624"/>
                </a:lnTo>
                <a:lnTo>
                  <a:pt x="0" y="47624"/>
                </a:lnTo>
                <a:lnTo>
                  <a:pt x="0" y="0"/>
                </a:lnTo>
                <a:close/>
              </a:path>
            </a:pathLst>
          </a:custGeom>
          <a:solidFill>
            <a:srgbClr val="3C7B5E"/>
          </a:solidFill>
        </p:spPr>
        <p:txBody>
          <a:bodyPr wrap="square" lIns="0" tIns="0" rIns="0" bIns="0" rtlCol="0"/>
          <a:lstStyle/>
          <a:p>
            <a:endParaRPr/>
          </a:p>
        </p:txBody>
      </p:sp>
      <p:sp>
        <p:nvSpPr>
          <p:cNvPr id="7" name="object 7"/>
          <p:cNvSpPr/>
          <p:nvPr/>
        </p:nvSpPr>
        <p:spPr>
          <a:xfrm>
            <a:off x="0" y="1333387"/>
            <a:ext cx="18288000" cy="47625"/>
          </a:xfrm>
          <a:custGeom>
            <a:avLst/>
            <a:gdLst/>
            <a:ahLst/>
            <a:cxnLst/>
            <a:rect l="l" t="t" r="r" b="b"/>
            <a:pathLst>
              <a:path w="18288000" h="47625">
                <a:moveTo>
                  <a:pt x="0" y="0"/>
                </a:moveTo>
                <a:lnTo>
                  <a:pt x="18287999" y="0"/>
                </a:lnTo>
                <a:lnTo>
                  <a:pt x="18287999" y="47624"/>
                </a:lnTo>
                <a:lnTo>
                  <a:pt x="0" y="47624"/>
                </a:lnTo>
                <a:lnTo>
                  <a:pt x="0" y="0"/>
                </a:lnTo>
                <a:close/>
              </a:path>
            </a:pathLst>
          </a:custGeom>
          <a:solidFill>
            <a:srgbClr val="3C7B5E"/>
          </a:solidFill>
        </p:spPr>
        <p:txBody>
          <a:bodyPr wrap="square" lIns="0" tIns="0" rIns="0" bIns="0" rtlCol="0"/>
          <a:lstStyle/>
          <a:p>
            <a:endParaRPr/>
          </a:p>
        </p:txBody>
      </p:sp>
      <p:sp>
        <p:nvSpPr>
          <p:cNvPr id="8" name="object 8"/>
          <p:cNvSpPr/>
          <p:nvPr/>
        </p:nvSpPr>
        <p:spPr>
          <a:xfrm>
            <a:off x="0" y="1682508"/>
            <a:ext cx="4142740" cy="533400"/>
          </a:xfrm>
          <a:custGeom>
            <a:avLst/>
            <a:gdLst/>
            <a:ahLst/>
            <a:cxnLst/>
            <a:rect l="l" t="t" r="r" b="b"/>
            <a:pathLst>
              <a:path w="4142740" h="533400">
                <a:moveTo>
                  <a:pt x="4041915" y="533399"/>
                </a:moveTo>
                <a:lnTo>
                  <a:pt x="0" y="533399"/>
                </a:lnTo>
                <a:lnTo>
                  <a:pt x="0" y="0"/>
                </a:lnTo>
                <a:lnTo>
                  <a:pt x="4041913" y="0"/>
                </a:lnTo>
                <a:lnTo>
                  <a:pt x="4080913" y="7884"/>
                </a:lnTo>
                <a:lnTo>
                  <a:pt x="4112810" y="29366"/>
                </a:lnTo>
                <a:lnTo>
                  <a:pt x="4134341" y="61191"/>
                </a:lnTo>
                <a:lnTo>
                  <a:pt x="4142243" y="100102"/>
                </a:lnTo>
                <a:lnTo>
                  <a:pt x="4142243" y="433297"/>
                </a:lnTo>
                <a:lnTo>
                  <a:pt x="4134341" y="472208"/>
                </a:lnTo>
                <a:lnTo>
                  <a:pt x="4112810" y="504033"/>
                </a:lnTo>
                <a:lnTo>
                  <a:pt x="4080913" y="525515"/>
                </a:lnTo>
                <a:lnTo>
                  <a:pt x="4041915" y="533399"/>
                </a:lnTo>
                <a:close/>
              </a:path>
            </a:pathLst>
          </a:custGeom>
          <a:solidFill>
            <a:srgbClr val="3C7B5E">
              <a:alpha val="29798"/>
            </a:srgbClr>
          </a:solidFill>
        </p:spPr>
        <p:txBody>
          <a:bodyPr wrap="square" lIns="0" tIns="0" rIns="0" bIns="0" rtlCol="0"/>
          <a:lstStyle/>
          <a:p>
            <a:endParaRPr/>
          </a:p>
        </p:txBody>
      </p:sp>
      <p:sp>
        <p:nvSpPr>
          <p:cNvPr id="9" name="object 9"/>
          <p:cNvSpPr txBox="1"/>
          <p:nvPr/>
        </p:nvSpPr>
        <p:spPr>
          <a:xfrm>
            <a:off x="374405" y="1613531"/>
            <a:ext cx="14770100" cy="1329055"/>
          </a:xfrm>
          <a:prstGeom prst="rect">
            <a:avLst/>
          </a:prstGeom>
        </p:spPr>
        <p:txBody>
          <a:bodyPr vert="horz" wrap="square" lIns="0" tIns="118110" rIns="0" bIns="0" rtlCol="0">
            <a:spAutoFit/>
          </a:bodyPr>
          <a:lstStyle/>
          <a:p>
            <a:pPr marL="12700">
              <a:lnSpc>
                <a:spcPct val="100000"/>
              </a:lnSpc>
              <a:spcBef>
                <a:spcPts val="930"/>
              </a:spcBef>
              <a:tabLst>
                <a:tab pos="1558290" algn="l"/>
                <a:tab pos="2109470" algn="l"/>
              </a:tabLst>
            </a:pPr>
            <a:r>
              <a:rPr sz="2800" spc="420" dirty="0">
                <a:latin typeface="Times New Roman"/>
                <a:cs typeface="Times New Roman"/>
              </a:rPr>
              <a:t>W</a:t>
            </a:r>
            <a:r>
              <a:rPr sz="2800" spc="-254" dirty="0">
                <a:latin typeface="Times New Roman"/>
                <a:cs typeface="Times New Roman"/>
              </a:rPr>
              <a:t> </a:t>
            </a:r>
            <a:r>
              <a:rPr sz="2800" spc="240" dirty="0">
                <a:latin typeface="Times New Roman"/>
                <a:cs typeface="Times New Roman"/>
              </a:rPr>
              <a:t>H</a:t>
            </a:r>
            <a:r>
              <a:rPr sz="2800" spc="-254" dirty="0">
                <a:latin typeface="Times New Roman"/>
                <a:cs typeface="Times New Roman"/>
              </a:rPr>
              <a:t> </a:t>
            </a:r>
            <a:r>
              <a:rPr sz="2800" spc="120" dirty="0">
                <a:latin typeface="Times New Roman"/>
                <a:cs typeface="Times New Roman"/>
              </a:rPr>
              <a:t>A</a:t>
            </a:r>
            <a:r>
              <a:rPr sz="2800" spc="-250" dirty="0">
                <a:latin typeface="Times New Roman"/>
                <a:cs typeface="Times New Roman"/>
              </a:rPr>
              <a:t> </a:t>
            </a:r>
            <a:r>
              <a:rPr sz="2800" spc="-50" dirty="0">
                <a:latin typeface="Times New Roman"/>
                <a:cs typeface="Times New Roman"/>
              </a:rPr>
              <a:t>T</a:t>
            </a:r>
            <a:r>
              <a:rPr sz="2800" dirty="0">
                <a:latin typeface="Times New Roman"/>
                <a:cs typeface="Times New Roman"/>
              </a:rPr>
              <a:t>	</a:t>
            </a:r>
            <a:r>
              <a:rPr sz="2800" spc="-65" dirty="0">
                <a:latin typeface="Times New Roman"/>
                <a:cs typeface="Times New Roman"/>
              </a:rPr>
              <a:t>I</a:t>
            </a:r>
            <a:r>
              <a:rPr sz="2800" spc="-250" dirty="0">
                <a:latin typeface="Times New Roman"/>
                <a:cs typeface="Times New Roman"/>
              </a:rPr>
              <a:t> </a:t>
            </a:r>
            <a:r>
              <a:rPr sz="2800" spc="-50" dirty="0">
                <a:latin typeface="Times New Roman"/>
                <a:cs typeface="Times New Roman"/>
              </a:rPr>
              <a:t>S</a:t>
            </a:r>
            <a:r>
              <a:rPr sz="2800" dirty="0">
                <a:latin typeface="Times New Roman"/>
                <a:cs typeface="Times New Roman"/>
              </a:rPr>
              <a:t>	</a:t>
            </a:r>
            <a:r>
              <a:rPr sz="2800" spc="-130" dirty="0">
                <a:latin typeface="Times New Roman"/>
                <a:cs typeface="Times New Roman"/>
              </a:rPr>
              <a:t>S</a:t>
            </a:r>
            <a:r>
              <a:rPr sz="2800" spc="-250" dirty="0">
                <a:latin typeface="Times New Roman"/>
                <a:cs typeface="Times New Roman"/>
              </a:rPr>
              <a:t> </a:t>
            </a:r>
            <a:r>
              <a:rPr sz="2800" spc="-90" dirty="0">
                <a:latin typeface="Times New Roman"/>
                <a:cs typeface="Times New Roman"/>
              </a:rPr>
              <a:t>G</a:t>
            </a:r>
            <a:r>
              <a:rPr sz="2800" spc="-250" dirty="0">
                <a:latin typeface="Times New Roman"/>
                <a:cs typeface="Times New Roman"/>
              </a:rPr>
              <a:t> </a:t>
            </a:r>
            <a:r>
              <a:rPr sz="2800" spc="195" dirty="0">
                <a:latin typeface="Times New Roman"/>
                <a:cs typeface="Times New Roman"/>
              </a:rPr>
              <a:t>M</a:t>
            </a:r>
            <a:r>
              <a:rPr sz="2800" spc="-250" dirty="0">
                <a:latin typeface="Times New Roman"/>
                <a:cs typeface="Times New Roman"/>
              </a:rPr>
              <a:t> </a:t>
            </a:r>
            <a:r>
              <a:rPr sz="2800" spc="-50" dirty="0">
                <a:latin typeface="Times New Roman"/>
                <a:cs typeface="Times New Roman"/>
              </a:rPr>
              <a:t>?</a:t>
            </a:r>
            <a:endParaRPr sz="2800">
              <a:latin typeface="Times New Roman"/>
              <a:cs typeface="Times New Roman"/>
            </a:endParaRPr>
          </a:p>
          <a:p>
            <a:pPr marL="941705" marR="5080">
              <a:lnSpc>
                <a:spcPct val="116100"/>
              </a:lnSpc>
              <a:spcBef>
                <a:spcPts val="220"/>
              </a:spcBef>
              <a:tabLst>
                <a:tab pos="1947545" algn="l"/>
                <a:tab pos="2348230" algn="l"/>
                <a:tab pos="3448050" algn="l"/>
                <a:tab pos="4912995" algn="l"/>
                <a:tab pos="5890895" algn="l"/>
                <a:tab pos="6480175" algn="l"/>
                <a:tab pos="7771130" algn="l"/>
                <a:tab pos="8565515" algn="l"/>
                <a:tab pos="9274175" algn="l"/>
                <a:tab pos="11045825" algn="l"/>
                <a:tab pos="12658725" algn="l"/>
                <a:tab pos="13904594" algn="l"/>
                <a:tab pos="14363700" algn="l"/>
              </a:tabLst>
            </a:pPr>
            <a:r>
              <a:rPr sz="2100" spc="65" dirty="0">
                <a:latin typeface="Times New Roman"/>
                <a:cs typeface="Times New Roman"/>
              </a:rPr>
              <a:t>Sexual</a:t>
            </a:r>
            <a:r>
              <a:rPr sz="2100" dirty="0">
                <a:latin typeface="Times New Roman"/>
                <a:cs typeface="Times New Roman"/>
              </a:rPr>
              <a:t>	</a:t>
            </a:r>
            <a:r>
              <a:rPr sz="2100" spc="-50" dirty="0">
                <a:latin typeface="Times New Roman"/>
                <a:cs typeface="Times New Roman"/>
              </a:rPr>
              <a:t>&amp;</a:t>
            </a:r>
            <a:r>
              <a:rPr sz="2100" dirty="0">
                <a:latin typeface="Times New Roman"/>
                <a:cs typeface="Times New Roman"/>
              </a:rPr>
              <a:t>	</a:t>
            </a:r>
            <a:r>
              <a:rPr sz="2100" spc="110" dirty="0">
                <a:latin typeface="Times New Roman"/>
                <a:cs typeface="Times New Roman"/>
              </a:rPr>
              <a:t>Gender</a:t>
            </a:r>
            <a:r>
              <a:rPr sz="2100" dirty="0">
                <a:latin typeface="Times New Roman"/>
                <a:cs typeface="Times New Roman"/>
              </a:rPr>
              <a:t>	</a:t>
            </a:r>
            <a:r>
              <a:rPr sz="2100" spc="95" dirty="0">
                <a:latin typeface="Times New Roman"/>
                <a:cs typeface="Times New Roman"/>
              </a:rPr>
              <a:t>Minorities</a:t>
            </a:r>
            <a:r>
              <a:rPr sz="2100" dirty="0">
                <a:latin typeface="Times New Roman"/>
                <a:cs typeface="Times New Roman"/>
              </a:rPr>
              <a:t>	</a:t>
            </a:r>
            <a:r>
              <a:rPr sz="2100" spc="-10" dirty="0">
                <a:latin typeface="Times New Roman"/>
                <a:cs typeface="Times New Roman"/>
              </a:rPr>
              <a:t>(SGM):</a:t>
            </a:r>
            <a:r>
              <a:rPr sz="2100" dirty="0">
                <a:latin typeface="Times New Roman"/>
                <a:cs typeface="Times New Roman"/>
              </a:rPr>
              <a:t>	</a:t>
            </a:r>
            <a:r>
              <a:rPr sz="2100" spc="150" dirty="0">
                <a:latin typeface="Times New Roman"/>
                <a:cs typeface="Times New Roman"/>
              </a:rPr>
              <a:t>An</a:t>
            </a:r>
            <a:r>
              <a:rPr sz="2100" dirty="0">
                <a:latin typeface="Times New Roman"/>
                <a:cs typeface="Times New Roman"/>
              </a:rPr>
              <a:t>	</a:t>
            </a:r>
            <a:r>
              <a:rPr sz="2100" spc="110" dirty="0">
                <a:latin typeface="Times New Roman"/>
                <a:cs typeface="Times New Roman"/>
              </a:rPr>
              <a:t>umbrella</a:t>
            </a:r>
            <a:r>
              <a:rPr sz="2100" dirty="0">
                <a:latin typeface="Times New Roman"/>
                <a:cs typeface="Times New Roman"/>
              </a:rPr>
              <a:t>	</a:t>
            </a:r>
            <a:r>
              <a:rPr sz="2100" spc="150" dirty="0">
                <a:latin typeface="Times New Roman"/>
                <a:cs typeface="Times New Roman"/>
              </a:rPr>
              <a:t>term</a:t>
            </a:r>
            <a:r>
              <a:rPr sz="2100" dirty="0">
                <a:latin typeface="Times New Roman"/>
                <a:cs typeface="Times New Roman"/>
              </a:rPr>
              <a:t>	</a:t>
            </a:r>
            <a:r>
              <a:rPr sz="2100" spc="160" dirty="0">
                <a:latin typeface="Times New Roman"/>
                <a:cs typeface="Times New Roman"/>
              </a:rPr>
              <a:t>that</a:t>
            </a:r>
            <a:r>
              <a:rPr sz="2100" dirty="0">
                <a:latin typeface="Times New Roman"/>
                <a:cs typeface="Times New Roman"/>
              </a:rPr>
              <a:t>	</a:t>
            </a:r>
            <a:r>
              <a:rPr sz="2100" spc="95" dirty="0">
                <a:latin typeface="Times New Roman"/>
                <a:cs typeface="Times New Roman"/>
              </a:rPr>
              <a:t>encompasses</a:t>
            </a:r>
            <a:r>
              <a:rPr sz="2100" dirty="0">
                <a:latin typeface="Times New Roman"/>
                <a:cs typeface="Times New Roman"/>
              </a:rPr>
              <a:t>	</a:t>
            </a:r>
            <a:r>
              <a:rPr sz="2100" spc="95" dirty="0">
                <a:latin typeface="Times New Roman"/>
                <a:cs typeface="Times New Roman"/>
              </a:rPr>
              <a:t>populations</a:t>
            </a:r>
            <a:r>
              <a:rPr sz="2100" dirty="0">
                <a:latin typeface="Times New Roman"/>
                <a:cs typeface="Times New Roman"/>
              </a:rPr>
              <a:t>	</a:t>
            </a:r>
            <a:r>
              <a:rPr sz="2100" spc="95" dirty="0">
                <a:latin typeface="Times New Roman"/>
                <a:cs typeface="Times New Roman"/>
              </a:rPr>
              <a:t>included</a:t>
            </a:r>
            <a:r>
              <a:rPr sz="2100" dirty="0">
                <a:latin typeface="Times New Roman"/>
                <a:cs typeface="Times New Roman"/>
              </a:rPr>
              <a:t>	</a:t>
            </a:r>
            <a:r>
              <a:rPr sz="2100" spc="110" dirty="0">
                <a:latin typeface="Times New Roman"/>
                <a:cs typeface="Times New Roman"/>
              </a:rPr>
              <a:t>in</a:t>
            </a:r>
            <a:r>
              <a:rPr sz="2100" dirty="0">
                <a:latin typeface="Times New Roman"/>
                <a:cs typeface="Times New Roman"/>
              </a:rPr>
              <a:t>	</a:t>
            </a:r>
            <a:r>
              <a:rPr sz="2100" spc="145" dirty="0">
                <a:latin typeface="Times New Roman"/>
                <a:cs typeface="Times New Roman"/>
              </a:rPr>
              <a:t>the </a:t>
            </a:r>
            <a:r>
              <a:rPr sz="2100" dirty="0">
                <a:latin typeface="Times New Roman"/>
                <a:cs typeface="Times New Roman"/>
              </a:rPr>
              <a:t>(lesbian,</a:t>
            </a:r>
            <a:r>
              <a:rPr sz="2100" spc="-90" dirty="0">
                <a:latin typeface="Times New Roman"/>
                <a:cs typeface="Times New Roman"/>
              </a:rPr>
              <a:t> </a:t>
            </a:r>
            <a:r>
              <a:rPr sz="2100" spc="70" dirty="0">
                <a:latin typeface="Times New Roman"/>
                <a:cs typeface="Times New Roman"/>
              </a:rPr>
              <a:t>gay,</a:t>
            </a:r>
            <a:r>
              <a:rPr sz="2100" spc="-85" dirty="0">
                <a:latin typeface="Times New Roman"/>
                <a:cs typeface="Times New Roman"/>
              </a:rPr>
              <a:t> </a:t>
            </a:r>
            <a:r>
              <a:rPr sz="2100" spc="75" dirty="0">
                <a:latin typeface="Times New Roman"/>
                <a:cs typeface="Times New Roman"/>
              </a:rPr>
              <a:t>bisexual,</a:t>
            </a:r>
            <a:r>
              <a:rPr sz="2100" spc="25" dirty="0">
                <a:latin typeface="Times New Roman"/>
                <a:cs typeface="Times New Roman"/>
              </a:rPr>
              <a:t> </a:t>
            </a:r>
            <a:r>
              <a:rPr sz="2100" spc="150" dirty="0">
                <a:latin typeface="Times New Roman"/>
                <a:cs typeface="Times New Roman"/>
              </a:rPr>
              <a:t>transgender</a:t>
            </a:r>
            <a:r>
              <a:rPr sz="2100" spc="20" dirty="0">
                <a:latin typeface="Times New Roman"/>
                <a:cs typeface="Times New Roman"/>
              </a:rPr>
              <a:t> </a:t>
            </a:r>
            <a:r>
              <a:rPr sz="2100" spc="-204" dirty="0">
                <a:latin typeface="Times New Roman"/>
                <a:cs typeface="Times New Roman"/>
              </a:rPr>
              <a:t>&amp;</a:t>
            </a:r>
            <a:r>
              <a:rPr sz="2100" spc="20" dirty="0">
                <a:latin typeface="Times New Roman"/>
                <a:cs typeface="Times New Roman"/>
              </a:rPr>
              <a:t> </a:t>
            </a:r>
            <a:r>
              <a:rPr sz="2100" spc="95" dirty="0">
                <a:latin typeface="Times New Roman"/>
                <a:cs typeface="Times New Roman"/>
              </a:rPr>
              <a:t>intersex)</a:t>
            </a:r>
            <a:r>
              <a:rPr sz="2100" spc="25" dirty="0">
                <a:latin typeface="Times New Roman"/>
                <a:cs typeface="Times New Roman"/>
              </a:rPr>
              <a:t> </a:t>
            </a:r>
            <a:r>
              <a:rPr sz="2100" spc="170" dirty="0">
                <a:latin typeface="Times New Roman"/>
                <a:cs typeface="Times New Roman"/>
              </a:rPr>
              <a:t>and</a:t>
            </a:r>
            <a:r>
              <a:rPr sz="2100" spc="20" dirty="0">
                <a:latin typeface="Times New Roman"/>
                <a:cs typeface="Times New Roman"/>
              </a:rPr>
              <a:t> </a:t>
            </a:r>
            <a:r>
              <a:rPr sz="2100" spc="100" dirty="0">
                <a:latin typeface="Times New Roman"/>
                <a:cs typeface="Times New Roman"/>
              </a:rPr>
              <a:t>individuals</a:t>
            </a:r>
            <a:r>
              <a:rPr sz="2100" spc="25" dirty="0">
                <a:latin typeface="Times New Roman"/>
                <a:cs typeface="Times New Roman"/>
              </a:rPr>
              <a:t> </a:t>
            </a:r>
            <a:r>
              <a:rPr sz="2100" spc="150" dirty="0">
                <a:latin typeface="Times New Roman"/>
                <a:cs typeface="Times New Roman"/>
              </a:rPr>
              <a:t>whose</a:t>
            </a:r>
            <a:r>
              <a:rPr sz="2100" spc="20" dirty="0">
                <a:latin typeface="Times New Roman"/>
                <a:cs typeface="Times New Roman"/>
              </a:rPr>
              <a:t> </a:t>
            </a:r>
            <a:r>
              <a:rPr sz="2100" spc="105" dirty="0">
                <a:latin typeface="Times New Roman"/>
                <a:cs typeface="Times New Roman"/>
              </a:rPr>
              <a:t>sexual</a:t>
            </a:r>
            <a:r>
              <a:rPr sz="2100" spc="25" dirty="0">
                <a:latin typeface="Times New Roman"/>
                <a:cs typeface="Times New Roman"/>
              </a:rPr>
              <a:t> </a:t>
            </a:r>
            <a:r>
              <a:rPr sz="2100" spc="130" dirty="0">
                <a:latin typeface="Times New Roman"/>
                <a:cs typeface="Times New Roman"/>
              </a:rPr>
              <a:t>orientation</a:t>
            </a:r>
            <a:r>
              <a:rPr sz="2100" spc="20" dirty="0">
                <a:latin typeface="Times New Roman"/>
                <a:cs typeface="Times New Roman"/>
              </a:rPr>
              <a:t> </a:t>
            </a:r>
            <a:r>
              <a:rPr sz="2100" spc="130" dirty="0">
                <a:latin typeface="Times New Roman"/>
                <a:cs typeface="Times New Roman"/>
              </a:rPr>
              <a:t>or</a:t>
            </a:r>
            <a:r>
              <a:rPr sz="2100" spc="25" dirty="0">
                <a:latin typeface="Times New Roman"/>
                <a:cs typeface="Times New Roman"/>
              </a:rPr>
              <a:t> </a:t>
            </a:r>
            <a:r>
              <a:rPr sz="2100" spc="140" dirty="0">
                <a:latin typeface="Times New Roman"/>
                <a:cs typeface="Times New Roman"/>
              </a:rPr>
              <a:t>gender</a:t>
            </a:r>
            <a:r>
              <a:rPr sz="2100" spc="20" dirty="0">
                <a:latin typeface="Times New Roman"/>
                <a:cs typeface="Times New Roman"/>
              </a:rPr>
              <a:t> </a:t>
            </a:r>
            <a:r>
              <a:rPr sz="2100" spc="120" dirty="0">
                <a:latin typeface="Times New Roman"/>
                <a:cs typeface="Times New Roman"/>
              </a:rPr>
              <a:t>identity</a:t>
            </a:r>
            <a:r>
              <a:rPr sz="2100" spc="25" dirty="0">
                <a:latin typeface="Times New Roman"/>
                <a:cs typeface="Times New Roman"/>
              </a:rPr>
              <a:t> </a:t>
            </a:r>
            <a:r>
              <a:rPr sz="2100" spc="85" dirty="0">
                <a:latin typeface="Times New Roman"/>
                <a:cs typeface="Times New Roman"/>
              </a:rPr>
              <a:t>varies.</a:t>
            </a:r>
            <a:endParaRPr sz="2100">
              <a:latin typeface="Times New Roman"/>
              <a:cs typeface="Times New Roman"/>
            </a:endParaRPr>
          </a:p>
        </p:txBody>
      </p:sp>
      <p:pic>
        <p:nvPicPr>
          <p:cNvPr id="10" name="object 10"/>
          <p:cNvPicPr/>
          <p:nvPr/>
        </p:nvPicPr>
        <p:blipFill>
          <a:blip r:embed="rId2" cstate="print"/>
          <a:stretch>
            <a:fillRect/>
          </a:stretch>
        </p:blipFill>
        <p:spPr>
          <a:xfrm>
            <a:off x="1100969" y="4129360"/>
            <a:ext cx="76200" cy="76199"/>
          </a:xfrm>
          <a:prstGeom prst="rect">
            <a:avLst/>
          </a:prstGeom>
        </p:spPr>
      </p:pic>
      <p:pic>
        <p:nvPicPr>
          <p:cNvPr id="11" name="object 11"/>
          <p:cNvPicPr/>
          <p:nvPr/>
        </p:nvPicPr>
        <p:blipFill>
          <a:blip r:embed="rId3" cstate="print"/>
          <a:stretch>
            <a:fillRect/>
          </a:stretch>
        </p:blipFill>
        <p:spPr>
          <a:xfrm>
            <a:off x="1543881" y="4867547"/>
            <a:ext cx="85725" cy="85724"/>
          </a:xfrm>
          <a:prstGeom prst="rect">
            <a:avLst/>
          </a:prstGeom>
        </p:spPr>
      </p:pic>
      <p:sp>
        <p:nvSpPr>
          <p:cNvPr id="12" name="object 12"/>
          <p:cNvSpPr/>
          <p:nvPr/>
        </p:nvSpPr>
        <p:spPr>
          <a:xfrm>
            <a:off x="2005844" y="5243785"/>
            <a:ext cx="76200" cy="76200"/>
          </a:xfrm>
          <a:custGeom>
            <a:avLst/>
            <a:gdLst/>
            <a:ahLst/>
            <a:cxnLst/>
            <a:rect l="l" t="t" r="r" b="b"/>
            <a:pathLst>
              <a:path w="76200" h="76200">
                <a:moveTo>
                  <a:pt x="76199" y="76199"/>
                </a:moveTo>
                <a:lnTo>
                  <a:pt x="0" y="76199"/>
                </a:lnTo>
                <a:lnTo>
                  <a:pt x="0" y="0"/>
                </a:lnTo>
                <a:lnTo>
                  <a:pt x="76199" y="0"/>
                </a:lnTo>
                <a:lnTo>
                  <a:pt x="76199" y="76199"/>
                </a:lnTo>
                <a:close/>
              </a:path>
            </a:pathLst>
          </a:custGeom>
          <a:solidFill>
            <a:srgbClr val="000000"/>
          </a:solidFill>
        </p:spPr>
        <p:txBody>
          <a:bodyPr wrap="square" lIns="0" tIns="0" rIns="0" bIns="0" rtlCol="0"/>
          <a:lstStyle/>
          <a:p>
            <a:endParaRPr/>
          </a:p>
        </p:txBody>
      </p:sp>
      <p:pic>
        <p:nvPicPr>
          <p:cNvPr id="13" name="object 13"/>
          <p:cNvPicPr/>
          <p:nvPr/>
        </p:nvPicPr>
        <p:blipFill>
          <a:blip r:embed="rId4" cstate="print"/>
          <a:stretch>
            <a:fillRect/>
          </a:stretch>
        </p:blipFill>
        <p:spPr>
          <a:xfrm>
            <a:off x="1543881" y="5610497"/>
            <a:ext cx="85725" cy="85724"/>
          </a:xfrm>
          <a:prstGeom prst="rect">
            <a:avLst/>
          </a:prstGeom>
        </p:spPr>
      </p:pic>
      <p:sp>
        <p:nvSpPr>
          <p:cNvPr id="14" name="object 14"/>
          <p:cNvSpPr/>
          <p:nvPr/>
        </p:nvSpPr>
        <p:spPr>
          <a:xfrm>
            <a:off x="2005844" y="5986735"/>
            <a:ext cx="76200" cy="76200"/>
          </a:xfrm>
          <a:custGeom>
            <a:avLst/>
            <a:gdLst/>
            <a:ahLst/>
            <a:cxnLst/>
            <a:rect l="l" t="t" r="r" b="b"/>
            <a:pathLst>
              <a:path w="76200" h="76200">
                <a:moveTo>
                  <a:pt x="76199" y="76199"/>
                </a:moveTo>
                <a:lnTo>
                  <a:pt x="0" y="76199"/>
                </a:lnTo>
                <a:lnTo>
                  <a:pt x="0" y="0"/>
                </a:lnTo>
                <a:lnTo>
                  <a:pt x="76199" y="0"/>
                </a:lnTo>
                <a:lnTo>
                  <a:pt x="76199" y="76199"/>
                </a:lnTo>
                <a:close/>
              </a:path>
            </a:pathLst>
          </a:custGeom>
          <a:solidFill>
            <a:srgbClr val="000000"/>
          </a:solidFill>
        </p:spPr>
        <p:txBody>
          <a:bodyPr wrap="square" lIns="0" tIns="0" rIns="0" bIns="0" rtlCol="0"/>
          <a:lstStyle/>
          <a:p>
            <a:endParaRPr/>
          </a:p>
        </p:txBody>
      </p:sp>
      <p:sp>
        <p:nvSpPr>
          <p:cNvPr id="15" name="object 15"/>
          <p:cNvSpPr txBox="1"/>
          <p:nvPr/>
        </p:nvSpPr>
        <p:spPr>
          <a:xfrm>
            <a:off x="16306635" y="5821635"/>
            <a:ext cx="1276350" cy="345440"/>
          </a:xfrm>
          <a:prstGeom prst="rect">
            <a:avLst/>
          </a:prstGeom>
        </p:spPr>
        <p:txBody>
          <a:bodyPr vert="horz" wrap="square" lIns="0" tIns="12700" rIns="0" bIns="0" rtlCol="0">
            <a:spAutoFit/>
          </a:bodyPr>
          <a:lstStyle/>
          <a:p>
            <a:pPr marL="12700">
              <a:lnSpc>
                <a:spcPct val="100000"/>
              </a:lnSpc>
              <a:spcBef>
                <a:spcPts val="100"/>
              </a:spcBef>
              <a:tabLst>
                <a:tab pos="1005205" algn="l"/>
              </a:tabLst>
            </a:pPr>
            <a:r>
              <a:rPr sz="2100" spc="-10" dirty="0">
                <a:latin typeface="Times New Roman"/>
                <a:cs typeface="Times New Roman"/>
              </a:rPr>
              <a:t>"Male"</a:t>
            </a:r>
            <a:r>
              <a:rPr sz="2100" dirty="0">
                <a:latin typeface="Times New Roman"/>
                <a:cs typeface="Times New Roman"/>
              </a:rPr>
              <a:t>	</a:t>
            </a:r>
            <a:r>
              <a:rPr sz="2100" spc="105" dirty="0">
                <a:latin typeface="Times New Roman"/>
                <a:cs typeface="Times New Roman"/>
              </a:rPr>
              <a:t>or</a:t>
            </a:r>
            <a:endParaRPr sz="2100">
              <a:latin typeface="Times New Roman"/>
              <a:cs typeface="Times New Roman"/>
            </a:endParaRPr>
          </a:p>
        </p:txBody>
      </p:sp>
      <p:pic>
        <p:nvPicPr>
          <p:cNvPr id="16" name="object 16"/>
          <p:cNvPicPr/>
          <p:nvPr/>
        </p:nvPicPr>
        <p:blipFill>
          <a:blip r:embed="rId5" cstate="print"/>
          <a:stretch>
            <a:fillRect/>
          </a:stretch>
        </p:blipFill>
        <p:spPr>
          <a:xfrm>
            <a:off x="1543881" y="6724922"/>
            <a:ext cx="85725" cy="85724"/>
          </a:xfrm>
          <a:prstGeom prst="rect">
            <a:avLst/>
          </a:prstGeom>
        </p:spPr>
      </p:pic>
      <p:sp>
        <p:nvSpPr>
          <p:cNvPr id="17" name="object 17"/>
          <p:cNvSpPr/>
          <p:nvPr/>
        </p:nvSpPr>
        <p:spPr>
          <a:xfrm>
            <a:off x="2005844" y="7101160"/>
            <a:ext cx="76200" cy="76200"/>
          </a:xfrm>
          <a:custGeom>
            <a:avLst/>
            <a:gdLst/>
            <a:ahLst/>
            <a:cxnLst/>
            <a:rect l="l" t="t" r="r" b="b"/>
            <a:pathLst>
              <a:path w="76200" h="76200">
                <a:moveTo>
                  <a:pt x="76199" y="76199"/>
                </a:moveTo>
                <a:lnTo>
                  <a:pt x="0" y="76199"/>
                </a:lnTo>
                <a:lnTo>
                  <a:pt x="0" y="0"/>
                </a:lnTo>
                <a:lnTo>
                  <a:pt x="76199" y="0"/>
                </a:lnTo>
                <a:lnTo>
                  <a:pt x="76199" y="76199"/>
                </a:lnTo>
                <a:close/>
              </a:path>
            </a:pathLst>
          </a:custGeom>
          <a:solidFill>
            <a:srgbClr val="000000"/>
          </a:solidFill>
        </p:spPr>
        <p:txBody>
          <a:bodyPr wrap="square" lIns="0" tIns="0" rIns="0" bIns="0" rtlCol="0"/>
          <a:lstStyle/>
          <a:p>
            <a:endParaRPr/>
          </a:p>
        </p:txBody>
      </p:sp>
      <p:pic>
        <p:nvPicPr>
          <p:cNvPr id="18" name="object 18"/>
          <p:cNvPicPr/>
          <p:nvPr/>
        </p:nvPicPr>
        <p:blipFill>
          <a:blip r:embed="rId4" cstate="print"/>
          <a:stretch>
            <a:fillRect/>
          </a:stretch>
        </p:blipFill>
        <p:spPr>
          <a:xfrm>
            <a:off x="1543881" y="7467872"/>
            <a:ext cx="85725" cy="85724"/>
          </a:xfrm>
          <a:prstGeom prst="rect">
            <a:avLst/>
          </a:prstGeom>
        </p:spPr>
      </p:pic>
      <p:sp>
        <p:nvSpPr>
          <p:cNvPr id="19" name="object 19"/>
          <p:cNvSpPr/>
          <p:nvPr/>
        </p:nvSpPr>
        <p:spPr>
          <a:xfrm>
            <a:off x="2005844" y="7844110"/>
            <a:ext cx="76200" cy="76200"/>
          </a:xfrm>
          <a:custGeom>
            <a:avLst/>
            <a:gdLst/>
            <a:ahLst/>
            <a:cxnLst/>
            <a:rect l="l" t="t" r="r" b="b"/>
            <a:pathLst>
              <a:path w="76200" h="76200">
                <a:moveTo>
                  <a:pt x="76199" y="76199"/>
                </a:moveTo>
                <a:lnTo>
                  <a:pt x="0" y="76199"/>
                </a:lnTo>
                <a:lnTo>
                  <a:pt x="0" y="0"/>
                </a:lnTo>
                <a:lnTo>
                  <a:pt x="76199" y="0"/>
                </a:lnTo>
                <a:lnTo>
                  <a:pt x="76199" y="76199"/>
                </a:lnTo>
                <a:close/>
              </a:path>
            </a:pathLst>
          </a:custGeom>
          <a:solidFill>
            <a:srgbClr val="000000"/>
          </a:solidFill>
        </p:spPr>
        <p:txBody>
          <a:bodyPr wrap="square" lIns="0" tIns="0" rIns="0" bIns="0" rtlCol="0"/>
          <a:lstStyle/>
          <a:p>
            <a:endParaRPr/>
          </a:p>
        </p:txBody>
      </p:sp>
      <p:sp>
        <p:nvSpPr>
          <p:cNvPr id="20" name="object 20"/>
          <p:cNvSpPr txBox="1"/>
          <p:nvPr/>
        </p:nvSpPr>
        <p:spPr>
          <a:xfrm>
            <a:off x="1756804" y="5770200"/>
            <a:ext cx="14357350" cy="2254250"/>
          </a:xfrm>
          <a:prstGeom prst="rect">
            <a:avLst/>
          </a:prstGeom>
        </p:spPr>
        <p:txBody>
          <a:bodyPr vert="horz" wrap="square" lIns="0" tIns="12700" rIns="0" bIns="0" rtlCol="0">
            <a:spAutoFit/>
          </a:bodyPr>
          <a:lstStyle/>
          <a:p>
            <a:pPr marL="466090" marR="5080">
              <a:lnSpc>
                <a:spcPct val="116100"/>
              </a:lnSpc>
              <a:spcBef>
                <a:spcPts val="100"/>
              </a:spcBef>
              <a:tabLst>
                <a:tab pos="2555875" algn="l"/>
                <a:tab pos="3664585" algn="l"/>
                <a:tab pos="4823460" algn="l"/>
                <a:tab pos="6239510" algn="l"/>
                <a:tab pos="8054975" algn="l"/>
                <a:tab pos="9869805" algn="l"/>
                <a:tab pos="10293350" algn="l"/>
                <a:tab pos="11395710" algn="l"/>
                <a:tab pos="12106275" algn="l"/>
                <a:tab pos="12513310" algn="l"/>
                <a:tab pos="13134975" algn="l"/>
              </a:tabLst>
            </a:pPr>
            <a:r>
              <a:rPr sz="2100" spc="75" dirty="0">
                <a:latin typeface="Times New Roman"/>
                <a:cs typeface="Times New Roman"/>
              </a:rPr>
              <a:t>Multiple-</a:t>
            </a:r>
            <a:r>
              <a:rPr sz="2100" spc="70" dirty="0">
                <a:latin typeface="Times New Roman"/>
                <a:cs typeface="Times New Roman"/>
              </a:rPr>
              <a:t>choice</a:t>
            </a:r>
            <a:r>
              <a:rPr sz="2100" dirty="0">
                <a:latin typeface="Times New Roman"/>
                <a:cs typeface="Times New Roman"/>
              </a:rPr>
              <a:t>	</a:t>
            </a:r>
            <a:r>
              <a:rPr sz="2100" spc="155" dirty="0">
                <a:latin typeface="Times New Roman"/>
                <a:cs typeface="Times New Roman"/>
              </a:rPr>
              <a:t>answer</a:t>
            </a:r>
            <a:r>
              <a:rPr sz="2100" dirty="0">
                <a:latin typeface="Times New Roman"/>
                <a:cs typeface="Times New Roman"/>
              </a:rPr>
              <a:t>	</a:t>
            </a:r>
            <a:r>
              <a:rPr sz="2100" spc="65" dirty="0">
                <a:latin typeface="Times New Roman"/>
                <a:cs typeface="Times New Roman"/>
              </a:rPr>
              <a:t>options:</a:t>
            </a:r>
            <a:r>
              <a:rPr sz="2100" dirty="0">
                <a:latin typeface="Times New Roman"/>
                <a:cs typeface="Times New Roman"/>
              </a:rPr>
              <a:t>	</a:t>
            </a:r>
            <a:r>
              <a:rPr sz="2100" spc="100" dirty="0">
                <a:latin typeface="Times New Roman"/>
                <a:cs typeface="Times New Roman"/>
              </a:rPr>
              <a:t>Man/Boy,</a:t>
            </a:r>
            <a:r>
              <a:rPr sz="2100" dirty="0">
                <a:latin typeface="Times New Roman"/>
                <a:cs typeface="Times New Roman"/>
              </a:rPr>
              <a:t>	</a:t>
            </a:r>
            <a:r>
              <a:rPr sz="2100" spc="110" dirty="0">
                <a:latin typeface="Times New Roman"/>
                <a:cs typeface="Times New Roman"/>
              </a:rPr>
              <a:t>Woman/Girl,</a:t>
            </a:r>
            <a:r>
              <a:rPr sz="2100" dirty="0">
                <a:latin typeface="Times New Roman"/>
                <a:cs typeface="Times New Roman"/>
              </a:rPr>
              <a:t>	</a:t>
            </a:r>
            <a:r>
              <a:rPr sz="2100" spc="114" dirty="0">
                <a:latin typeface="Times New Roman"/>
                <a:cs typeface="Times New Roman"/>
              </a:rPr>
              <a:t>Transgender,</a:t>
            </a:r>
            <a:r>
              <a:rPr sz="2100" dirty="0">
                <a:latin typeface="Times New Roman"/>
                <a:cs typeface="Times New Roman"/>
              </a:rPr>
              <a:t>	</a:t>
            </a:r>
            <a:r>
              <a:rPr sz="2100" spc="40" dirty="0">
                <a:latin typeface="Times New Roman"/>
                <a:cs typeface="Times New Roman"/>
              </a:rPr>
              <a:t>A</a:t>
            </a:r>
            <a:r>
              <a:rPr sz="2100" dirty="0">
                <a:latin typeface="Times New Roman"/>
                <a:cs typeface="Times New Roman"/>
              </a:rPr>
              <a:t>	</a:t>
            </a:r>
            <a:r>
              <a:rPr sz="2100" spc="110" dirty="0">
                <a:latin typeface="Times New Roman"/>
                <a:cs typeface="Times New Roman"/>
              </a:rPr>
              <a:t>Gender</a:t>
            </a:r>
            <a:r>
              <a:rPr sz="2100" dirty="0">
                <a:latin typeface="Times New Roman"/>
                <a:cs typeface="Times New Roman"/>
              </a:rPr>
              <a:t>	</a:t>
            </a:r>
            <a:r>
              <a:rPr sz="2100" spc="160" dirty="0">
                <a:latin typeface="Times New Roman"/>
                <a:cs typeface="Times New Roman"/>
              </a:rPr>
              <a:t>that</a:t>
            </a:r>
            <a:r>
              <a:rPr sz="2100" dirty="0">
                <a:latin typeface="Times New Roman"/>
                <a:cs typeface="Times New Roman"/>
              </a:rPr>
              <a:t>	</a:t>
            </a:r>
            <a:r>
              <a:rPr sz="2100" spc="-25" dirty="0">
                <a:latin typeface="Times New Roman"/>
                <a:cs typeface="Times New Roman"/>
              </a:rPr>
              <a:t>is</a:t>
            </a:r>
            <a:r>
              <a:rPr sz="2100" dirty="0">
                <a:latin typeface="Times New Roman"/>
                <a:cs typeface="Times New Roman"/>
              </a:rPr>
              <a:t>	</a:t>
            </a:r>
            <a:r>
              <a:rPr sz="2100" spc="135" dirty="0">
                <a:latin typeface="Times New Roman"/>
                <a:cs typeface="Times New Roman"/>
              </a:rPr>
              <a:t>not</a:t>
            </a:r>
            <a:r>
              <a:rPr sz="2100" dirty="0">
                <a:latin typeface="Times New Roman"/>
                <a:cs typeface="Times New Roman"/>
              </a:rPr>
              <a:t>	</a:t>
            </a:r>
            <a:r>
              <a:rPr sz="2100" spc="95" dirty="0">
                <a:latin typeface="Times New Roman"/>
                <a:cs typeface="Times New Roman"/>
              </a:rPr>
              <a:t>singularly </a:t>
            </a:r>
            <a:r>
              <a:rPr sz="2100" spc="85" dirty="0">
                <a:latin typeface="Times New Roman"/>
                <a:cs typeface="Times New Roman"/>
              </a:rPr>
              <a:t>"Female"/Gender</a:t>
            </a:r>
            <a:r>
              <a:rPr sz="2100" spc="5" dirty="0">
                <a:latin typeface="Times New Roman"/>
                <a:cs typeface="Times New Roman"/>
              </a:rPr>
              <a:t> </a:t>
            </a:r>
            <a:r>
              <a:rPr sz="2100" spc="114" dirty="0">
                <a:latin typeface="Times New Roman"/>
                <a:cs typeface="Times New Roman"/>
              </a:rPr>
              <a:t>Non-</a:t>
            </a:r>
            <a:r>
              <a:rPr sz="2100" spc="105" dirty="0">
                <a:latin typeface="Times New Roman"/>
                <a:cs typeface="Times New Roman"/>
              </a:rPr>
              <a:t>Conforming,</a:t>
            </a:r>
            <a:r>
              <a:rPr sz="2100" spc="10" dirty="0">
                <a:latin typeface="Times New Roman"/>
                <a:cs typeface="Times New Roman"/>
              </a:rPr>
              <a:t> </a:t>
            </a:r>
            <a:r>
              <a:rPr sz="2100" spc="150" dirty="0">
                <a:latin typeface="Times New Roman"/>
                <a:cs typeface="Times New Roman"/>
              </a:rPr>
              <a:t>Other</a:t>
            </a:r>
            <a:r>
              <a:rPr sz="2100" spc="10" dirty="0">
                <a:latin typeface="Times New Roman"/>
                <a:cs typeface="Times New Roman"/>
              </a:rPr>
              <a:t> </a:t>
            </a:r>
            <a:r>
              <a:rPr sz="2100" spc="95" dirty="0">
                <a:latin typeface="Times New Roman"/>
                <a:cs typeface="Times New Roman"/>
              </a:rPr>
              <a:t>Gender,</a:t>
            </a:r>
            <a:r>
              <a:rPr sz="2100" spc="10" dirty="0">
                <a:latin typeface="Times New Roman"/>
                <a:cs typeface="Times New Roman"/>
              </a:rPr>
              <a:t> </a:t>
            </a:r>
            <a:r>
              <a:rPr sz="2100" spc="150" dirty="0">
                <a:latin typeface="Times New Roman"/>
                <a:cs typeface="Times New Roman"/>
              </a:rPr>
              <a:t>Unknown,</a:t>
            </a:r>
            <a:r>
              <a:rPr sz="2100" spc="5" dirty="0">
                <a:latin typeface="Times New Roman"/>
                <a:cs typeface="Times New Roman"/>
              </a:rPr>
              <a:t> </a:t>
            </a:r>
            <a:r>
              <a:rPr sz="2100" spc="85" dirty="0">
                <a:latin typeface="Times New Roman"/>
                <a:cs typeface="Times New Roman"/>
              </a:rPr>
              <a:t>Refused</a:t>
            </a:r>
            <a:endParaRPr sz="2100">
              <a:latin typeface="Times New Roman"/>
              <a:cs typeface="Times New Roman"/>
            </a:endParaRPr>
          </a:p>
          <a:p>
            <a:pPr marL="12700">
              <a:lnSpc>
                <a:spcPct val="100000"/>
              </a:lnSpc>
              <a:spcBef>
                <a:spcPts val="405"/>
              </a:spcBef>
            </a:pPr>
            <a:r>
              <a:rPr sz="2100" dirty="0">
                <a:latin typeface="Times New Roman"/>
                <a:cs typeface="Times New Roman"/>
              </a:rPr>
              <a:t>"Do</a:t>
            </a:r>
            <a:r>
              <a:rPr sz="2100" spc="-20" dirty="0">
                <a:latin typeface="Times New Roman"/>
                <a:cs typeface="Times New Roman"/>
              </a:rPr>
              <a:t> </a:t>
            </a:r>
            <a:r>
              <a:rPr sz="2100" spc="135" dirty="0">
                <a:latin typeface="Times New Roman"/>
                <a:cs typeface="Times New Roman"/>
              </a:rPr>
              <a:t>you</a:t>
            </a:r>
            <a:r>
              <a:rPr sz="2100" spc="-20" dirty="0">
                <a:latin typeface="Times New Roman"/>
                <a:cs typeface="Times New Roman"/>
              </a:rPr>
              <a:t> </a:t>
            </a:r>
            <a:r>
              <a:rPr sz="2100" spc="110" dirty="0">
                <a:latin typeface="Times New Roman"/>
                <a:cs typeface="Times New Roman"/>
              </a:rPr>
              <a:t>identify</a:t>
            </a:r>
            <a:r>
              <a:rPr sz="2100" spc="-20" dirty="0">
                <a:latin typeface="Times New Roman"/>
                <a:cs typeface="Times New Roman"/>
              </a:rPr>
              <a:t> </a:t>
            </a:r>
            <a:r>
              <a:rPr sz="2100" spc="105" dirty="0">
                <a:latin typeface="Times New Roman"/>
                <a:cs typeface="Times New Roman"/>
              </a:rPr>
              <a:t>as</a:t>
            </a:r>
            <a:r>
              <a:rPr sz="2100" spc="-20" dirty="0">
                <a:latin typeface="Times New Roman"/>
                <a:cs typeface="Times New Roman"/>
              </a:rPr>
              <a:t> </a:t>
            </a:r>
            <a:r>
              <a:rPr sz="2100" spc="70" dirty="0">
                <a:latin typeface="Times New Roman"/>
                <a:cs typeface="Times New Roman"/>
              </a:rPr>
              <a:t>intersex?"</a:t>
            </a:r>
            <a:endParaRPr sz="2100">
              <a:latin typeface="Times New Roman"/>
              <a:cs typeface="Times New Roman"/>
            </a:endParaRPr>
          </a:p>
          <a:p>
            <a:pPr marL="466090">
              <a:lnSpc>
                <a:spcPct val="100000"/>
              </a:lnSpc>
              <a:spcBef>
                <a:spcPts val="405"/>
              </a:spcBef>
            </a:pPr>
            <a:r>
              <a:rPr sz="2100" spc="50" dirty="0">
                <a:latin typeface="Times New Roman"/>
                <a:cs typeface="Times New Roman"/>
              </a:rPr>
              <a:t>Single</a:t>
            </a:r>
            <a:r>
              <a:rPr sz="2100" dirty="0">
                <a:latin typeface="Times New Roman"/>
                <a:cs typeface="Times New Roman"/>
              </a:rPr>
              <a:t> </a:t>
            </a:r>
            <a:r>
              <a:rPr sz="2100" spc="165" dirty="0">
                <a:latin typeface="Times New Roman"/>
                <a:cs typeface="Times New Roman"/>
              </a:rPr>
              <a:t>answer</a:t>
            </a:r>
            <a:r>
              <a:rPr sz="2100" dirty="0">
                <a:latin typeface="Times New Roman"/>
                <a:cs typeface="Times New Roman"/>
              </a:rPr>
              <a:t> </a:t>
            </a:r>
            <a:r>
              <a:rPr sz="2100" spc="75" dirty="0">
                <a:latin typeface="Times New Roman"/>
                <a:cs typeface="Times New Roman"/>
              </a:rPr>
              <a:t>options:</a:t>
            </a:r>
            <a:r>
              <a:rPr sz="2100" dirty="0">
                <a:latin typeface="Times New Roman"/>
                <a:cs typeface="Times New Roman"/>
              </a:rPr>
              <a:t> Yes,</a:t>
            </a:r>
            <a:r>
              <a:rPr sz="2100" spc="5" dirty="0">
                <a:latin typeface="Times New Roman"/>
                <a:cs typeface="Times New Roman"/>
              </a:rPr>
              <a:t> </a:t>
            </a:r>
            <a:r>
              <a:rPr sz="2100" spc="50" dirty="0">
                <a:latin typeface="Times New Roman"/>
                <a:cs typeface="Times New Roman"/>
              </a:rPr>
              <a:t>No,</a:t>
            </a:r>
            <a:r>
              <a:rPr sz="2100" dirty="0">
                <a:latin typeface="Times New Roman"/>
                <a:cs typeface="Times New Roman"/>
              </a:rPr>
              <a:t> </a:t>
            </a:r>
            <a:r>
              <a:rPr sz="2100" spc="150" dirty="0">
                <a:latin typeface="Times New Roman"/>
                <a:cs typeface="Times New Roman"/>
              </a:rPr>
              <a:t>Unknown,</a:t>
            </a:r>
            <a:r>
              <a:rPr sz="2100" dirty="0">
                <a:latin typeface="Times New Roman"/>
                <a:cs typeface="Times New Roman"/>
              </a:rPr>
              <a:t> </a:t>
            </a:r>
            <a:r>
              <a:rPr sz="2100" spc="85" dirty="0">
                <a:latin typeface="Times New Roman"/>
                <a:cs typeface="Times New Roman"/>
              </a:rPr>
              <a:t>Refused</a:t>
            </a:r>
            <a:endParaRPr sz="2100">
              <a:latin typeface="Times New Roman"/>
              <a:cs typeface="Times New Roman"/>
            </a:endParaRPr>
          </a:p>
          <a:p>
            <a:pPr marL="12700">
              <a:lnSpc>
                <a:spcPct val="100000"/>
              </a:lnSpc>
              <a:spcBef>
                <a:spcPts val="405"/>
              </a:spcBef>
            </a:pPr>
            <a:r>
              <a:rPr sz="2100" dirty="0">
                <a:latin typeface="Times New Roman"/>
                <a:cs typeface="Times New Roman"/>
              </a:rPr>
              <a:t>"Do</a:t>
            </a:r>
            <a:r>
              <a:rPr sz="2100" spc="-20" dirty="0">
                <a:latin typeface="Times New Roman"/>
                <a:cs typeface="Times New Roman"/>
              </a:rPr>
              <a:t> </a:t>
            </a:r>
            <a:r>
              <a:rPr sz="2100" spc="135" dirty="0">
                <a:latin typeface="Times New Roman"/>
                <a:cs typeface="Times New Roman"/>
              </a:rPr>
              <a:t>you</a:t>
            </a:r>
            <a:r>
              <a:rPr sz="2100" spc="-15" dirty="0">
                <a:latin typeface="Times New Roman"/>
                <a:cs typeface="Times New Roman"/>
              </a:rPr>
              <a:t> </a:t>
            </a:r>
            <a:r>
              <a:rPr sz="2100" spc="160" dirty="0">
                <a:latin typeface="Times New Roman"/>
                <a:cs typeface="Times New Roman"/>
              </a:rPr>
              <a:t>think</a:t>
            </a:r>
            <a:r>
              <a:rPr sz="2100" spc="-20" dirty="0">
                <a:latin typeface="Times New Roman"/>
                <a:cs typeface="Times New Roman"/>
              </a:rPr>
              <a:t> </a:t>
            </a:r>
            <a:r>
              <a:rPr sz="2100" spc="75" dirty="0">
                <a:latin typeface="Times New Roman"/>
                <a:cs typeface="Times New Roman"/>
              </a:rPr>
              <a:t>of</a:t>
            </a:r>
            <a:r>
              <a:rPr sz="2100" spc="-15" dirty="0">
                <a:latin typeface="Times New Roman"/>
                <a:cs typeface="Times New Roman"/>
              </a:rPr>
              <a:t> </a:t>
            </a:r>
            <a:r>
              <a:rPr sz="2100" spc="110" dirty="0">
                <a:latin typeface="Times New Roman"/>
                <a:cs typeface="Times New Roman"/>
              </a:rPr>
              <a:t>yourself</a:t>
            </a:r>
            <a:r>
              <a:rPr sz="2100" spc="-20" dirty="0">
                <a:latin typeface="Times New Roman"/>
                <a:cs typeface="Times New Roman"/>
              </a:rPr>
              <a:t> as:"</a:t>
            </a:r>
            <a:endParaRPr sz="2100">
              <a:latin typeface="Times New Roman"/>
              <a:cs typeface="Times New Roman"/>
            </a:endParaRPr>
          </a:p>
          <a:p>
            <a:pPr marL="466090">
              <a:lnSpc>
                <a:spcPct val="100000"/>
              </a:lnSpc>
              <a:spcBef>
                <a:spcPts val="405"/>
              </a:spcBef>
            </a:pPr>
            <a:r>
              <a:rPr sz="2100" spc="50" dirty="0">
                <a:latin typeface="Times New Roman"/>
                <a:cs typeface="Times New Roman"/>
              </a:rPr>
              <a:t>Single</a:t>
            </a:r>
            <a:r>
              <a:rPr sz="2100" dirty="0">
                <a:latin typeface="Times New Roman"/>
                <a:cs typeface="Times New Roman"/>
              </a:rPr>
              <a:t> </a:t>
            </a:r>
            <a:r>
              <a:rPr sz="2100" spc="165" dirty="0">
                <a:latin typeface="Times New Roman"/>
                <a:cs typeface="Times New Roman"/>
              </a:rPr>
              <a:t>answer</a:t>
            </a:r>
            <a:r>
              <a:rPr sz="2100" dirty="0">
                <a:latin typeface="Times New Roman"/>
                <a:cs typeface="Times New Roman"/>
              </a:rPr>
              <a:t> </a:t>
            </a:r>
            <a:r>
              <a:rPr sz="2100" spc="75" dirty="0">
                <a:latin typeface="Times New Roman"/>
                <a:cs typeface="Times New Roman"/>
              </a:rPr>
              <a:t>options:</a:t>
            </a:r>
            <a:r>
              <a:rPr sz="2100" dirty="0">
                <a:latin typeface="Times New Roman"/>
                <a:cs typeface="Times New Roman"/>
              </a:rPr>
              <a:t> </a:t>
            </a:r>
            <a:r>
              <a:rPr sz="2100" spc="85" dirty="0">
                <a:latin typeface="Times New Roman"/>
                <a:cs typeface="Times New Roman"/>
              </a:rPr>
              <a:t>Straight,</a:t>
            </a:r>
            <a:r>
              <a:rPr sz="2100" dirty="0">
                <a:latin typeface="Times New Roman"/>
                <a:cs typeface="Times New Roman"/>
              </a:rPr>
              <a:t> </a:t>
            </a:r>
            <a:r>
              <a:rPr sz="2100" spc="50" dirty="0">
                <a:latin typeface="Times New Roman"/>
                <a:cs typeface="Times New Roman"/>
              </a:rPr>
              <a:t>Gay,</a:t>
            </a:r>
            <a:r>
              <a:rPr sz="2100" dirty="0">
                <a:latin typeface="Times New Roman"/>
                <a:cs typeface="Times New Roman"/>
              </a:rPr>
              <a:t> </a:t>
            </a:r>
            <a:r>
              <a:rPr sz="2100" spc="70" dirty="0">
                <a:latin typeface="Times New Roman"/>
                <a:cs typeface="Times New Roman"/>
              </a:rPr>
              <a:t>Lesbian,</a:t>
            </a:r>
            <a:r>
              <a:rPr sz="2100" dirty="0">
                <a:latin typeface="Times New Roman"/>
                <a:cs typeface="Times New Roman"/>
              </a:rPr>
              <a:t> </a:t>
            </a:r>
            <a:r>
              <a:rPr sz="2100" spc="60" dirty="0">
                <a:latin typeface="Times New Roman"/>
                <a:cs typeface="Times New Roman"/>
              </a:rPr>
              <a:t>Bisexual,</a:t>
            </a:r>
            <a:r>
              <a:rPr sz="2100" spc="5" dirty="0">
                <a:latin typeface="Times New Roman"/>
                <a:cs typeface="Times New Roman"/>
              </a:rPr>
              <a:t> </a:t>
            </a:r>
            <a:r>
              <a:rPr sz="2100" spc="150" dirty="0">
                <a:latin typeface="Times New Roman"/>
                <a:cs typeface="Times New Roman"/>
              </a:rPr>
              <a:t>Other</a:t>
            </a:r>
            <a:r>
              <a:rPr sz="2100" dirty="0">
                <a:latin typeface="Times New Roman"/>
                <a:cs typeface="Times New Roman"/>
              </a:rPr>
              <a:t> </a:t>
            </a:r>
            <a:r>
              <a:rPr sz="2100" spc="75" dirty="0">
                <a:latin typeface="Times New Roman"/>
                <a:cs typeface="Times New Roman"/>
              </a:rPr>
              <a:t>Sexuality,</a:t>
            </a:r>
            <a:r>
              <a:rPr sz="2100" dirty="0">
                <a:latin typeface="Times New Roman"/>
                <a:cs typeface="Times New Roman"/>
              </a:rPr>
              <a:t> </a:t>
            </a:r>
            <a:r>
              <a:rPr sz="2100" spc="125" dirty="0">
                <a:latin typeface="Times New Roman"/>
                <a:cs typeface="Times New Roman"/>
              </a:rPr>
              <a:t>Questioning/Unsure,</a:t>
            </a:r>
            <a:r>
              <a:rPr sz="2100" dirty="0">
                <a:latin typeface="Times New Roman"/>
                <a:cs typeface="Times New Roman"/>
              </a:rPr>
              <a:t> </a:t>
            </a:r>
            <a:r>
              <a:rPr sz="2100" spc="150" dirty="0">
                <a:latin typeface="Times New Roman"/>
                <a:cs typeface="Times New Roman"/>
              </a:rPr>
              <a:t>Unknown,</a:t>
            </a:r>
            <a:r>
              <a:rPr sz="2100" dirty="0">
                <a:latin typeface="Times New Roman"/>
                <a:cs typeface="Times New Roman"/>
              </a:rPr>
              <a:t> </a:t>
            </a:r>
            <a:r>
              <a:rPr sz="2100" spc="85" dirty="0">
                <a:latin typeface="Times New Roman"/>
                <a:cs typeface="Times New Roman"/>
              </a:rPr>
              <a:t>Refused</a:t>
            </a:r>
            <a:endParaRPr sz="2100">
              <a:latin typeface="Times New Roman"/>
              <a:cs typeface="Times New Roman"/>
            </a:endParaRPr>
          </a:p>
        </p:txBody>
      </p:sp>
      <p:sp>
        <p:nvSpPr>
          <p:cNvPr id="21" name="object 21"/>
          <p:cNvSpPr/>
          <p:nvPr/>
        </p:nvSpPr>
        <p:spPr>
          <a:xfrm>
            <a:off x="0" y="3421238"/>
            <a:ext cx="8971915" cy="533400"/>
          </a:xfrm>
          <a:custGeom>
            <a:avLst/>
            <a:gdLst/>
            <a:ahLst/>
            <a:cxnLst/>
            <a:rect l="l" t="t" r="r" b="b"/>
            <a:pathLst>
              <a:path w="8971915" h="533400">
                <a:moveTo>
                  <a:pt x="8871204" y="533399"/>
                </a:moveTo>
                <a:lnTo>
                  <a:pt x="0" y="533399"/>
                </a:lnTo>
                <a:lnTo>
                  <a:pt x="0" y="0"/>
                </a:lnTo>
                <a:lnTo>
                  <a:pt x="8871206" y="0"/>
                </a:lnTo>
                <a:lnTo>
                  <a:pt x="8910203" y="7883"/>
                </a:lnTo>
                <a:lnTo>
                  <a:pt x="8942100" y="29366"/>
                </a:lnTo>
                <a:lnTo>
                  <a:pt x="8963631" y="61191"/>
                </a:lnTo>
                <a:lnTo>
                  <a:pt x="8971533" y="100102"/>
                </a:lnTo>
                <a:lnTo>
                  <a:pt x="8971533" y="433296"/>
                </a:lnTo>
                <a:lnTo>
                  <a:pt x="8963631" y="472208"/>
                </a:lnTo>
                <a:lnTo>
                  <a:pt x="8942100" y="504032"/>
                </a:lnTo>
                <a:lnTo>
                  <a:pt x="8910203" y="525515"/>
                </a:lnTo>
                <a:lnTo>
                  <a:pt x="8871204" y="533399"/>
                </a:lnTo>
                <a:close/>
              </a:path>
            </a:pathLst>
          </a:custGeom>
          <a:solidFill>
            <a:srgbClr val="3C7B5E">
              <a:alpha val="29798"/>
            </a:srgbClr>
          </a:solidFill>
        </p:spPr>
        <p:txBody>
          <a:bodyPr wrap="square" lIns="0" tIns="0" rIns="0" bIns="0" rtlCol="0"/>
          <a:lstStyle/>
          <a:p>
            <a:endParaRPr/>
          </a:p>
        </p:txBody>
      </p:sp>
      <p:sp>
        <p:nvSpPr>
          <p:cNvPr id="22" name="object 22"/>
          <p:cNvSpPr txBox="1"/>
          <p:nvPr/>
        </p:nvSpPr>
        <p:spPr>
          <a:xfrm>
            <a:off x="374405" y="3297433"/>
            <a:ext cx="17212945" cy="2498725"/>
          </a:xfrm>
          <a:prstGeom prst="rect">
            <a:avLst/>
          </a:prstGeom>
        </p:spPr>
        <p:txBody>
          <a:bodyPr vert="horz" wrap="square" lIns="0" tIns="149860" rIns="0" bIns="0" rtlCol="0">
            <a:spAutoFit/>
          </a:bodyPr>
          <a:lstStyle/>
          <a:p>
            <a:pPr marL="12700">
              <a:lnSpc>
                <a:spcPct val="100000"/>
              </a:lnSpc>
              <a:spcBef>
                <a:spcPts val="1180"/>
              </a:spcBef>
              <a:tabLst>
                <a:tab pos="1558290" algn="l"/>
                <a:tab pos="2109470" algn="l"/>
                <a:tab pos="3152775" algn="l"/>
                <a:tab pos="6766559" algn="l"/>
              </a:tabLst>
            </a:pPr>
            <a:r>
              <a:rPr sz="2800" spc="420" dirty="0">
                <a:latin typeface="Times New Roman"/>
                <a:cs typeface="Times New Roman"/>
              </a:rPr>
              <a:t>W</a:t>
            </a:r>
            <a:r>
              <a:rPr sz="2800" spc="-254" dirty="0">
                <a:latin typeface="Times New Roman"/>
                <a:cs typeface="Times New Roman"/>
              </a:rPr>
              <a:t> </a:t>
            </a:r>
            <a:r>
              <a:rPr sz="2800" spc="240" dirty="0">
                <a:latin typeface="Times New Roman"/>
                <a:cs typeface="Times New Roman"/>
              </a:rPr>
              <a:t>H</a:t>
            </a:r>
            <a:r>
              <a:rPr sz="2800" spc="-254" dirty="0">
                <a:latin typeface="Times New Roman"/>
                <a:cs typeface="Times New Roman"/>
              </a:rPr>
              <a:t> </a:t>
            </a:r>
            <a:r>
              <a:rPr sz="2800" spc="120" dirty="0">
                <a:latin typeface="Times New Roman"/>
                <a:cs typeface="Times New Roman"/>
              </a:rPr>
              <a:t>A</a:t>
            </a:r>
            <a:r>
              <a:rPr sz="2800" spc="-250" dirty="0">
                <a:latin typeface="Times New Roman"/>
                <a:cs typeface="Times New Roman"/>
              </a:rPr>
              <a:t> </a:t>
            </a:r>
            <a:r>
              <a:rPr sz="2800" spc="-50" dirty="0">
                <a:latin typeface="Times New Roman"/>
                <a:cs typeface="Times New Roman"/>
              </a:rPr>
              <a:t>T</a:t>
            </a:r>
            <a:r>
              <a:rPr sz="2800" dirty="0">
                <a:latin typeface="Times New Roman"/>
                <a:cs typeface="Times New Roman"/>
              </a:rPr>
              <a:t>	</a:t>
            </a:r>
            <a:r>
              <a:rPr sz="2800" spc="-65" dirty="0">
                <a:latin typeface="Times New Roman"/>
                <a:cs typeface="Times New Roman"/>
              </a:rPr>
              <a:t>I</a:t>
            </a:r>
            <a:r>
              <a:rPr sz="2800" spc="-250" dirty="0">
                <a:latin typeface="Times New Roman"/>
                <a:cs typeface="Times New Roman"/>
              </a:rPr>
              <a:t> </a:t>
            </a:r>
            <a:r>
              <a:rPr sz="2800" spc="-50" dirty="0">
                <a:latin typeface="Times New Roman"/>
                <a:cs typeface="Times New Roman"/>
              </a:rPr>
              <a:t>S</a:t>
            </a:r>
            <a:r>
              <a:rPr sz="2800" dirty="0">
                <a:latin typeface="Times New Roman"/>
                <a:cs typeface="Times New Roman"/>
              </a:rPr>
              <a:t>	T</a:t>
            </a:r>
            <a:r>
              <a:rPr sz="2800" spc="-250" dirty="0">
                <a:latin typeface="Times New Roman"/>
                <a:cs typeface="Times New Roman"/>
              </a:rPr>
              <a:t> </a:t>
            </a:r>
            <a:r>
              <a:rPr sz="2800" spc="240" dirty="0">
                <a:latin typeface="Times New Roman"/>
                <a:cs typeface="Times New Roman"/>
              </a:rPr>
              <a:t>H</a:t>
            </a:r>
            <a:r>
              <a:rPr sz="2800" spc="-245" dirty="0">
                <a:latin typeface="Times New Roman"/>
                <a:cs typeface="Times New Roman"/>
              </a:rPr>
              <a:t> </a:t>
            </a:r>
            <a:r>
              <a:rPr sz="2800" spc="-50" dirty="0">
                <a:latin typeface="Times New Roman"/>
                <a:cs typeface="Times New Roman"/>
              </a:rPr>
              <a:t>E</a:t>
            </a:r>
            <a:r>
              <a:rPr sz="2800" dirty="0">
                <a:latin typeface="Times New Roman"/>
                <a:cs typeface="Times New Roman"/>
              </a:rPr>
              <a:t>	</a:t>
            </a:r>
            <a:r>
              <a:rPr sz="2800" spc="195" dirty="0">
                <a:latin typeface="Times New Roman"/>
                <a:cs typeface="Times New Roman"/>
              </a:rPr>
              <a:t>M</a:t>
            </a:r>
            <a:r>
              <a:rPr sz="2800" spc="-250" dirty="0">
                <a:latin typeface="Times New Roman"/>
                <a:cs typeface="Times New Roman"/>
              </a:rPr>
              <a:t> </a:t>
            </a:r>
            <a:r>
              <a:rPr sz="2800" dirty="0">
                <a:latin typeface="Times New Roman"/>
                <a:cs typeface="Times New Roman"/>
              </a:rPr>
              <a:t>E</a:t>
            </a:r>
            <a:r>
              <a:rPr sz="2800" spc="-250" dirty="0">
                <a:latin typeface="Times New Roman"/>
                <a:cs typeface="Times New Roman"/>
              </a:rPr>
              <a:t> </a:t>
            </a:r>
            <a:r>
              <a:rPr sz="2800" dirty="0">
                <a:latin typeface="Times New Roman"/>
                <a:cs typeface="Times New Roman"/>
              </a:rPr>
              <a:t>T</a:t>
            </a:r>
            <a:r>
              <a:rPr sz="2800" spc="-250" dirty="0">
                <a:latin typeface="Times New Roman"/>
                <a:cs typeface="Times New Roman"/>
              </a:rPr>
              <a:t> </a:t>
            </a:r>
            <a:r>
              <a:rPr sz="2800" spc="240" dirty="0">
                <a:latin typeface="Times New Roman"/>
                <a:cs typeface="Times New Roman"/>
              </a:rPr>
              <a:t>H</a:t>
            </a:r>
            <a:r>
              <a:rPr sz="2800" spc="-245" dirty="0">
                <a:latin typeface="Times New Roman"/>
                <a:cs typeface="Times New Roman"/>
              </a:rPr>
              <a:t> </a:t>
            </a:r>
            <a:r>
              <a:rPr sz="2800" spc="80" dirty="0">
                <a:latin typeface="Times New Roman"/>
                <a:cs typeface="Times New Roman"/>
              </a:rPr>
              <a:t>O</a:t>
            </a:r>
            <a:r>
              <a:rPr sz="2800" spc="-250" dirty="0">
                <a:latin typeface="Times New Roman"/>
                <a:cs typeface="Times New Roman"/>
              </a:rPr>
              <a:t> </a:t>
            </a:r>
            <a:r>
              <a:rPr sz="2800" spc="100" dirty="0">
                <a:latin typeface="Times New Roman"/>
                <a:cs typeface="Times New Roman"/>
              </a:rPr>
              <a:t>D</a:t>
            </a:r>
            <a:r>
              <a:rPr sz="2800" spc="-250" dirty="0">
                <a:latin typeface="Times New Roman"/>
                <a:cs typeface="Times New Roman"/>
              </a:rPr>
              <a:t> </a:t>
            </a:r>
            <a:r>
              <a:rPr sz="2800" spc="80" dirty="0">
                <a:latin typeface="Times New Roman"/>
                <a:cs typeface="Times New Roman"/>
              </a:rPr>
              <a:t>O</a:t>
            </a:r>
            <a:r>
              <a:rPr sz="2800" spc="-250" dirty="0">
                <a:latin typeface="Times New Roman"/>
                <a:cs typeface="Times New Roman"/>
              </a:rPr>
              <a:t> </a:t>
            </a:r>
            <a:r>
              <a:rPr sz="2800" spc="-95" dirty="0">
                <a:latin typeface="Times New Roman"/>
                <a:cs typeface="Times New Roman"/>
              </a:rPr>
              <a:t>L</a:t>
            </a:r>
            <a:r>
              <a:rPr sz="2800" spc="-245" dirty="0">
                <a:latin typeface="Times New Roman"/>
                <a:cs typeface="Times New Roman"/>
              </a:rPr>
              <a:t> </a:t>
            </a:r>
            <a:r>
              <a:rPr sz="2800" spc="80" dirty="0">
                <a:latin typeface="Times New Roman"/>
                <a:cs typeface="Times New Roman"/>
              </a:rPr>
              <a:t>O</a:t>
            </a:r>
            <a:r>
              <a:rPr sz="2800" spc="-250" dirty="0">
                <a:latin typeface="Times New Roman"/>
                <a:cs typeface="Times New Roman"/>
              </a:rPr>
              <a:t> </a:t>
            </a:r>
            <a:r>
              <a:rPr sz="2800" spc="-90" dirty="0">
                <a:latin typeface="Times New Roman"/>
                <a:cs typeface="Times New Roman"/>
              </a:rPr>
              <a:t>G</a:t>
            </a:r>
            <a:r>
              <a:rPr sz="2800" spc="-250" dirty="0">
                <a:latin typeface="Times New Roman"/>
                <a:cs typeface="Times New Roman"/>
              </a:rPr>
              <a:t> </a:t>
            </a:r>
            <a:r>
              <a:rPr sz="2800" spc="-60" dirty="0">
                <a:latin typeface="Times New Roman"/>
                <a:cs typeface="Times New Roman"/>
              </a:rPr>
              <a:t>Y</a:t>
            </a:r>
            <a:r>
              <a:rPr sz="2800" dirty="0">
                <a:latin typeface="Times New Roman"/>
                <a:cs typeface="Times New Roman"/>
              </a:rPr>
              <a:t>	</a:t>
            </a:r>
            <a:r>
              <a:rPr sz="2800" spc="60" dirty="0">
                <a:latin typeface="Times New Roman"/>
                <a:cs typeface="Times New Roman"/>
              </a:rPr>
              <a:t>U</a:t>
            </a:r>
            <a:r>
              <a:rPr sz="2800" spc="-250" dirty="0">
                <a:latin typeface="Times New Roman"/>
                <a:cs typeface="Times New Roman"/>
              </a:rPr>
              <a:t> </a:t>
            </a:r>
            <a:r>
              <a:rPr sz="2800" spc="-130" dirty="0">
                <a:latin typeface="Times New Roman"/>
                <a:cs typeface="Times New Roman"/>
              </a:rPr>
              <a:t>S</a:t>
            </a:r>
            <a:r>
              <a:rPr sz="2800" spc="-250" dirty="0">
                <a:latin typeface="Times New Roman"/>
                <a:cs typeface="Times New Roman"/>
              </a:rPr>
              <a:t> </a:t>
            </a:r>
            <a:r>
              <a:rPr sz="2800" dirty="0">
                <a:latin typeface="Times New Roman"/>
                <a:cs typeface="Times New Roman"/>
              </a:rPr>
              <a:t>E</a:t>
            </a:r>
            <a:r>
              <a:rPr sz="2800" spc="-250" dirty="0">
                <a:latin typeface="Times New Roman"/>
                <a:cs typeface="Times New Roman"/>
              </a:rPr>
              <a:t> </a:t>
            </a:r>
            <a:r>
              <a:rPr sz="2800" spc="100" dirty="0">
                <a:latin typeface="Times New Roman"/>
                <a:cs typeface="Times New Roman"/>
              </a:rPr>
              <a:t>D</a:t>
            </a:r>
            <a:r>
              <a:rPr sz="2800" spc="-250" dirty="0">
                <a:latin typeface="Times New Roman"/>
                <a:cs typeface="Times New Roman"/>
              </a:rPr>
              <a:t> </a:t>
            </a:r>
            <a:r>
              <a:rPr sz="2800" spc="-50" dirty="0">
                <a:latin typeface="Times New Roman"/>
                <a:cs typeface="Times New Roman"/>
              </a:rPr>
              <a:t>?</a:t>
            </a:r>
            <a:endParaRPr sz="2800">
              <a:latin typeface="Times New Roman"/>
              <a:cs typeface="Times New Roman"/>
            </a:endParaRPr>
          </a:p>
          <a:p>
            <a:pPr marL="941705" marR="5080">
              <a:lnSpc>
                <a:spcPct val="116100"/>
              </a:lnSpc>
              <a:spcBef>
                <a:spcPts val="405"/>
              </a:spcBef>
            </a:pPr>
            <a:r>
              <a:rPr sz="2100" spc="135" dirty="0">
                <a:latin typeface="Times New Roman"/>
                <a:cs typeface="Times New Roman"/>
              </a:rPr>
              <a:t>Four</a:t>
            </a:r>
            <a:r>
              <a:rPr sz="2100" spc="75" dirty="0">
                <a:latin typeface="Times New Roman"/>
                <a:cs typeface="Times New Roman"/>
              </a:rPr>
              <a:t> </a:t>
            </a:r>
            <a:r>
              <a:rPr sz="2100" spc="110" dirty="0">
                <a:latin typeface="Times New Roman"/>
                <a:cs typeface="Times New Roman"/>
              </a:rPr>
              <a:t>questions</a:t>
            </a:r>
            <a:r>
              <a:rPr sz="2100" spc="75" dirty="0">
                <a:latin typeface="Times New Roman"/>
                <a:cs typeface="Times New Roman"/>
              </a:rPr>
              <a:t> </a:t>
            </a:r>
            <a:r>
              <a:rPr sz="2100" spc="150" dirty="0">
                <a:latin typeface="Times New Roman"/>
                <a:cs typeface="Times New Roman"/>
              </a:rPr>
              <a:t>are</a:t>
            </a:r>
            <a:r>
              <a:rPr sz="2100" spc="75" dirty="0">
                <a:latin typeface="Times New Roman"/>
                <a:cs typeface="Times New Roman"/>
              </a:rPr>
              <a:t> </a:t>
            </a:r>
            <a:r>
              <a:rPr sz="2100" spc="110" dirty="0">
                <a:latin typeface="Times New Roman"/>
                <a:cs typeface="Times New Roman"/>
              </a:rPr>
              <a:t>asked</a:t>
            </a:r>
            <a:r>
              <a:rPr sz="2100" spc="75" dirty="0">
                <a:latin typeface="Times New Roman"/>
                <a:cs typeface="Times New Roman"/>
              </a:rPr>
              <a:t> </a:t>
            </a:r>
            <a:r>
              <a:rPr sz="2100" spc="105" dirty="0">
                <a:latin typeface="Times New Roman"/>
                <a:cs typeface="Times New Roman"/>
              </a:rPr>
              <a:t>to</a:t>
            </a:r>
            <a:r>
              <a:rPr sz="2100" spc="75" dirty="0">
                <a:latin typeface="Times New Roman"/>
                <a:cs typeface="Times New Roman"/>
              </a:rPr>
              <a:t> </a:t>
            </a:r>
            <a:r>
              <a:rPr sz="2100" spc="135" dirty="0">
                <a:latin typeface="Times New Roman"/>
                <a:cs typeface="Times New Roman"/>
              </a:rPr>
              <a:t>determine</a:t>
            </a:r>
            <a:r>
              <a:rPr sz="2100" spc="80" dirty="0">
                <a:latin typeface="Times New Roman"/>
                <a:cs typeface="Times New Roman"/>
              </a:rPr>
              <a:t> </a:t>
            </a:r>
            <a:r>
              <a:rPr sz="2100" spc="50" dirty="0">
                <a:latin typeface="Times New Roman"/>
                <a:cs typeface="Times New Roman"/>
              </a:rPr>
              <a:t>if</a:t>
            </a:r>
            <a:r>
              <a:rPr sz="2100" spc="75" dirty="0">
                <a:latin typeface="Times New Roman"/>
                <a:cs typeface="Times New Roman"/>
              </a:rPr>
              <a:t> </a:t>
            </a:r>
            <a:r>
              <a:rPr sz="2100" spc="195" dirty="0">
                <a:latin typeface="Times New Roman"/>
                <a:cs typeface="Times New Roman"/>
              </a:rPr>
              <a:t>an</a:t>
            </a:r>
            <a:r>
              <a:rPr sz="2100" spc="75" dirty="0">
                <a:latin typeface="Times New Roman"/>
                <a:cs typeface="Times New Roman"/>
              </a:rPr>
              <a:t> </a:t>
            </a:r>
            <a:r>
              <a:rPr sz="2100" spc="100" dirty="0">
                <a:latin typeface="Times New Roman"/>
                <a:cs typeface="Times New Roman"/>
              </a:rPr>
              <a:t>individual</a:t>
            </a:r>
            <a:r>
              <a:rPr sz="2100" spc="75" dirty="0">
                <a:latin typeface="Times New Roman"/>
                <a:cs typeface="Times New Roman"/>
              </a:rPr>
              <a:t> </a:t>
            </a:r>
            <a:r>
              <a:rPr sz="2100" spc="65" dirty="0">
                <a:latin typeface="Times New Roman"/>
                <a:cs typeface="Times New Roman"/>
              </a:rPr>
              <a:t>falls</a:t>
            </a:r>
            <a:r>
              <a:rPr sz="2100" spc="75" dirty="0">
                <a:latin typeface="Times New Roman"/>
                <a:cs typeface="Times New Roman"/>
              </a:rPr>
              <a:t> </a:t>
            </a:r>
            <a:r>
              <a:rPr sz="2100" spc="180" dirty="0">
                <a:latin typeface="Times New Roman"/>
                <a:cs typeface="Times New Roman"/>
              </a:rPr>
              <a:t>under</a:t>
            </a:r>
            <a:r>
              <a:rPr sz="2100" spc="80" dirty="0">
                <a:latin typeface="Times New Roman"/>
                <a:cs typeface="Times New Roman"/>
              </a:rPr>
              <a:t> </a:t>
            </a:r>
            <a:r>
              <a:rPr sz="2100" spc="170" dirty="0">
                <a:latin typeface="Times New Roman"/>
                <a:cs typeface="Times New Roman"/>
              </a:rPr>
              <a:t>the</a:t>
            </a:r>
            <a:r>
              <a:rPr sz="2100" spc="75" dirty="0">
                <a:latin typeface="Times New Roman"/>
                <a:cs typeface="Times New Roman"/>
              </a:rPr>
              <a:t> </a:t>
            </a:r>
            <a:r>
              <a:rPr sz="2100" spc="105" dirty="0">
                <a:latin typeface="Times New Roman"/>
                <a:cs typeface="Times New Roman"/>
              </a:rPr>
              <a:t>definition</a:t>
            </a:r>
            <a:r>
              <a:rPr sz="2100" spc="75" dirty="0">
                <a:latin typeface="Times New Roman"/>
                <a:cs typeface="Times New Roman"/>
              </a:rPr>
              <a:t> of </a:t>
            </a:r>
            <a:r>
              <a:rPr sz="2100" dirty="0">
                <a:latin typeface="Times New Roman"/>
                <a:cs typeface="Times New Roman"/>
              </a:rPr>
              <a:t>SGM.</a:t>
            </a:r>
            <a:r>
              <a:rPr sz="2100" spc="75" dirty="0">
                <a:latin typeface="Times New Roman"/>
                <a:cs typeface="Times New Roman"/>
              </a:rPr>
              <a:t> </a:t>
            </a:r>
            <a:r>
              <a:rPr sz="2100" spc="110" dirty="0">
                <a:latin typeface="Times New Roman"/>
                <a:cs typeface="Times New Roman"/>
              </a:rPr>
              <a:t>These</a:t>
            </a:r>
            <a:r>
              <a:rPr sz="2100" spc="80" dirty="0">
                <a:latin typeface="Times New Roman"/>
                <a:cs typeface="Times New Roman"/>
              </a:rPr>
              <a:t> </a:t>
            </a:r>
            <a:r>
              <a:rPr sz="2100" spc="110" dirty="0">
                <a:latin typeface="Times New Roman"/>
                <a:cs typeface="Times New Roman"/>
              </a:rPr>
              <a:t>questions</a:t>
            </a:r>
            <a:r>
              <a:rPr sz="2100" spc="75" dirty="0">
                <a:latin typeface="Times New Roman"/>
                <a:cs typeface="Times New Roman"/>
              </a:rPr>
              <a:t> </a:t>
            </a:r>
            <a:r>
              <a:rPr sz="2100" spc="150" dirty="0">
                <a:latin typeface="Times New Roman"/>
                <a:cs typeface="Times New Roman"/>
              </a:rPr>
              <a:t>are</a:t>
            </a:r>
            <a:r>
              <a:rPr sz="2100" spc="75" dirty="0">
                <a:latin typeface="Times New Roman"/>
                <a:cs typeface="Times New Roman"/>
              </a:rPr>
              <a:t> </a:t>
            </a:r>
            <a:r>
              <a:rPr sz="2100" spc="120" dirty="0">
                <a:latin typeface="Times New Roman"/>
                <a:cs typeface="Times New Roman"/>
              </a:rPr>
              <a:t>only</a:t>
            </a:r>
            <a:r>
              <a:rPr sz="2100" spc="75" dirty="0">
                <a:latin typeface="Times New Roman"/>
                <a:cs typeface="Times New Roman"/>
              </a:rPr>
              <a:t> </a:t>
            </a:r>
            <a:r>
              <a:rPr sz="2100" spc="110" dirty="0">
                <a:latin typeface="Times New Roman"/>
                <a:cs typeface="Times New Roman"/>
              </a:rPr>
              <a:t>asked</a:t>
            </a:r>
            <a:r>
              <a:rPr sz="2100" spc="75" dirty="0">
                <a:latin typeface="Times New Roman"/>
                <a:cs typeface="Times New Roman"/>
              </a:rPr>
              <a:t> of</a:t>
            </a:r>
            <a:r>
              <a:rPr sz="2100" spc="80" dirty="0">
                <a:latin typeface="Times New Roman"/>
                <a:cs typeface="Times New Roman"/>
              </a:rPr>
              <a:t> </a:t>
            </a:r>
            <a:r>
              <a:rPr sz="2100" spc="90" dirty="0">
                <a:latin typeface="Times New Roman"/>
                <a:cs typeface="Times New Roman"/>
              </a:rPr>
              <a:t>individuals </a:t>
            </a:r>
            <a:r>
              <a:rPr sz="2100" spc="180" dirty="0">
                <a:latin typeface="Times New Roman"/>
                <a:cs typeface="Times New Roman"/>
              </a:rPr>
              <a:t>who</a:t>
            </a:r>
            <a:r>
              <a:rPr sz="2100" spc="-15" dirty="0">
                <a:latin typeface="Times New Roman"/>
                <a:cs typeface="Times New Roman"/>
              </a:rPr>
              <a:t> </a:t>
            </a:r>
            <a:r>
              <a:rPr sz="2100" spc="150" dirty="0">
                <a:latin typeface="Times New Roman"/>
                <a:cs typeface="Times New Roman"/>
              </a:rPr>
              <a:t>are</a:t>
            </a:r>
            <a:r>
              <a:rPr sz="2100" spc="-15" dirty="0">
                <a:latin typeface="Times New Roman"/>
                <a:cs typeface="Times New Roman"/>
              </a:rPr>
              <a:t> </a:t>
            </a:r>
            <a:r>
              <a:rPr sz="2100" dirty="0">
                <a:latin typeface="Times New Roman"/>
                <a:cs typeface="Times New Roman"/>
              </a:rPr>
              <a:t>18</a:t>
            </a:r>
            <a:r>
              <a:rPr sz="2100" spc="-15" dirty="0">
                <a:latin typeface="Times New Roman"/>
                <a:cs typeface="Times New Roman"/>
              </a:rPr>
              <a:t> </a:t>
            </a:r>
            <a:r>
              <a:rPr sz="2100" spc="140" dirty="0">
                <a:latin typeface="Times New Roman"/>
                <a:cs typeface="Times New Roman"/>
              </a:rPr>
              <a:t>years</a:t>
            </a:r>
            <a:r>
              <a:rPr sz="2100" spc="-15" dirty="0">
                <a:latin typeface="Times New Roman"/>
                <a:cs typeface="Times New Roman"/>
              </a:rPr>
              <a:t> </a:t>
            </a:r>
            <a:r>
              <a:rPr sz="2100" spc="60" dirty="0">
                <a:latin typeface="Times New Roman"/>
                <a:cs typeface="Times New Roman"/>
              </a:rPr>
              <a:t>old</a:t>
            </a:r>
            <a:r>
              <a:rPr sz="2100" spc="-15" dirty="0">
                <a:latin typeface="Times New Roman"/>
                <a:cs typeface="Times New Roman"/>
              </a:rPr>
              <a:t> </a:t>
            </a:r>
            <a:r>
              <a:rPr sz="2100" spc="130" dirty="0">
                <a:latin typeface="Times New Roman"/>
                <a:cs typeface="Times New Roman"/>
              </a:rPr>
              <a:t>or</a:t>
            </a:r>
            <a:r>
              <a:rPr sz="2100" spc="-15" dirty="0">
                <a:latin typeface="Times New Roman"/>
                <a:cs typeface="Times New Roman"/>
              </a:rPr>
              <a:t> </a:t>
            </a:r>
            <a:r>
              <a:rPr sz="2100" spc="60" dirty="0">
                <a:latin typeface="Times New Roman"/>
                <a:cs typeface="Times New Roman"/>
              </a:rPr>
              <a:t>older.</a:t>
            </a:r>
            <a:endParaRPr sz="2100">
              <a:latin typeface="Times New Roman"/>
              <a:cs typeface="Times New Roman"/>
            </a:endParaRPr>
          </a:p>
          <a:p>
            <a:pPr marL="1395095">
              <a:lnSpc>
                <a:spcPct val="100000"/>
              </a:lnSpc>
              <a:spcBef>
                <a:spcPts val="405"/>
              </a:spcBef>
            </a:pPr>
            <a:r>
              <a:rPr sz="2100" spc="140" dirty="0">
                <a:latin typeface="Times New Roman"/>
                <a:cs typeface="Times New Roman"/>
              </a:rPr>
              <a:t>"What</a:t>
            </a:r>
            <a:r>
              <a:rPr sz="2100" dirty="0">
                <a:latin typeface="Times New Roman"/>
                <a:cs typeface="Times New Roman"/>
              </a:rPr>
              <a:t> is</a:t>
            </a:r>
            <a:r>
              <a:rPr sz="2100" spc="5" dirty="0">
                <a:latin typeface="Times New Roman"/>
                <a:cs typeface="Times New Roman"/>
              </a:rPr>
              <a:t> </a:t>
            </a:r>
            <a:r>
              <a:rPr sz="2100" spc="150" dirty="0">
                <a:latin typeface="Times New Roman"/>
                <a:cs typeface="Times New Roman"/>
              </a:rPr>
              <a:t>your</a:t>
            </a:r>
            <a:r>
              <a:rPr sz="2100" spc="5" dirty="0">
                <a:latin typeface="Times New Roman"/>
                <a:cs typeface="Times New Roman"/>
              </a:rPr>
              <a:t> </a:t>
            </a:r>
            <a:r>
              <a:rPr sz="2100" spc="100" dirty="0">
                <a:latin typeface="Times New Roman"/>
                <a:cs typeface="Times New Roman"/>
              </a:rPr>
              <a:t>sex</a:t>
            </a:r>
            <a:r>
              <a:rPr sz="2100" spc="5" dirty="0">
                <a:latin typeface="Times New Roman"/>
                <a:cs typeface="Times New Roman"/>
              </a:rPr>
              <a:t> </a:t>
            </a:r>
            <a:r>
              <a:rPr sz="2100" spc="95" dirty="0">
                <a:latin typeface="Times New Roman"/>
                <a:cs typeface="Times New Roman"/>
              </a:rPr>
              <a:t>assigned</a:t>
            </a:r>
            <a:r>
              <a:rPr sz="2100" spc="5" dirty="0">
                <a:latin typeface="Times New Roman"/>
                <a:cs typeface="Times New Roman"/>
              </a:rPr>
              <a:t> </a:t>
            </a:r>
            <a:r>
              <a:rPr sz="2100" spc="150" dirty="0">
                <a:latin typeface="Times New Roman"/>
                <a:cs typeface="Times New Roman"/>
              </a:rPr>
              <a:t>at</a:t>
            </a:r>
            <a:r>
              <a:rPr sz="2100" spc="5" dirty="0">
                <a:latin typeface="Times New Roman"/>
                <a:cs typeface="Times New Roman"/>
              </a:rPr>
              <a:t> </a:t>
            </a:r>
            <a:r>
              <a:rPr sz="2100" spc="55" dirty="0">
                <a:latin typeface="Times New Roman"/>
                <a:cs typeface="Times New Roman"/>
              </a:rPr>
              <a:t>birth?"</a:t>
            </a:r>
            <a:endParaRPr sz="2100">
              <a:latin typeface="Times New Roman"/>
              <a:cs typeface="Times New Roman"/>
            </a:endParaRPr>
          </a:p>
          <a:p>
            <a:pPr marL="1848485">
              <a:lnSpc>
                <a:spcPct val="100000"/>
              </a:lnSpc>
              <a:spcBef>
                <a:spcPts val="405"/>
              </a:spcBef>
            </a:pPr>
            <a:r>
              <a:rPr sz="2100" spc="50" dirty="0">
                <a:latin typeface="Times New Roman"/>
                <a:cs typeface="Times New Roman"/>
              </a:rPr>
              <a:t>Single</a:t>
            </a:r>
            <a:r>
              <a:rPr sz="2100" spc="-5" dirty="0">
                <a:latin typeface="Times New Roman"/>
                <a:cs typeface="Times New Roman"/>
              </a:rPr>
              <a:t> </a:t>
            </a:r>
            <a:r>
              <a:rPr sz="2100" spc="165" dirty="0">
                <a:latin typeface="Times New Roman"/>
                <a:cs typeface="Times New Roman"/>
              </a:rPr>
              <a:t>answer</a:t>
            </a:r>
            <a:r>
              <a:rPr sz="2100" dirty="0">
                <a:latin typeface="Times New Roman"/>
                <a:cs typeface="Times New Roman"/>
              </a:rPr>
              <a:t> </a:t>
            </a:r>
            <a:r>
              <a:rPr sz="2100" spc="75" dirty="0">
                <a:latin typeface="Times New Roman"/>
                <a:cs typeface="Times New Roman"/>
              </a:rPr>
              <a:t>options:</a:t>
            </a:r>
            <a:r>
              <a:rPr sz="2100" spc="-5" dirty="0">
                <a:latin typeface="Times New Roman"/>
                <a:cs typeface="Times New Roman"/>
              </a:rPr>
              <a:t> </a:t>
            </a:r>
            <a:r>
              <a:rPr sz="2100" spc="65" dirty="0">
                <a:latin typeface="Times New Roman"/>
                <a:cs typeface="Times New Roman"/>
              </a:rPr>
              <a:t>Male,</a:t>
            </a:r>
            <a:r>
              <a:rPr sz="2100" dirty="0">
                <a:latin typeface="Times New Roman"/>
                <a:cs typeface="Times New Roman"/>
              </a:rPr>
              <a:t> </a:t>
            </a:r>
            <a:r>
              <a:rPr sz="2100" spc="85" dirty="0">
                <a:latin typeface="Times New Roman"/>
                <a:cs typeface="Times New Roman"/>
              </a:rPr>
              <a:t>Female,</a:t>
            </a:r>
            <a:r>
              <a:rPr sz="2100" spc="-5" dirty="0">
                <a:latin typeface="Times New Roman"/>
                <a:cs typeface="Times New Roman"/>
              </a:rPr>
              <a:t> </a:t>
            </a:r>
            <a:r>
              <a:rPr sz="2100" spc="150" dirty="0">
                <a:latin typeface="Times New Roman"/>
                <a:cs typeface="Times New Roman"/>
              </a:rPr>
              <a:t>Unknown,</a:t>
            </a:r>
            <a:r>
              <a:rPr sz="2100" dirty="0">
                <a:latin typeface="Times New Roman"/>
                <a:cs typeface="Times New Roman"/>
              </a:rPr>
              <a:t> </a:t>
            </a:r>
            <a:r>
              <a:rPr sz="2100" spc="85" dirty="0">
                <a:latin typeface="Times New Roman"/>
                <a:cs typeface="Times New Roman"/>
              </a:rPr>
              <a:t>Refused</a:t>
            </a:r>
            <a:endParaRPr sz="2100">
              <a:latin typeface="Times New Roman"/>
              <a:cs typeface="Times New Roman"/>
            </a:endParaRPr>
          </a:p>
          <a:p>
            <a:pPr marL="1395095">
              <a:lnSpc>
                <a:spcPct val="100000"/>
              </a:lnSpc>
              <a:spcBef>
                <a:spcPts val="405"/>
              </a:spcBef>
            </a:pPr>
            <a:r>
              <a:rPr sz="2100" spc="140" dirty="0">
                <a:latin typeface="Times New Roman"/>
                <a:cs typeface="Times New Roman"/>
              </a:rPr>
              <a:t>"What</a:t>
            </a:r>
            <a:r>
              <a:rPr sz="2100" dirty="0">
                <a:latin typeface="Times New Roman"/>
                <a:cs typeface="Times New Roman"/>
              </a:rPr>
              <a:t> is</a:t>
            </a:r>
            <a:r>
              <a:rPr sz="2100" spc="5" dirty="0">
                <a:latin typeface="Times New Roman"/>
                <a:cs typeface="Times New Roman"/>
              </a:rPr>
              <a:t> </a:t>
            </a:r>
            <a:r>
              <a:rPr sz="2100" spc="150" dirty="0">
                <a:latin typeface="Times New Roman"/>
                <a:cs typeface="Times New Roman"/>
              </a:rPr>
              <a:t>your</a:t>
            </a:r>
            <a:r>
              <a:rPr sz="2100" spc="5" dirty="0">
                <a:latin typeface="Times New Roman"/>
                <a:cs typeface="Times New Roman"/>
              </a:rPr>
              <a:t> </a:t>
            </a:r>
            <a:r>
              <a:rPr sz="2100" spc="165" dirty="0">
                <a:latin typeface="Times New Roman"/>
                <a:cs typeface="Times New Roman"/>
              </a:rPr>
              <a:t>current</a:t>
            </a:r>
            <a:r>
              <a:rPr sz="2100" spc="5" dirty="0">
                <a:latin typeface="Times New Roman"/>
                <a:cs typeface="Times New Roman"/>
              </a:rPr>
              <a:t> </a:t>
            </a:r>
            <a:r>
              <a:rPr sz="2100" spc="140" dirty="0">
                <a:latin typeface="Times New Roman"/>
                <a:cs typeface="Times New Roman"/>
              </a:rPr>
              <a:t>gender</a:t>
            </a:r>
            <a:r>
              <a:rPr sz="2100" spc="5" dirty="0">
                <a:latin typeface="Times New Roman"/>
                <a:cs typeface="Times New Roman"/>
              </a:rPr>
              <a:t> </a:t>
            </a:r>
            <a:r>
              <a:rPr sz="2100" spc="70" dirty="0">
                <a:latin typeface="Times New Roman"/>
                <a:cs typeface="Times New Roman"/>
              </a:rPr>
              <a:t>identity?"</a:t>
            </a:r>
            <a:r>
              <a:rPr sz="2100" spc="5" dirty="0">
                <a:latin typeface="Times New Roman"/>
                <a:cs typeface="Times New Roman"/>
              </a:rPr>
              <a:t> </a:t>
            </a:r>
            <a:r>
              <a:rPr sz="2100" spc="60" dirty="0">
                <a:latin typeface="Times New Roman"/>
                <a:cs typeface="Times New Roman"/>
              </a:rPr>
              <a:t>(asked</a:t>
            </a:r>
            <a:r>
              <a:rPr sz="2100" spc="5" dirty="0">
                <a:latin typeface="Times New Roman"/>
                <a:cs typeface="Times New Roman"/>
              </a:rPr>
              <a:t> </a:t>
            </a:r>
            <a:r>
              <a:rPr sz="2100" spc="75" dirty="0">
                <a:latin typeface="Times New Roman"/>
                <a:cs typeface="Times New Roman"/>
              </a:rPr>
              <a:t>of</a:t>
            </a:r>
            <a:r>
              <a:rPr sz="2100" spc="5" dirty="0">
                <a:latin typeface="Times New Roman"/>
                <a:cs typeface="Times New Roman"/>
              </a:rPr>
              <a:t> </a:t>
            </a:r>
            <a:r>
              <a:rPr sz="2100" spc="140" dirty="0">
                <a:latin typeface="Times New Roman"/>
                <a:cs typeface="Times New Roman"/>
              </a:rPr>
              <a:t>everyone</a:t>
            </a:r>
            <a:r>
              <a:rPr sz="2100" spc="5" dirty="0">
                <a:latin typeface="Times New Roman"/>
                <a:cs typeface="Times New Roman"/>
              </a:rPr>
              <a:t> </a:t>
            </a:r>
            <a:r>
              <a:rPr sz="2100" spc="110" dirty="0">
                <a:latin typeface="Times New Roman"/>
                <a:cs typeface="Times New Roman"/>
              </a:rPr>
              <a:t>regardless</a:t>
            </a:r>
            <a:r>
              <a:rPr sz="2100" spc="5" dirty="0">
                <a:latin typeface="Times New Roman"/>
                <a:cs typeface="Times New Roman"/>
              </a:rPr>
              <a:t> </a:t>
            </a:r>
            <a:r>
              <a:rPr sz="2100" spc="75" dirty="0">
                <a:latin typeface="Times New Roman"/>
                <a:cs typeface="Times New Roman"/>
              </a:rPr>
              <a:t>of</a:t>
            </a:r>
            <a:r>
              <a:rPr sz="2100" spc="5" dirty="0">
                <a:latin typeface="Times New Roman"/>
                <a:cs typeface="Times New Roman"/>
              </a:rPr>
              <a:t> </a:t>
            </a:r>
            <a:r>
              <a:rPr sz="2100" spc="-20" dirty="0">
                <a:latin typeface="Times New Roman"/>
                <a:cs typeface="Times New Roman"/>
              </a:rPr>
              <a:t>age)</a:t>
            </a:r>
            <a:endParaRPr sz="2100">
              <a:latin typeface="Times New Roman"/>
              <a:cs typeface="Times New Roman"/>
            </a:endParaRPr>
          </a:p>
        </p:txBody>
      </p:sp>
      <p:sp>
        <p:nvSpPr>
          <p:cNvPr id="23" name="object 23"/>
          <p:cNvSpPr/>
          <p:nvPr/>
        </p:nvSpPr>
        <p:spPr>
          <a:xfrm>
            <a:off x="0" y="9709156"/>
            <a:ext cx="18288000" cy="47625"/>
          </a:xfrm>
          <a:custGeom>
            <a:avLst/>
            <a:gdLst/>
            <a:ahLst/>
            <a:cxnLst/>
            <a:rect l="l" t="t" r="r" b="b"/>
            <a:pathLst>
              <a:path w="18288000" h="47625">
                <a:moveTo>
                  <a:pt x="0" y="47624"/>
                </a:moveTo>
                <a:lnTo>
                  <a:pt x="0" y="0"/>
                </a:lnTo>
                <a:lnTo>
                  <a:pt x="18287999" y="0"/>
                </a:lnTo>
                <a:lnTo>
                  <a:pt x="18287999" y="47624"/>
                </a:lnTo>
                <a:lnTo>
                  <a:pt x="0" y="47624"/>
                </a:lnTo>
                <a:close/>
              </a:path>
            </a:pathLst>
          </a:custGeom>
          <a:solidFill>
            <a:srgbClr val="3C7B5E"/>
          </a:solidFill>
        </p:spPr>
        <p:txBody>
          <a:bodyPr wrap="square" lIns="0" tIns="0" rIns="0" bIns="0" rtlCol="0"/>
          <a:lstStyle/>
          <a:p>
            <a:endParaRPr/>
          </a:p>
        </p:txBody>
      </p:sp>
      <p:pic>
        <p:nvPicPr>
          <p:cNvPr id="24" name="object 24"/>
          <p:cNvPicPr/>
          <p:nvPr/>
        </p:nvPicPr>
        <p:blipFill>
          <a:blip r:embed="rId2" cstate="print"/>
          <a:stretch>
            <a:fillRect/>
          </a:stretch>
        </p:blipFill>
        <p:spPr>
          <a:xfrm>
            <a:off x="1100969" y="9182787"/>
            <a:ext cx="76200" cy="76199"/>
          </a:xfrm>
          <a:prstGeom prst="rect">
            <a:avLst/>
          </a:prstGeom>
        </p:spPr>
      </p:pic>
      <p:sp>
        <p:nvSpPr>
          <p:cNvPr id="25" name="object 25"/>
          <p:cNvSpPr/>
          <p:nvPr/>
        </p:nvSpPr>
        <p:spPr>
          <a:xfrm>
            <a:off x="0" y="8474664"/>
            <a:ext cx="6647815" cy="533400"/>
          </a:xfrm>
          <a:custGeom>
            <a:avLst/>
            <a:gdLst/>
            <a:ahLst/>
            <a:cxnLst/>
            <a:rect l="l" t="t" r="r" b="b"/>
            <a:pathLst>
              <a:path w="6647815" h="533400">
                <a:moveTo>
                  <a:pt x="6546871" y="533399"/>
                </a:moveTo>
                <a:lnTo>
                  <a:pt x="0" y="533399"/>
                </a:lnTo>
                <a:lnTo>
                  <a:pt x="0" y="0"/>
                </a:lnTo>
                <a:lnTo>
                  <a:pt x="6546871" y="0"/>
                </a:lnTo>
                <a:lnTo>
                  <a:pt x="6585886" y="7884"/>
                </a:lnTo>
                <a:lnTo>
                  <a:pt x="6617796" y="29366"/>
                </a:lnTo>
                <a:lnTo>
                  <a:pt x="6639336" y="61191"/>
                </a:lnTo>
                <a:lnTo>
                  <a:pt x="6647242" y="100102"/>
                </a:lnTo>
                <a:lnTo>
                  <a:pt x="6647242" y="433297"/>
                </a:lnTo>
                <a:lnTo>
                  <a:pt x="6639336" y="472208"/>
                </a:lnTo>
                <a:lnTo>
                  <a:pt x="6617796" y="504033"/>
                </a:lnTo>
                <a:lnTo>
                  <a:pt x="6585886" y="525515"/>
                </a:lnTo>
                <a:lnTo>
                  <a:pt x="6546871" y="533399"/>
                </a:lnTo>
                <a:close/>
              </a:path>
            </a:pathLst>
          </a:custGeom>
          <a:solidFill>
            <a:srgbClr val="3C7B5E">
              <a:alpha val="29798"/>
            </a:srgbClr>
          </a:solidFill>
        </p:spPr>
        <p:txBody>
          <a:bodyPr wrap="square" lIns="0" tIns="0" rIns="0" bIns="0" rtlCol="0"/>
          <a:lstStyle/>
          <a:p>
            <a:endParaRPr/>
          </a:p>
        </p:txBody>
      </p:sp>
      <p:sp>
        <p:nvSpPr>
          <p:cNvPr id="26" name="object 26"/>
          <p:cNvSpPr txBox="1"/>
          <p:nvPr/>
        </p:nvSpPr>
        <p:spPr>
          <a:xfrm>
            <a:off x="374405" y="8405688"/>
            <a:ext cx="16670019" cy="957580"/>
          </a:xfrm>
          <a:prstGeom prst="rect">
            <a:avLst/>
          </a:prstGeom>
        </p:spPr>
        <p:txBody>
          <a:bodyPr vert="horz" wrap="square" lIns="0" tIns="118110" rIns="0" bIns="0" rtlCol="0">
            <a:spAutoFit/>
          </a:bodyPr>
          <a:lstStyle/>
          <a:p>
            <a:pPr marL="12700">
              <a:lnSpc>
                <a:spcPct val="100000"/>
              </a:lnSpc>
              <a:spcBef>
                <a:spcPts val="930"/>
              </a:spcBef>
              <a:tabLst>
                <a:tab pos="1249680" algn="l"/>
                <a:tab pos="1800860" algn="l"/>
                <a:tab pos="2975610" algn="l"/>
              </a:tabLst>
            </a:pPr>
            <a:r>
              <a:rPr sz="2800" spc="420" dirty="0">
                <a:latin typeface="Times New Roman"/>
                <a:cs typeface="Times New Roman"/>
              </a:rPr>
              <a:t>W</a:t>
            </a:r>
            <a:r>
              <a:rPr sz="2800" spc="-254" dirty="0">
                <a:latin typeface="Times New Roman"/>
                <a:cs typeface="Times New Roman"/>
              </a:rPr>
              <a:t> </a:t>
            </a:r>
            <a:r>
              <a:rPr sz="2800" spc="240" dirty="0">
                <a:latin typeface="Times New Roman"/>
                <a:cs typeface="Times New Roman"/>
              </a:rPr>
              <a:t>H</a:t>
            </a:r>
            <a:r>
              <a:rPr sz="2800" spc="-250" dirty="0">
                <a:latin typeface="Times New Roman"/>
                <a:cs typeface="Times New Roman"/>
              </a:rPr>
              <a:t> </a:t>
            </a:r>
            <a:r>
              <a:rPr sz="2800" spc="-50" dirty="0">
                <a:latin typeface="Times New Roman"/>
                <a:cs typeface="Times New Roman"/>
              </a:rPr>
              <a:t>Y</a:t>
            </a:r>
            <a:r>
              <a:rPr sz="2800" dirty="0">
                <a:latin typeface="Times New Roman"/>
                <a:cs typeface="Times New Roman"/>
              </a:rPr>
              <a:t>	</a:t>
            </a:r>
            <a:r>
              <a:rPr sz="2800" spc="-65" dirty="0">
                <a:latin typeface="Times New Roman"/>
                <a:cs typeface="Times New Roman"/>
              </a:rPr>
              <a:t>I</a:t>
            </a:r>
            <a:r>
              <a:rPr sz="2800" spc="-250" dirty="0">
                <a:latin typeface="Times New Roman"/>
                <a:cs typeface="Times New Roman"/>
              </a:rPr>
              <a:t> </a:t>
            </a:r>
            <a:r>
              <a:rPr sz="2800" spc="-50" dirty="0">
                <a:latin typeface="Times New Roman"/>
                <a:cs typeface="Times New Roman"/>
              </a:rPr>
              <a:t>S</a:t>
            </a:r>
            <a:r>
              <a:rPr sz="2800" dirty="0">
                <a:latin typeface="Times New Roman"/>
                <a:cs typeface="Times New Roman"/>
              </a:rPr>
              <a:t>	T</a:t>
            </a:r>
            <a:r>
              <a:rPr sz="2800" spc="-250" dirty="0">
                <a:latin typeface="Times New Roman"/>
                <a:cs typeface="Times New Roman"/>
              </a:rPr>
              <a:t> </a:t>
            </a:r>
            <a:r>
              <a:rPr sz="2800" spc="240" dirty="0">
                <a:latin typeface="Times New Roman"/>
                <a:cs typeface="Times New Roman"/>
              </a:rPr>
              <a:t>H</a:t>
            </a:r>
            <a:r>
              <a:rPr sz="2800" spc="-245" dirty="0">
                <a:latin typeface="Times New Roman"/>
                <a:cs typeface="Times New Roman"/>
              </a:rPr>
              <a:t> </a:t>
            </a:r>
            <a:r>
              <a:rPr sz="2800" spc="-65" dirty="0">
                <a:latin typeface="Times New Roman"/>
                <a:cs typeface="Times New Roman"/>
              </a:rPr>
              <a:t>I</a:t>
            </a:r>
            <a:r>
              <a:rPr sz="2800" spc="-245" dirty="0">
                <a:latin typeface="Times New Roman"/>
                <a:cs typeface="Times New Roman"/>
              </a:rPr>
              <a:t> </a:t>
            </a:r>
            <a:r>
              <a:rPr sz="2800" spc="-50" dirty="0">
                <a:latin typeface="Times New Roman"/>
                <a:cs typeface="Times New Roman"/>
              </a:rPr>
              <a:t>S</a:t>
            </a:r>
            <a:r>
              <a:rPr sz="2800" dirty="0">
                <a:latin typeface="Times New Roman"/>
                <a:cs typeface="Times New Roman"/>
              </a:rPr>
              <a:t>	</a:t>
            </a:r>
            <a:r>
              <a:rPr sz="2800" spc="-65" dirty="0">
                <a:latin typeface="Times New Roman"/>
                <a:cs typeface="Times New Roman"/>
              </a:rPr>
              <a:t>I</a:t>
            </a:r>
            <a:r>
              <a:rPr sz="2800" spc="-250" dirty="0">
                <a:latin typeface="Times New Roman"/>
                <a:cs typeface="Times New Roman"/>
              </a:rPr>
              <a:t> </a:t>
            </a:r>
            <a:r>
              <a:rPr sz="2800" spc="195" dirty="0">
                <a:latin typeface="Times New Roman"/>
                <a:cs typeface="Times New Roman"/>
              </a:rPr>
              <a:t>M</a:t>
            </a:r>
            <a:r>
              <a:rPr sz="2800" spc="-245" dirty="0">
                <a:latin typeface="Times New Roman"/>
                <a:cs typeface="Times New Roman"/>
              </a:rPr>
              <a:t> </a:t>
            </a:r>
            <a:r>
              <a:rPr sz="2800" spc="90" dirty="0">
                <a:latin typeface="Times New Roman"/>
                <a:cs typeface="Times New Roman"/>
              </a:rPr>
              <a:t>P</a:t>
            </a:r>
            <a:r>
              <a:rPr sz="2800" spc="-250" dirty="0">
                <a:latin typeface="Times New Roman"/>
                <a:cs typeface="Times New Roman"/>
              </a:rPr>
              <a:t> </a:t>
            </a:r>
            <a:r>
              <a:rPr sz="2800" spc="80" dirty="0">
                <a:latin typeface="Times New Roman"/>
                <a:cs typeface="Times New Roman"/>
              </a:rPr>
              <a:t>O</a:t>
            </a:r>
            <a:r>
              <a:rPr sz="2800" spc="-245" dirty="0">
                <a:latin typeface="Times New Roman"/>
                <a:cs typeface="Times New Roman"/>
              </a:rPr>
              <a:t> </a:t>
            </a:r>
            <a:r>
              <a:rPr sz="2800" dirty="0">
                <a:latin typeface="Times New Roman"/>
                <a:cs typeface="Times New Roman"/>
              </a:rPr>
              <a:t>R</a:t>
            </a:r>
            <a:r>
              <a:rPr sz="2800" spc="-245" dirty="0">
                <a:latin typeface="Times New Roman"/>
                <a:cs typeface="Times New Roman"/>
              </a:rPr>
              <a:t> </a:t>
            </a:r>
            <a:r>
              <a:rPr sz="2800" dirty="0">
                <a:latin typeface="Times New Roman"/>
                <a:cs typeface="Times New Roman"/>
              </a:rPr>
              <a:t>T</a:t>
            </a:r>
            <a:r>
              <a:rPr sz="2800" spc="-250" dirty="0">
                <a:latin typeface="Times New Roman"/>
                <a:cs typeface="Times New Roman"/>
              </a:rPr>
              <a:t> </a:t>
            </a:r>
            <a:r>
              <a:rPr sz="2800" spc="120" dirty="0">
                <a:latin typeface="Times New Roman"/>
                <a:cs typeface="Times New Roman"/>
              </a:rPr>
              <a:t>A</a:t>
            </a:r>
            <a:r>
              <a:rPr sz="2800" spc="-245" dirty="0">
                <a:latin typeface="Times New Roman"/>
                <a:cs typeface="Times New Roman"/>
              </a:rPr>
              <a:t> </a:t>
            </a:r>
            <a:r>
              <a:rPr sz="2800" spc="180" dirty="0">
                <a:latin typeface="Times New Roman"/>
                <a:cs typeface="Times New Roman"/>
              </a:rPr>
              <a:t>N</a:t>
            </a:r>
            <a:r>
              <a:rPr sz="2800" spc="-245" dirty="0">
                <a:latin typeface="Times New Roman"/>
                <a:cs typeface="Times New Roman"/>
              </a:rPr>
              <a:t> </a:t>
            </a:r>
            <a:r>
              <a:rPr sz="2800" dirty="0">
                <a:latin typeface="Times New Roman"/>
                <a:cs typeface="Times New Roman"/>
              </a:rPr>
              <a:t>T</a:t>
            </a:r>
            <a:r>
              <a:rPr sz="2800" spc="-250" dirty="0">
                <a:latin typeface="Times New Roman"/>
                <a:cs typeface="Times New Roman"/>
              </a:rPr>
              <a:t> </a:t>
            </a:r>
            <a:r>
              <a:rPr sz="2800" spc="-50" dirty="0">
                <a:latin typeface="Times New Roman"/>
                <a:cs typeface="Times New Roman"/>
              </a:rPr>
              <a:t>?</a:t>
            </a:r>
            <a:endParaRPr sz="2800">
              <a:latin typeface="Times New Roman"/>
              <a:cs typeface="Times New Roman"/>
            </a:endParaRPr>
          </a:p>
          <a:p>
            <a:pPr marL="941705">
              <a:lnSpc>
                <a:spcPct val="100000"/>
              </a:lnSpc>
              <a:spcBef>
                <a:spcPts val="625"/>
              </a:spcBef>
            </a:pPr>
            <a:r>
              <a:rPr sz="2100" spc="60" dirty="0">
                <a:latin typeface="Times New Roman"/>
                <a:cs typeface="Times New Roman"/>
              </a:rPr>
              <a:t>Little</a:t>
            </a:r>
            <a:r>
              <a:rPr sz="2100" spc="-5" dirty="0">
                <a:latin typeface="Times New Roman"/>
                <a:cs typeface="Times New Roman"/>
              </a:rPr>
              <a:t> </a:t>
            </a:r>
            <a:r>
              <a:rPr sz="2100" spc="135" dirty="0">
                <a:latin typeface="Times New Roman"/>
                <a:cs typeface="Times New Roman"/>
              </a:rPr>
              <a:t>data</a:t>
            </a:r>
            <a:r>
              <a:rPr sz="2100" spc="-5" dirty="0">
                <a:latin typeface="Times New Roman"/>
                <a:cs typeface="Times New Roman"/>
              </a:rPr>
              <a:t> </a:t>
            </a:r>
            <a:r>
              <a:rPr sz="2100" dirty="0">
                <a:latin typeface="Times New Roman"/>
                <a:cs typeface="Times New Roman"/>
              </a:rPr>
              <a:t>is</a:t>
            </a:r>
            <a:r>
              <a:rPr sz="2100" spc="-5" dirty="0">
                <a:latin typeface="Times New Roman"/>
                <a:cs typeface="Times New Roman"/>
              </a:rPr>
              <a:t> </a:t>
            </a:r>
            <a:r>
              <a:rPr sz="2100" spc="130" dirty="0">
                <a:latin typeface="Times New Roman"/>
                <a:cs typeface="Times New Roman"/>
              </a:rPr>
              <a:t>about</a:t>
            </a:r>
            <a:r>
              <a:rPr sz="2100" spc="-5" dirty="0">
                <a:latin typeface="Times New Roman"/>
                <a:cs typeface="Times New Roman"/>
              </a:rPr>
              <a:t> </a:t>
            </a:r>
            <a:r>
              <a:rPr sz="2100" spc="180" dirty="0">
                <a:latin typeface="Times New Roman"/>
                <a:cs typeface="Times New Roman"/>
              </a:rPr>
              <a:t>how</a:t>
            </a:r>
            <a:r>
              <a:rPr sz="2100" spc="-5" dirty="0">
                <a:latin typeface="Times New Roman"/>
                <a:cs typeface="Times New Roman"/>
              </a:rPr>
              <a:t> </a:t>
            </a:r>
            <a:r>
              <a:rPr sz="2100" spc="110" dirty="0">
                <a:latin typeface="Times New Roman"/>
                <a:cs typeface="Times New Roman"/>
              </a:rPr>
              <a:t>homelessness</a:t>
            </a:r>
            <a:r>
              <a:rPr sz="2100" spc="-5" dirty="0">
                <a:latin typeface="Times New Roman"/>
                <a:cs typeface="Times New Roman"/>
              </a:rPr>
              <a:t> </a:t>
            </a:r>
            <a:r>
              <a:rPr sz="2100" spc="95" dirty="0">
                <a:latin typeface="Times New Roman"/>
                <a:cs typeface="Times New Roman"/>
              </a:rPr>
              <a:t>effects</a:t>
            </a:r>
            <a:r>
              <a:rPr sz="2100" spc="-5" dirty="0">
                <a:latin typeface="Times New Roman"/>
                <a:cs typeface="Times New Roman"/>
              </a:rPr>
              <a:t> </a:t>
            </a:r>
            <a:r>
              <a:rPr sz="2100" dirty="0">
                <a:latin typeface="Times New Roman"/>
                <a:cs typeface="Times New Roman"/>
              </a:rPr>
              <a:t>SGM</a:t>
            </a:r>
            <a:r>
              <a:rPr sz="2100" spc="-5" dirty="0">
                <a:latin typeface="Times New Roman"/>
                <a:cs typeface="Times New Roman"/>
              </a:rPr>
              <a:t> </a:t>
            </a:r>
            <a:r>
              <a:rPr sz="2100" spc="114" dirty="0">
                <a:latin typeface="Times New Roman"/>
                <a:cs typeface="Times New Roman"/>
              </a:rPr>
              <a:t>adults</a:t>
            </a:r>
            <a:r>
              <a:rPr sz="2100" spc="-5" dirty="0">
                <a:latin typeface="Times New Roman"/>
                <a:cs typeface="Times New Roman"/>
              </a:rPr>
              <a:t> </a:t>
            </a:r>
            <a:r>
              <a:rPr sz="2100" spc="170" dirty="0">
                <a:latin typeface="Times New Roman"/>
                <a:cs typeface="Times New Roman"/>
              </a:rPr>
              <a:t>and</a:t>
            </a:r>
            <a:r>
              <a:rPr sz="2100" spc="-5" dirty="0">
                <a:latin typeface="Times New Roman"/>
                <a:cs typeface="Times New Roman"/>
              </a:rPr>
              <a:t> </a:t>
            </a:r>
            <a:r>
              <a:rPr sz="2100" spc="190" dirty="0">
                <a:latin typeface="Times New Roman"/>
                <a:cs typeface="Times New Roman"/>
              </a:rPr>
              <a:t>what</a:t>
            </a:r>
            <a:r>
              <a:rPr sz="2100" dirty="0">
                <a:latin typeface="Times New Roman"/>
                <a:cs typeface="Times New Roman"/>
              </a:rPr>
              <a:t> </a:t>
            </a:r>
            <a:r>
              <a:rPr sz="2100" spc="125" dirty="0">
                <a:latin typeface="Times New Roman"/>
                <a:cs typeface="Times New Roman"/>
              </a:rPr>
              <a:t>percentage</a:t>
            </a:r>
            <a:r>
              <a:rPr sz="2100" spc="-5" dirty="0">
                <a:latin typeface="Times New Roman"/>
                <a:cs typeface="Times New Roman"/>
              </a:rPr>
              <a:t> </a:t>
            </a:r>
            <a:r>
              <a:rPr sz="2100" spc="75" dirty="0">
                <a:latin typeface="Times New Roman"/>
                <a:cs typeface="Times New Roman"/>
              </a:rPr>
              <a:t>of</a:t>
            </a:r>
            <a:r>
              <a:rPr sz="2100" spc="-5" dirty="0">
                <a:latin typeface="Times New Roman"/>
                <a:cs typeface="Times New Roman"/>
              </a:rPr>
              <a:t> </a:t>
            </a:r>
            <a:r>
              <a:rPr sz="2100" spc="105" dirty="0">
                <a:latin typeface="Times New Roman"/>
                <a:cs typeface="Times New Roman"/>
              </a:rPr>
              <a:t>homeless</a:t>
            </a:r>
            <a:r>
              <a:rPr sz="2100" spc="-5" dirty="0">
                <a:latin typeface="Times New Roman"/>
                <a:cs typeface="Times New Roman"/>
              </a:rPr>
              <a:t> </a:t>
            </a:r>
            <a:r>
              <a:rPr sz="2100" spc="114" dirty="0">
                <a:latin typeface="Times New Roman"/>
                <a:cs typeface="Times New Roman"/>
              </a:rPr>
              <a:t>adults</a:t>
            </a:r>
            <a:r>
              <a:rPr sz="2100" spc="-5" dirty="0">
                <a:latin typeface="Times New Roman"/>
                <a:cs typeface="Times New Roman"/>
              </a:rPr>
              <a:t> </a:t>
            </a:r>
            <a:r>
              <a:rPr sz="2100" spc="150" dirty="0">
                <a:latin typeface="Times New Roman"/>
                <a:cs typeface="Times New Roman"/>
              </a:rPr>
              <a:t>are</a:t>
            </a:r>
            <a:r>
              <a:rPr sz="2100" spc="-5" dirty="0">
                <a:latin typeface="Times New Roman"/>
                <a:cs typeface="Times New Roman"/>
              </a:rPr>
              <a:t> </a:t>
            </a:r>
            <a:r>
              <a:rPr sz="2100" dirty="0">
                <a:latin typeface="Times New Roman"/>
                <a:cs typeface="Times New Roman"/>
              </a:rPr>
              <a:t>SGM</a:t>
            </a:r>
            <a:r>
              <a:rPr sz="2100" spc="-5" dirty="0">
                <a:latin typeface="Times New Roman"/>
                <a:cs typeface="Times New Roman"/>
              </a:rPr>
              <a:t> </a:t>
            </a:r>
            <a:r>
              <a:rPr sz="2100" spc="135" dirty="0">
                <a:latin typeface="Times New Roman"/>
                <a:cs typeface="Times New Roman"/>
              </a:rPr>
              <a:t>in</a:t>
            </a:r>
            <a:r>
              <a:rPr sz="2100" spc="-5" dirty="0">
                <a:latin typeface="Times New Roman"/>
                <a:cs typeface="Times New Roman"/>
              </a:rPr>
              <a:t> </a:t>
            </a:r>
            <a:r>
              <a:rPr sz="2100" spc="55" dirty="0">
                <a:latin typeface="Times New Roman"/>
                <a:cs typeface="Times New Roman"/>
              </a:rPr>
              <a:t>Hawai‘i</a:t>
            </a:r>
            <a:r>
              <a:rPr sz="2100" spc="-5" dirty="0">
                <a:latin typeface="Times New Roman"/>
                <a:cs typeface="Times New Roman"/>
              </a:rPr>
              <a:t> </a:t>
            </a:r>
            <a:r>
              <a:rPr sz="2100" spc="130" dirty="0">
                <a:latin typeface="Times New Roman"/>
                <a:cs typeface="Times New Roman"/>
              </a:rPr>
              <a:t>or</a:t>
            </a:r>
            <a:r>
              <a:rPr sz="2100" spc="-5" dirty="0">
                <a:latin typeface="Times New Roman"/>
                <a:cs typeface="Times New Roman"/>
              </a:rPr>
              <a:t> </a:t>
            </a:r>
            <a:r>
              <a:rPr sz="2100" spc="95" dirty="0">
                <a:latin typeface="Times New Roman"/>
                <a:cs typeface="Times New Roman"/>
              </a:rPr>
              <a:t>nationally.</a:t>
            </a:r>
            <a:endParaRPr sz="2100">
              <a:latin typeface="Times New Roman"/>
              <a:cs typeface="Times New Roman"/>
            </a:endParaRPr>
          </a:p>
        </p:txBody>
      </p:sp>
      <p:sp>
        <p:nvSpPr>
          <p:cNvPr id="27" name="object 27"/>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23612" y="455534"/>
            <a:ext cx="11240770" cy="673100"/>
          </a:xfrm>
          <a:prstGeom prst="rect">
            <a:avLst/>
          </a:prstGeom>
        </p:spPr>
        <p:txBody>
          <a:bodyPr vert="horz" wrap="square" lIns="0" tIns="12065" rIns="0" bIns="0" rtlCol="0">
            <a:spAutoFit/>
          </a:bodyPr>
          <a:lstStyle/>
          <a:p>
            <a:pPr marL="12700">
              <a:lnSpc>
                <a:spcPct val="100000"/>
              </a:lnSpc>
              <a:spcBef>
                <a:spcPts val="95"/>
              </a:spcBef>
              <a:tabLst>
                <a:tab pos="1869439" algn="l"/>
                <a:tab pos="6464935" algn="l"/>
              </a:tabLst>
            </a:pPr>
            <a:r>
              <a:rPr spc="-195" dirty="0"/>
              <a:t>S</a:t>
            </a:r>
            <a:r>
              <a:rPr spc="-380" dirty="0"/>
              <a:t> </a:t>
            </a:r>
            <a:r>
              <a:rPr spc="-130" dirty="0"/>
              <a:t>G</a:t>
            </a:r>
            <a:r>
              <a:rPr spc="-380" dirty="0"/>
              <a:t> </a:t>
            </a:r>
            <a:r>
              <a:rPr spc="300" dirty="0"/>
              <a:t>M</a:t>
            </a:r>
            <a:r>
              <a:rPr spc="-385" dirty="0"/>
              <a:t> </a:t>
            </a:r>
            <a:r>
              <a:rPr spc="-50" dirty="0"/>
              <a:t>:</a:t>
            </a:r>
            <a:r>
              <a:rPr dirty="0"/>
              <a:t>	</a:t>
            </a:r>
            <a:r>
              <a:rPr spc="140" dirty="0"/>
              <a:t>P</a:t>
            </a:r>
            <a:r>
              <a:rPr spc="-380" dirty="0"/>
              <a:t> </a:t>
            </a:r>
            <a:r>
              <a:rPr spc="120" dirty="0"/>
              <a:t>O</a:t>
            </a:r>
            <a:r>
              <a:rPr spc="-380" dirty="0"/>
              <a:t> </a:t>
            </a:r>
            <a:r>
              <a:rPr spc="140" dirty="0"/>
              <a:t>P</a:t>
            </a:r>
            <a:r>
              <a:rPr spc="-380" dirty="0"/>
              <a:t> </a:t>
            </a:r>
            <a:r>
              <a:rPr spc="90" dirty="0"/>
              <a:t>U</a:t>
            </a:r>
            <a:r>
              <a:rPr spc="-380" dirty="0"/>
              <a:t> </a:t>
            </a:r>
            <a:r>
              <a:rPr spc="-135" dirty="0"/>
              <a:t>L</a:t>
            </a:r>
            <a:r>
              <a:rPr spc="-380" dirty="0"/>
              <a:t> </a:t>
            </a:r>
            <a:r>
              <a:rPr spc="180" dirty="0"/>
              <a:t>A</a:t>
            </a:r>
            <a:r>
              <a:rPr spc="-380" dirty="0"/>
              <a:t> </a:t>
            </a:r>
            <a:r>
              <a:rPr dirty="0"/>
              <a:t>T</a:t>
            </a:r>
            <a:r>
              <a:rPr spc="-375" dirty="0"/>
              <a:t> </a:t>
            </a:r>
            <a:r>
              <a:rPr spc="-90" dirty="0"/>
              <a:t>I</a:t>
            </a:r>
            <a:r>
              <a:rPr spc="-380" dirty="0"/>
              <a:t> </a:t>
            </a:r>
            <a:r>
              <a:rPr spc="120" dirty="0"/>
              <a:t>O</a:t>
            </a:r>
            <a:r>
              <a:rPr spc="-380" dirty="0"/>
              <a:t> </a:t>
            </a:r>
            <a:r>
              <a:rPr spc="225" dirty="0"/>
              <a:t>N</a:t>
            </a:r>
            <a:r>
              <a:rPr dirty="0"/>
              <a:t>	</a:t>
            </a:r>
            <a:r>
              <a:rPr spc="150" dirty="0"/>
              <a:t>D</a:t>
            </a:r>
            <a:r>
              <a:rPr spc="-375" dirty="0"/>
              <a:t> </a:t>
            </a:r>
            <a:r>
              <a:rPr spc="-90" dirty="0"/>
              <a:t>I</a:t>
            </a:r>
            <a:r>
              <a:rPr spc="-375" dirty="0"/>
              <a:t> </a:t>
            </a:r>
            <a:r>
              <a:rPr spc="-195" dirty="0"/>
              <a:t>S</a:t>
            </a:r>
            <a:r>
              <a:rPr spc="-375" dirty="0"/>
              <a:t> </a:t>
            </a:r>
            <a:r>
              <a:rPr dirty="0"/>
              <a:t>T</a:t>
            </a:r>
            <a:r>
              <a:rPr spc="-375" dirty="0"/>
              <a:t> </a:t>
            </a:r>
            <a:r>
              <a:rPr dirty="0"/>
              <a:t>R</a:t>
            </a:r>
            <a:r>
              <a:rPr spc="-375" dirty="0"/>
              <a:t> </a:t>
            </a:r>
            <a:r>
              <a:rPr spc="-90" dirty="0"/>
              <a:t>I</a:t>
            </a:r>
            <a:r>
              <a:rPr spc="-375" dirty="0"/>
              <a:t> </a:t>
            </a:r>
            <a:r>
              <a:rPr spc="-150" dirty="0"/>
              <a:t>B</a:t>
            </a:r>
            <a:r>
              <a:rPr spc="-370" dirty="0"/>
              <a:t> </a:t>
            </a:r>
            <a:r>
              <a:rPr spc="90" dirty="0"/>
              <a:t>U</a:t>
            </a:r>
            <a:r>
              <a:rPr spc="-375" dirty="0"/>
              <a:t> </a:t>
            </a:r>
            <a:r>
              <a:rPr dirty="0"/>
              <a:t>T</a:t>
            </a:r>
            <a:r>
              <a:rPr spc="-375" dirty="0"/>
              <a:t> </a:t>
            </a:r>
            <a:r>
              <a:rPr spc="-90" dirty="0"/>
              <a:t>I</a:t>
            </a:r>
            <a:r>
              <a:rPr spc="-375" dirty="0"/>
              <a:t> </a:t>
            </a:r>
            <a:r>
              <a:rPr spc="120" dirty="0"/>
              <a:t>O</a:t>
            </a:r>
            <a:r>
              <a:rPr spc="-375" dirty="0"/>
              <a:t> </a:t>
            </a:r>
            <a:r>
              <a:rPr spc="225" dirty="0"/>
              <a:t>N</a:t>
            </a: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8000" y="0"/>
                </a:lnTo>
                <a:lnTo>
                  <a:pt x="18288000"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9"/>
            <a:ext cx="18288000" cy="47625"/>
          </a:xfrm>
          <a:custGeom>
            <a:avLst/>
            <a:gdLst/>
            <a:ahLst/>
            <a:cxnLst/>
            <a:rect l="l" t="t" r="r" b="b"/>
            <a:pathLst>
              <a:path w="18288000" h="47625">
                <a:moveTo>
                  <a:pt x="0" y="47624"/>
                </a:moveTo>
                <a:lnTo>
                  <a:pt x="0" y="0"/>
                </a:lnTo>
                <a:lnTo>
                  <a:pt x="18288000" y="0"/>
                </a:lnTo>
                <a:lnTo>
                  <a:pt x="18288000"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7"/>
            <a:ext cx="18288000" cy="47625"/>
          </a:xfrm>
          <a:custGeom>
            <a:avLst/>
            <a:gdLst/>
            <a:ahLst/>
            <a:cxnLst/>
            <a:rect l="l" t="t" r="r" b="b"/>
            <a:pathLst>
              <a:path w="18288000" h="47625">
                <a:moveTo>
                  <a:pt x="0" y="47624"/>
                </a:moveTo>
                <a:lnTo>
                  <a:pt x="0" y="0"/>
                </a:lnTo>
                <a:lnTo>
                  <a:pt x="18288000" y="0"/>
                </a:lnTo>
                <a:lnTo>
                  <a:pt x="18288000" y="47624"/>
                </a:lnTo>
                <a:lnTo>
                  <a:pt x="0" y="47624"/>
                </a:lnTo>
                <a:close/>
              </a:path>
            </a:pathLst>
          </a:custGeom>
          <a:solidFill>
            <a:srgbClr val="3C7B5E"/>
          </a:solidFill>
        </p:spPr>
        <p:txBody>
          <a:bodyPr wrap="square" lIns="0" tIns="0" rIns="0" bIns="0" rtlCol="0"/>
          <a:lstStyle/>
          <a:p>
            <a:endParaRPr/>
          </a:p>
        </p:txBody>
      </p:sp>
      <p:sp>
        <p:nvSpPr>
          <p:cNvPr id="6" name="object 6"/>
          <p:cNvSpPr/>
          <p:nvPr/>
        </p:nvSpPr>
        <p:spPr>
          <a:xfrm>
            <a:off x="0" y="1623902"/>
            <a:ext cx="18288000" cy="1495425"/>
          </a:xfrm>
          <a:custGeom>
            <a:avLst/>
            <a:gdLst/>
            <a:ahLst/>
            <a:cxnLst/>
            <a:rect l="l" t="t" r="r" b="b"/>
            <a:pathLst>
              <a:path w="18288000" h="1495425">
                <a:moveTo>
                  <a:pt x="0" y="0"/>
                </a:moveTo>
                <a:lnTo>
                  <a:pt x="18287999" y="0"/>
                </a:lnTo>
                <a:lnTo>
                  <a:pt x="18287999" y="1495424"/>
                </a:lnTo>
                <a:lnTo>
                  <a:pt x="0" y="1495424"/>
                </a:lnTo>
                <a:lnTo>
                  <a:pt x="0" y="0"/>
                </a:lnTo>
                <a:close/>
              </a:path>
            </a:pathLst>
          </a:custGeom>
          <a:solidFill>
            <a:srgbClr val="3C7B5E">
              <a:alpha val="29798"/>
            </a:srgbClr>
          </a:solidFill>
        </p:spPr>
        <p:txBody>
          <a:bodyPr wrap="square" lIns="0" tIns="0" rIns="0" bIns="0" rtlCol="0"/>
          <a:lstStyle/>
          <a:p>
            <a:endParaRPr/>
          </a:p>
        </p:txBody>
      </p:sp>
      <p:sp>
        <p:nvSpPr>
          <p:cNvPr id="7" name="object 7"/>
          <p:cNvSpPr txBox="1"/>
          <p:nvPr/>
        </p:nvSpPr>
        <p:spPr>
          <a:xfrm>
            <a:off x="3847581" y="1499079"/>
            <a:ext cx="9574530" cy="1431290"/>
          </a:xfrm>
          <a:prstGeom prst="rect">
            <a:avLst/>
          </a:prstGeom>
        </p:spPr>
        <p:txBody>
          <a:bodyPr vert="horz" wrap="square" lIns="0" tIns="116839" rIns="0" bIns="0" rtlCol="0">
            <a:spAutoFit/>
          </a:bodyPr>
          <a:lstStyle/>
          <a:p>
            <a:pPr algn="ctr">
              <a:lnSpc>
                <a:spcPct val="100000"/>
              </a:lnSpc>
              <a:spcBef>
                <a:spcPts val="919"/>
              </a:spcBef>
            </a:pPr>
            <a:r>
              <a:rPr sz="3600" b="1" spc="-25" dirty="0">
                <a:latin typeface="Trebuchet MS"/>
                <a:cs typeface="Trebuchet MS"/>
              </a:rPr>
              <a:t>183</a:t>
            </a:r>
            <a:endParaRPr sz="3600">
              <a:latin typeface="Trebuchet MS"/>
              <a:cs typeface="Trebuchet MS"/>
            </a:endParaRPr>
          </a:p>
          <a:p>
            <a:pPr marL="12700" marR="5080" algn="ctr">
              <a:lnSpc>
                <a:spcPct val="116100"/>
              </a:lnSpc>
              <a:spcBef>
                <a:spcPts val="75"/>
              </a:spcBef>
            </a:pPr>
            <a:r>
              <a:rPr sz="2100" spc="100" dirty="0">
                <a:latin typeface="Times New Roman"/>
                <a:cs typeface="Times New Roman"/>
              </a:rPr>
              <a:t>individuals</a:t>
            </a:r>
            <a:r>
              <a:rPr sz="2100" dirty="0">
                <a:latin typeface="Times New Roman"/>
                <a:cs typeface="Times New Roman"/>
              </a:rPr>
              <a:t> </a:t>
            </a:r>
            <a:r>
              <a:rPr sz="2100" spc="105" dirty="0">
                <a:latin typeface="Times New Roman"/>
                <a:cs typeface="Times New Roman"/>
              </a:rPr>
              <a:t>experiencing</a:t>
            </a:r>
            <a:r>
              <a:rPr sz="2100" dirty="0">
                <a:latin typeface="Times New Roman"/>
                <a:cs typeface="Times New Roman"/>
              </a:rPr>
              <a:t> </a:t>
            </a:r>
            <a:r>
              <a:rPr sz="2100" spc="110" dirty="0">
                <a:latin typeface="Times New Roman"/>
                <a:cs typeface="Times New Roman"/>
              </a:rPr>
              <a:t>homelessness</a:t>
            </a:r>
            <a:r>
              <a:rPr sz="2100" dirty="0">
                <a:latin typeface="Times New Roman"/>
                <a:cs typeface="Times New Roman"/>
              </a:rPr>
              <a:t> </a:t>
            </a:r>
            <a:r>
              <a:rPr sz="2100" spc="95" dirty="0">
                <a:latin typeface="Times New Roman"/>
                <a:cs typeface="Times New Roman"/>
              </a:rPr>
              <a:t>identified</a:t>
            </a:r>
            <a:r>
              <a:rPr sz="2100" dirty="0">
                <a:latin typeface="Times New Roman"/>
                <a:cs typeface="Times New Roman"/>
              </a:rPr>
              <a:t> </a:t>
            </a:r>
            <a:r>
              <a:rPr sz="2100" spc="105" dirty="0">
                <a:latin typeface="Times New Roman"/>
                <a:cs typeface="Times New Roman"/>
              </a:rPr>
              <a:t>as</a:t>
            </a:r>
            <a:r>
              <a:rPr sz="2100" dirty="0">
                <a:latin typeface="Times New Roman"/>
                <a:cs typeface="Times New Roman"/>
              </a:rPr>
              <a:t> </a:t>
            </a:r>
            <a:r>
              <a:rPr sz="2100" spc="75" dirty="0">
                <a:latin typeface="Times New Roman"/>
                <a:cs typeface="Times New Roman"/>
              </a:rPr>
              <a:t>Sexual</a:t>
            </a:r>
            <a:r>
              <a:rPr sz="2100" dirty="0">
                <a:latin typeface="Times New Roman"/>
                <a:cs typeface="Times New Roman"/>
              </a:rPr>
              <a:t> </a:t>
            </a:r>
            <a:r>
              <a:rPr sz="2100" spc="-204" dirty="0">
                <a:latin typeface="Times New Roman"/>
                <a:cs typeface="Times New Roman"/>
              </a:rPr>
              <a:t>&amp;</a:t>
            </a:r>
            <a:r>
              <a:rPr sz="2100" spc="5" dirty="0">
                <a:latin typeface="Times New Roman"/>
                <a:cs typeface="Times New Roman"/>
              </a:rPr>
              <a:t> </a:t>
            </a:r>
            <a:r>
              <a:rPr sz="2100" spc="120" dirty="0">
                <a:latin typeface="Times New Roman"/>
                <a:cs typeface="Times New Roman"/>
              </a:rPr>
              <a:t>Gender</a:t>
            </a:r>
            <a:r>
              <a:rPr sz="2100" dirty="0">
                <a:latin typeface="Times New Roman"/>
                <a:cs typeface="Times New Roman"/>
              </a:rPr>
              <a:t> </a:t>
            </a:r>
            <a:r>
              <a:rPr sz="2100" spc="95" dirty="0">
                <a:latin typeface="Times New Roman"/>
                <a:cs typeface="Times New Roman"/>
              </a:rPr>
              <a:t>Minorities </a:t>
            </a:r>
            <a:r>
              <a:rPr sz="2100" spc="155" dirty="0">
                <a:latin typeface="Times New Roman"/>
                <a:cs typeface="Times New Roman"/>
              </a:rPr>
              <a:t>on</a:t>
            </a:r>
            <a:r>
              <a:rPr sz="2100" spc="-10" dirty="0">
                <a:latin typeface="Times New Roman"/>
                <a:cs typeface="Times New Roman"/>
              </a:rPr>
              <a:t> </a:t>
            </a:r>
            <a:r>
              <a:rPr sz="2100" spc="70" dirty="0">
                <a:latin typeface="Times New Roman"/>
                <a:cs typeface="Times New Roman"/>
              </a:rPr>
              <a:t>O‘ahu</a:t>
            </a:r>
            <a:r>
              <a:rPr sz="2100" spc="-10" dirty="0">
                <a:latin typeface="Times New Roman"/>
                <a:cs typeface="Times New Roman"/>
              </a:rPr>
              <a:t> </a:t>
            </a:r>
            <a:r>
              <a:rPr sz="2100" spc="155" dirty="0">
                <a:latin typeface="Times New Roman"/>
                <a:cs typeface="Times New Roman"/>
              </a:rPr>
              <a:t>on</a:t>
            </a:r>
            <a:r>
              <a:rPr sz="2100" spc="-10" dirty="0">
                <a:latin typeface="Times New Roman"/>
                <a:cs typeface="Times New Roman"/>
              </a:rPr>
              <a:t> </a:t>
            </a:r>
            <a:r>
              <a:rPr sz="2100" spc="170" dirty="0">
                <a:latin typeface="Times New Roman"/>
                <a:cs typeface="Times New Roman"/>
              </a:rPr>
              <a:t>the</a:t>
            </a:r>
            <a:r>
              <a:rPr sz="2100" spc="-10" dirty="0">
                <a:latin typeface="Times New Roman"/>
                <a:cs typeface="Times New Roman"/>
              </a:rPr>
              <a:t> </a:t>
            </a:r>
            <a:r>
              <a:rPr sz="2100" spc="135" dirty="0">
                <a:latin typeface="Times New Roman"/>
                <a:cs typeface="Times New Roman"/>
              </a:rPr>
              <a:t>night</a:t>
            </a:r>
            <a:r>
              <a:rPr sz="2100" spc="-10" dirty="0">
                <a:latin typeface="Times New Roman"/>
                <a:cs typeface="Times New Roman"/>
              </a:rPr>
              <a:t> </a:t>
            </a:r>
            <a:r>
              <a:rPr sz="2100" spc="75" dirty="0">
                <a:latin typeface="Times New Roman"/>
                <a:cs typeface="Times New Roman"/>
              </a:rPr>
              <a:t>of</a:t>
            </a:r>
            <a:r>
              <a:rPr sz="2100" spc="-5" dirty="0">
                <a:latin typeface="Times New Roman"/>
                <a:cs typeface="Times New Roman"/>
              </a:rPr>
              <a:t> </a:t>
            </a:r>
            <a:r>
              <a:rPr sz="2100" spc="150" dirty="0">
                <a:latin typeface="Times New Roman"/>
                <a:cs typeface="Times New Roman"/>
              </a:rPr>
              <a:t>March</a:t>
            </a:r>
            <a:r>
              <a:rPr sz="2100" spc="-10" dirty="0">
                <a:latin typeface="Times New Roman"/>
                <a:cs typeface="Times New Roman"/>
              </a:rPr>
              <a:t> </a:t>
            </a:r>
            <a:r>
              <a:rPr sz="2100" dirty="0">
                <a:latin typeface="Times New Roman"/>
                <a:cs typeface="Times New Roman"/>
              </a:rPr>
              <a:t>9,</a:t>
            </a:r>
            <a:r>
              <a:rPr sz="2100" spc="-10" dirty="0">
                <a:latin typeface="Times New Roman"/>
                <a:cs typeface="Times New Roman"/>
              </a:rPr>
              <a:t> </a:t>
            </a:r>
            <a:r>
              <a:rPr sz="2100" spc="105" dirty="0">
                <a:latin typeface="Times New Roman"/>
                <a:cs typeface="Times New Roman"/>
              </a:rPr>
              <a:t>2022</a:t>
            </a:r>
            <a:endParaRPr sz="2100">
              <a:latin typeface="Times New Roman"/>
              <a:cs typeface="Times New Roman"/>
            </a:endParaRPr>
          </a:p>
        </p:txBody>
      </p:sp>
      <p:sp>
        <p:nvSpPr>
          <p:cNvPr id="8" name="object 8"/>
          <p:cNvSpPr/>
          <p:nvPr/>
        </p:nvSpPr>
        <p:spPr>
          <a:xfrm>
            <a:off x="8560821" y="4010480"/>
            <a:ext cx="34925" cy="5246370"/>
          </a:xfrm>
          <a:custGeom>
            <a:avLst/>
            <a:gdLst/>
            <a:ahLst/>
            <a:cxnLst/>
            <a:rect l="l" t="t" r="r" b="b"/>
            <a:pathLst>
              <a:path w="34925" h="5246370">
                <a:moveTo>
                  <a:pt x="34308" y="0"/>
                </a:moveTo>
                <a:lnTo>
                  <a:pt x="34308" y="5245919"/>
                </a:lnTo>
                <a:lnTo>
                  <a:pt x="0" y="5245919"/>
                </a:lnTo>
                <a:lnTo>
                  <a:pt x="0" y="136332"/>
                </a:lnTo>
                <a:lnTo>
                  <a:pt x="0" y="0"/>
                </a:lnTo>
                <a:lnTo>
                  <a:pt x="34308" y="0"/>
                </a:lnTo>
                <a:close/>
              </a:path>
            </a:pathLst>
          </a:custGeom>
          <a:solidFill>
            <a:srgbClr val="3C7B5E"/>
          </a:solidFill>
        </p:spPr>
        <p:txBody>
          <a:bodyPr wrap="square" lIns="0" tIns="0" rIns="0" bIns="0" rtlCol="0"/>
          <a:lstStyle/>
          <a:p>
            <a:endParaRPr/>
          </a:p>
        </p:txBody>
      </p:sp>
      <p:sp>
        <p:nvSpPr>
          <p:cNvPr id="9" name="object 9"/>
          <p:cNvSpPr/>
          <p:nvPr/>
        </p:nvSpPr>
        <p:spPr>
          <a:xfrm>
            <a:off x="9132875" y="3706189"/>
            <a:ext cx="2342515" cy="2151380"/>
          </a:xfrm>
          <a:custGeom>
            <a:avLst/>
            <a:gdLst/>
            <a:ahLst/>
            <a:cxnLst/>
            <a:rect l="l" t="t" r="r" b="b"/>
            <a:pathLst>
              <a:path w="2342515" h="2151379">
                <a:moveTo>
                  <a:pt x="1399349" y="951395"/>
                </a:moveTo>
                <a:lnTo>
                  <a:pt x="1394688" y="904811"/>
                </a:lnTo>
                <a:lnTo>
                  <a:pt x="1381290" y="861352"/>
                </a:lnTo>
                <a:lnTo>
                  <a:pt x="1360093" y="821982"/>
                </a:lnTo>
                <a:lnTo>
                  <a:pt x="1332026" y="787628"/>
                </a:lnTo>
                <a:lnTo>
                  <a:pt x="1298028" y="759244"/>
                </a:lnTo>
                <a:lnTo>
                  <a:pt x="1259014" y="737781"/>
                </a:lnTo>
                <a:lnTo>
                  <a:pt x="1215948" y="724154"/>
                </a:lnTo>
                <a:lnTo>
                  <a:pt x="1169733" y="719328"/>
                </a:lnTo>
                <a:lnTo>
                  <a:pt x="1123340" y="723887"/>
                </a:lnTo>
                <a:lnTo>
                  <a:pt x="1080109" y="737171"/>
                </a:lnTo>
                <a:lnTo>
                  <a:pt x="1040955" y="758278"/>
                </a:lnTo>
                <a:lnTo>
                  <a:pt x="1006779" y="786307"/>
                </a:lnTo>
                <a:lnTo>
                  <a:pt x="978509" y="820343"/>
                </a:lnTo>
                <a:lnTo>
                  <a:pt x="957033" y="859497"/>
                </a:lnTo>
                <a:lnTo>
                  <a:pt x="943279" y="902843"/>
                </a:lnTo>
                <a:lnTo>
                  <a:pt x="938149" y="949490"/>
                </a:lnTo>
                <a:lnTo>
                  <a:pt x="942454" y="996530"/>
                </a:lnTo>
                <a:lnTo>
                  <a:pt x="955713" y="1040434"/>
                </a:lnTo>
                <a:lnTo>
                  <a:pt x="976985" y="1080249"/>
                </a:lnTo>
                <a:lnTo>
                  <a:pt x="1005306" y="1114983"/>
                </a:lnTo>
                <a:lnTo>
                  <a:pt x="1039685" y="1143660"/>
                </a:lnTo>
                <a:lnTo>
                  <a:pt x="1079182" y="1165301"/>
                </a:lnTo>
                <a:lnTo>
                  <a:pt x="1122819" y="1178941"/>
                </a:lnTo>
                <a:lnTo>
                  <a:pt x="1169631" y="1183601"/>
                </a:lnTo>
                <a:lnTo>
                  <a:pt x="1215885" y="1178737"/>
                </a:lnTo>
                <a:lnTo>
                  <a:pt x="1258976" y="1165098"/>
                </a:lnTo>
                <a:lnTo>
                  <a:pt x="1297990" y="1143609"/>
                </a:lnTo>
                <a:lnTo>
                  <a:pt x="1331988" y="1115225"/>
                </a:lnTo>
                <a:lnTo>
                  <a:pt x="1360043" y="1080871"/>
                </a:lnTo>
                <a:lnTo>
                  <a:pt x="1381252" y="1041501"/>
                </a:lnTo>
                <a:lnTo>
                  <a:pt x="1394650" y="998029"/>
                </a:lnTo>
                <a:lnTo>
                  <a:pt x="1399349" y="951395"/>
                </a:lnTo>
                <a:close/>
              </a:path>
              <a:path w="2342515" h="2151379">
                <a:moveTo>
                  <a:pt x="1857057" y="1765655"/>
                </a:moveTo>
                <a:lnTo>
                  <a:pt x="1600758" y="1458531"/>
                </a:lnTo>
                <a:lnTo>
                  <a:pt x="1504797" y="1343240"/>
                </a:lnTo>
                <a:lnTo>
                  <a:pt x="1440929" y="1266291"/>
                </a:lnTo>
                <a:lnTo>
                  <a:pt x="1426781" y="1251559"/>
                </a:lnTo>
                <a:lnTo>
                  <a:pt x="1411300" y="1240713"/>
                </a:lnTo>
                <a:lnTo>
                  <a:pt x="1393685" y="1234033"/>
                </a:lnTo>
                <a:lnTo>
                  <a:pt x="1373187" y="1231811"/>
                </a:lnTo>
                <a:lnTo>
                  <a:pt x="1322336" y="1231963"/>
                </a:lnTo>
                <a:lnTo>
                  <a:pt x="1271498" y="1231950"/>
                </a:lnTo>
                <a:lnTo>
                  <a:pt x="1169809" y="1231785"/>
                </a:lnTo>
                <a:lnTo>
                  <a:pt x="1118958" y="1231811"/>
                </a:lnTo>
                <a:lnTo>
                  <a:pt x="1068133" y="1232027"/>
                </a:lnTo>
                <a:lnTo>
                  <a:pt x="1017295" y="1232509"/>
                </a:lnTo>
                <a:lnTo>
                  <a:pt x="966482" y="1233373"/>
                </a:lnTo>
                <a:lnTo>
                  <a:pt x="916152" y="1253731"/>
                </a:lnTo>
                <a:lnTo>
                  <a:pt x="871969" y="1300530"/>
                </a:lnTo>
                <a:lnTo>
                  <a:pt x="841819" y="1335913"/>
                </a:lnTo>
                <a:lnTo>
                  <a:pt x="812101" y="1371688"/>
                </a:lnTo>
                <a:lnTo>
                  <a:pt x="782561" y="1407617"/>
                </a:lnTo>
                <a:lnTo>
                  <a:pt x="752919" y="1443456"/>
                </a:lnTo>
                <a:lnTo>
                  <a:pt x="597192" y="1629943"/>
                </a:lnTo>
                <a:lnTo>
                  <a:pt x="535025" y="1704644"/>
                </a:lnTo>
                <a:lnTo>
                  <a:pt x="504012" y="1742046"/>
                </a:lnTo>
                <a:lnTo>
                  <a:pt x="483616" y="1789074"/>
                </a:lnTo>
                <a:lnTo>
                  <a:pt x="491566" y="1810283"/>
                </a:lnTo>
                <a:lnTo>
                  <a:pt x="524002" y="1843100"/>
                </a:lnTo>
                <a:lnTo>
                  <a:pt x="566039" y="1873719"/>
                </a:lnTo>
                <a:lnTo>
                  <a:pt x="590829" y="1879130"/>
                </a:lnTo>
                <a:lnTo>
                  <a:pt x="614311" y="1869401"/>
                </a:lnTo>
                <a:lnTo>
                  <a:pt x="639838" y="1844192"/>
                </a:lnTo>
                <a:lnTo>
                  <a:pt x="671487" y="1806384"/>
                </a:lnTo>
                <a:lnTo>
                  <a:pt x="861123" y="1579308"/>
                </a:lnTo>
                <a:lnTo>
                  <a:pt x="866838" y="1572704"/>
                </a:lnTo>
                <a:lnTo>
                  <a:pt x="873328" y="1565529"/>
                </a:lnTo>
                <a:lnTo>
                  <a:pt x="890765" y="1546453"/>
                </a:lnTo>
                <a:lnTo>
                  <a:pt x="890803" y="1641538"/>
                </a:lnTo>
                <a:lnTo>
                  <a:pt x="891120" y="1845056"/>
                </a:lnTo>
                <a:lnTo>
                  <a:pt x="891070" y="1895944"/>
                </a:lnTo>
                <a:lnTo>
                  <a:pt x="890917" y="1946821"/>
                </a:lnTo>
                <a:lnTo>
                  <a:pt x="890600" y="1997697"/>
                </a:lnTo>
                <a:lnTo>
                  <a:pt x="890104" y="2048560"/>
                </a:lnTo>
                <a:lnTo>
                  <a:pt x="892924" y="2081961"/>
                </a:lnTo>
                <a:lnTo>
                  <a:pt x="902982" y="2110143"/>
                </a:lnTo>
                <a:lnTo>
                  <a:pt x="921346" y="2133117"/>
                </a:lnTo>
                <a:lnTo>
                  <a:pt x="949083" y="2150910"/>
                </a:lnTo>
                <a:lnTo>
                  <a:pt x="1392174" y="2150910"/>
                </a:lnTo>
                <a:lnTo>
                  <a:pt x="1419034" y="2130653"/>
                </a:lnTo>
                <a:lnTo>
                  <a:pt x="1436204" y="2105685"/>
                </a:lnTo>
                <a:lnTo>
                  <a:pt x="1445196" y="2076157"/>
                </a:lnTo>
                <a:lnTo>
                  <a:pt x="1447546" y="2042248"/>
                </a:lnTo>
                <a:lnTo>
                  <a:pt x="1446999" y="1992236"/>
                </a:lnTo>
                <a:lnTo>
                  <a:pt x="1446657" y="1942211"/>
                </a:lnTo>
                <a:lnTo>
                  <a:pt x="1446479" y="1892198"/>
                </a:lnTo>
                <a:lnTo>
                  <a:pt x="1446441" y="1842173"/>
                </a:lnTo>
                <a:lnTo>
                  <a:pt x="1446479" y="1792160"/>
                </a:lnTo>
                <a:lnTo>
                  <a:pt x="1446784" y="1642110"/>
                </a:lnTo>
                <a:lnTo>
                  <a:pt x="1446822" y="1543265"/>
                </a:lnTo>
                <a:lnTo>
                  <a:pt x="1456563" y="1553489"/>
                </a:lnTo>
                <a:lnTo>
                  <a:pt x="1464437" y="1561693"/>
                </a:lnTo>
                <a:lnTo>
                  <a:pt x="1470964" y="1568615"/>
                </a:lnTo>
                <a:lnTo>
                  <a:pt x="1476616" y="1575054"/>
                </a:lnTo>
                <a:lnTo>
                  <a:pt x="1605546" y="1729447"/>
                </a:lnTo>
                <a:lnTo>
                  <a:pt x="1702295" y="1845208"/>
                </a:lnTo>
                <a:lnTo>
                  <a:pt x="1727149" y="1869541"/>
                </a:lnTo>
                <a:lnTo>
                  <a:pt x="1750364" y="1879142"/>
                </a:lnTo>
                <a:lnTo>
                  <a:pt x="1774647" y="1874189"/>
                </a:lnTo>
                <a:lnTo>
                  <a:pt x="1802714" y="1854885"/>
                </a:lnTo>
                <a:lnTo>
                  <a:pt x="1816747" y="1842185"/>
                </a:lnTo>
                <a:lnTo>
                  <a:pt x="1830298" y="1828927"/>
                </a:lnTo>
                <a:lnTo>
                  <a:pt x="1843646" y="1815426"/>
                </a:lnTo>
                <a:lnTo>
                  <a:pt x="1857057" y="1801990"/>
                </a:lnTo>
                <a:lnTo>
                  <a:pt x="1857057" y="1765655"/>
                </a:lnTo>
                <a:close/>
              </a:path>
              <a:path w="2342515" h="2151379">
                <a:moveTo>
                  <a:pt x="2342096" y="1171067"/>
                </a:moveTo>
                <a:lnTo>
                  <a:pt x="1171028" y="0"/>
                </a:lnTo>
                <a:lnTo>
                  <a:pt x="1074940" y="96088"/>
                </a:lnTo>
                <a:lnTo>
                  <a:pt x="928547" y="242481"/>
                </a:lnTo>
                <a:lnTo>
                  <a:pt x="928547" y="114109"/>
                </a:lnTo>
                <a:lnTo>
                  <a:pt x="647839" y="114109"/>
                </a:lnTo>
                <a:lnTo>
                  <a:pt x="647839" y="360616"/>
                </a:lnTo>
                <a:lnTo>
                  <a:pt x="647852" y="523176"/>
                </a:lnTo>
                <a:lnTo>
                  <a:pt x="0" y="1171028"/>
                </a:lnTo>
                <a:lnTo>
                  <a:pt x="96253" y="1267282"/>
                </a:lnTo>
                <a:lnTo>
                  <a:pt x="1171181" y="192341"/>
                </a:lnTo>
                <a:lnTo>
                  <a:pt x="2246007" y="1267167"/>
                </a:lnTo>
                <a:lnTo>
                  <a:pt x="2342096" y="1171067"/>
                </a:lnTo>
                <a:close/>
              </a:path>
            </a:pathLst>
          </a:custGeom>
          <a:solidFill>
            <a:srgbClr val="16BFCB"/>
          </a:solidFill>
        </p:spPr>
        <p:txBody>
          <a:bodyPr wrap="square" lIns="0" tIns="0" rIns="0" bIns="0" rtlCol="0"/>
          <a:lstStyle/>
          <a:p>
            <a:endParaRPr/>
          </a:p>
        </p:txBody>
      </p:sp>
      <p:sp>
        <p:nvSpPr>
          <p:cNvPr id="10" name="object 10"/>
          <p:cNvSpPr txBox="1"/>
          <p:nvPr/>
        </p:nvSpPr>
        <p:spPr>
          <a:xfrm>
            <a:off x="8869514" y="5816821"/>
            <a:ext cx="2777490" cy="2942590"/>
          </a:xfrm>
          <a:prstGeom prst="rect">
            <a:avLst/>
          </a:prstGeom>
        </p:spPr>
        <p:txBody>
          <a:bodyPr vert="horz" wrap="square" lIns="0" tIns="205105" rIns="0" bIns="0" rtlCol="0">
            <a:spAutoFit/>
          </a:bodyPr>
          <a:lstStyle/>
          <a:p>
            <a:pPr algn="ctr">
              <a:lnSpc>
                <a:spcPct val="100000"/>
              </a:lnSpc>
              <a:spcBef>
                <a:spcPts val="1615"/>
              </a:spcBef>
            </a:pPr>
            <a:r>
              <a:rPr sz="4950" b="0" spc="-540" dirty="0">
                <a:solidFill>
                  <a:srgbClr val="3A5C4D"/>
                </a:solidFill>
                <a:latin typeface="Bookman Old Style"/>
                <a:cs typeface="Bookman Old Style"/>
              </a:rPr>
              <a:t>36%</a:t>
            </a:r>
            <a:endParaRPr sz="4950">
              <a:latin typeface="Bookman Old Style"/>
              <a:cs typeface="Bookman Old Style"/>
            </a:endParaRPr>
          </a:p>
          <a:p>
            <a:pPr algn="ctr">
              <a:lnSpc>
                <a:spcPct val="100000"/>
              </a:lnSpc>
              <a:spcBef>
                <a:spcPts val="960"/>
              </a:spcBef>
            </a:pPr>
            <a:r>
              <a:rPr sz="3150" b="0" spc="-30" dirty="0">
                <a:solidFill>
                  <a:srgbClr val="3A5C4D"/>
                </a:solidFill>
                <a:latin typeface="Bookman Old Style"/>
                <a:cs typeface="Bookman Old Style"/>
              </a:rPr>
              <a:t>Sheltered</a:t>
            </a:r>
            <a:endParaRPr sz="3150">
              <a:latin typeface="Bookman Old Style"/>
              <a:cs typeface="Bookman Old Style"/>
            </a:endParaRPr>
          </a:p>
          <a:p>
            <a:pPr marL="207645" marR="200025" indent="-635" algn="ctr">
              <a:lnSpc>
                <a:spcPct val="115100"/>
              </a:lnSpc>
              <a:spcBef>
                <a:spcPts val="275"/>
              </a:spcBef>
            </a:pPr>
            <a:r>
              <a:rPr sz="1900" b="0" spc="-204" dirty="0">
                <a:latin typeface="Bookman Old Style"/>
                <a:cs typeface="Bookman Old Style"/>
              </a:rPr>
              <a:t>65</a:t>
            </a:r>
            <a:r>
              <a:rPr sz="1900" b="0" spc="-100" dirty="0">
                <a:latin typeface="Bookman Old Style"/>
                <a:cs typeface="Bookman Old Style"/>
              </a:rPr>
              <a:t> </a:t>
            </a:r>
            <a:r>
              <a:rPr sz="1900" b="0" spc="-90" dirty="0">
                <a:latin typeface="Bookman Old Style"/>
                <a:cs typeface="Bookman Old Style"/>
              </a:rPr>
              <a:t>individuals</a:t>
            </a:r>
            <a:r>
              <a:rPr sz="1900" b="0" spc="-100" dirty="0">
                <a:latin typeface="Bookman Old Style"/>
                <a:cs typeface="Bookman Old Style"/>
              </a:rPr>
              <a:t> </a:t>
            </a:r>
            <a:r>
              <a:rPr sz="1900" b="0" spc="-20" dirty="0">
                <a:latin typeface="Bookman Old Style"/>
                <a:cs typeface="Bookman Old Style"/>
              </a:rPr>
              <a:t>were </a:t>
            </a:r>
            <a:r>
              <a:rPr sz="1900" b="0" spc="-80" dirty="0">
                <a:latin typeface="Bookman Old Style"/>
                <a:cs typeface="Bookman Old Style"/>
              </a:rPr>
              <a:t>staying</a:t>
            </a:r>
            <a:r>
              <a:rPr sz="1900" b="0" spc="-120" dirty="0">
                <a:latin typeface="Bookman Old Style"/>
                <a:cs typeface="Bookman Old Style"/>
              </a:rPr>
              <a:t> </a:t>
            </a:r>
            <a:r>
              <a:rPr sz="1900" b="0" spc="-60" dirty="0">
                <a:latin typeface="Bookman Old Style"/>
                <a:cs typeface="Bookman Old Style"/>
              </a:rPr>
              <a:t>in</a:t>
            </a:r>
            <a:r>
              <a:rPr sz="1900" b="0" spc="-114" dirty="0">
                <a:latin typeface="Bookman Old Style"/>
                <a:cs typeface="Bookman Old Style"/>
              </a:rPr>
              <a:t> </a:t>
            </a:r>
            <a:r>
              <a:rPr sz="1900" b="0" spc="-65" dirty="0">
                <a:latin typeface="Bookman Old Style"/>
                <a:cs typeface="Bookman Old Style"/>
              </a:rPr>
              <a:t>Emergency </a:t>
            </a:r>
            <a:r>
              <a:rPr sz="1900" b="0" spc="-95" dirty="0">
                <a:latin typeface="Bookman Old Style"/>
                <a:cs typeface="Bookman Old Style"/>
              </a:rPr>
              <a:t>Shelter</a:t>
            </a:r>
            <a:r>
              <a:rPr sz="1900" b="0" spc="-110" dirty="0">
                <a:latin typeface="Bookman Old Style"/>
                <a:cs typeface="Bookman Old Style"/>
              </a:rPr>
              <a:t> </a:t>
            </a:r>
            <a:r>
              <a:rPr sz="1900" b="0" spc="-140" dirty="0">
                <a:latin typeface="Bookman Old Style"/>
                <a:cs typeface="Bookman Old Style"/>
              </a:rPr>
              <a:t>(36)</a:t>
            </a:r>
            <a:r>
              <a:rPr sz="1900" b="0" spc="-110" dirty="0">
                <a:latin typeface="Bookman Old Style"/>
                <a:cs typeface="Bookman Old Style"/>
              </a:rPr>
              <a:t> </a:t>
            </a:r>
            <a:r>
              <a:rPr sz="1900" b="0" spc="-25" dirty="0">
                <a:latin typeface="Bookman Old Style"/>
                <a:cs typeface="Bookman Old Style"/>
              </a:rPr>
              <a:t>or</a:t>
            </a:r>
            <a:endParaRPr sz="1900">
              <a:latin typeface="Bookman Old Style"/>
              <a:cs typeface="Bookman Old Style"/>
            </a:endParaRPr>
          </a:p>
          <a:p>
            <a:pPr algn="ctr">
              <a:lnSpc>
                <a:spcPct val="100000"/>
              </a:lnSpc>
              <a:spcBef>
                <a:spcPts val="345"/>
              </a:spcBef>
            </a:pPr>
            <a:r>
              <a:rPr sz="1900" b="0" spc="-80" dirty="0">
                <a:latin typeface="Bookman Old Style"/>
                <a:cs typeface="Bookman Old Style"/>
              </a:rPr>
              <a:t>Transitional</a:t>
            </a:r>
            <a:r>
              <a:rPr sz="1900" b="0" spc="-100" dirty="0">
                <a:latin typeface="Bookman Old Style"/>
                <a:cs typeface="Bookman Old Style"/>
              </a:rPr>
              <a:t> </a:t>
            </a:r>
            <a:r>
              <a:rPr sz="1900" b="0" spc="-90" dirty="0">
                <a:latin typeface="Bookman Old Style"/>
                <a:cs typeface="Bookman Old Style"/>
              </a:rPr>
              <a:t>Housing</a:t>
            </a:r>
            <a:r>
              <a:rPr sz="1900" b="0" spc="-100" dirty="0">
                <a:latin typeface="Bookman Old Style"/>
                <a:cs typeface="Bookman Old Style"/>
              </a:rPr>
              <a:t> </a:t>
            </a:r>
            <a:r>
              <a:rPr sz="1900" b="0" spc="-20" dirty="0">
                <a:latin typeface="Bookman Old Style"/>
                <a:cs typeface="Bookman Old Style"/>
              </a:rPr>
              <a:t>(30)</a:t>
            </a:r>
            <a:endParaRPr sz="1900">
              <a:latin typeface="Bookman Old Style"/>
              <a:cs typeface="Bookman Old Style"/>
            </a:endParaRPr>
          </a:p>
        </p:txBody>
      </p:sp>
      <p:sp>
        <p:nvSpPr>
          <p:cNvPr id="11" name="object 11"/>
          <p:cNvSpPr/>
          <p:nvPr/>
        </p:nvSpPr>
        <p:spPr>
          <a:xfrm>
            <a:off x="6732001" y="4427870"/>
            <a:ext cx="461645" cy="464820"/>
          </a:xfrm>
          <a:custGeom>
            <a:avLst/>
            <a:gdLst/>
            <a:ahLst/>
            <a:cxnLst/>
            <a:rect l="l" t="t" r="r" b="b"/>
            <a:pathLst>
              <a:path w="461645" h="464820">
                <a:moveTo>
                  <a:pt x="231483" y="464272"/>
                </a:moveTo>
                <a:lnTo>
                  <a:pt x="184670" y="459618"/>
                </a:lnTo>
                <a:lnTo>
                  <a:pt x="141032" y="445979"/>
                </a:lnTo>
                <a:lnTo>
                  <a:pt x="101537" y="424332"/>
                </a:lnTo>
                <a:lnTo>
                  <a:pt x="67149" y="395654"/>
                </a:lnTo>
                <a:lnTo>
                  <a:pt x="38836" y="360921"/>
                </a:lnTo>
                <a:lnTo>
                  <a:pt x="17562" y="321112"/>
                </a:lnTo>
                <a:lnTo>
                  <a:pt x="4295" y="277202"/>
                </a:lnTo>
                <a:lnTo>
                  <a:pt x="0" y="230169"/>
                </a:lnTo>
                <a:lnTo>
                  <a:pt x="5125" y="183521"/>
                </a:lnTo>
                <a:lnTo>
                  <a:pt x="18880" y="140170"/>
                </a:lnTo>
                <a:lnTo>
                  <a:pt x="40352" y="101021"/>
                </a:lnTo>
                <a:lnTo>
                  <a:pt x="68630" y="66979"/>
                </a:lnTo>
                <a:lnTo>
                  <a:pt x="102804" y="38950"/>
                </a:lnTo>
                <a:lnTo>
                  <a:pt x="141961" y="17840"/>
                </a:lnTo>
                <a:lnTo>
                  <a:pt x="185189" y="4555"/>
                </a:lnTo>
                <a:lnTo>
                  <a:pt x="231579" y="0"/>
                </a:lnTo>
                <a:lnTo>
                  <a:pt x="277792" y="4827"/>
                </a:lnTo>
                <a:lnTo>
                  <a:pt x="320867" y="18449"/>
                </a:lnTo>
                <a:lnTo>
                  <a:pt x="359872" y="39923"/>
                </a:lnTo>
                <a:lnTo>
                  <a:pt x="393874" y="68306"/>
                </a:lnTo>
                <a:lnTo>
                  <a:pt x="421940" y="102655"/>
                </a:lnTo>
                <a:lnTo>
                  <a:pt x="443137" y="142027"/>
                </a:lnTo>
                <a:lnTo>
                  <a:pt x="456531" y="185481"/>
                </a:lnTo>
                <a:lnTo>
                  <a:pt x="461190" y="232072"/>
                </a:lnTo>
                <a:lnTo>
                  <a:pt x="456501" y="278699"/>
                </a:lnTo>
                <a:lnTo>
                  <a:pt x="443094" y="322171"/>
                </a:lnTo>
                <a:lnTo>
                  <a:pt x="421895" y="361550"/>
                </a:lnTo>
                <a:lnTo>
                  <a:pt x="393833" y="395900"/>
                </a:lnTo>
                <a:lnTo>
                  <a:pt x="359833" y="424285"/>
                </a:lnTo>
                <a:lnTo>
                  <a:pt x="320824" y="445766"/>
                </a:lnTo>
                <a:lnTo>
                  <a:pt x="277731" y="459407"/>
                </a:lnTo>
                <a:lnTo>
                  <a:pt x="231483" y="464272"/>
                </a:lnTo>
                <a:close/>
              </a:path>
            </a:pathLst>
          </a:custGeom>
          <a:solidFill>
            <a:srgbClr val="EC6F5E"/>
          </a:solidFill>
        </p:spPr>
        <p:txBody>
          <a:bodyPr wrap="square" lIns="0" tIns="0" rIns="0" bIns="0" rtlCol="0"/>
          <a:lstStyle/>
          <a:p>
            <a:endParaRPr/>
          </a:p>
        </p:txBody>
      </p:sp>
      <p:sp>
        <p:nvSpPr>
          <p:cNvPr id="12" name="object 12"/>
          <p:cNvSpPr/>
          <p:nvPr/>
        </p:nvSpPr>
        <p:spPr>
          <a:xfrm>
            <a:off x="6277465" y="4940328"/>
            <a:ext cx="1373505" cy="919480"/>
          </a:xfrm>
          <a:custGeom>
            <a:avLst/>
            <a:gdLst/>
            <a:ahLst/>
            <a:cxnLst/>
            <a:rect l="l" t="t" r="r" b="b"/>
            <a:pathLst>
              <a:path w="1373504" h="919479">
                <a:moveTo>
                  <a:pt x="908558" y="919123"/>
                </a:moveTo>
                <a:lnTo>
                  <a:pt x="465471" y="919123"/>
                </a:lnTo>
                <a:lnTo>
                  <a:pt x="419364" y="878360"/>
                </a:lnTo>
                <a:lnTo>
                  <a:pt x="406483" y="816782"/>
                </a:lnTo>
                <a:lnTo>
                  <a:pt x="406982" y="765909"/>
                </a:lnTo>
                <a:lnTo>
                  <a:pt x="407295" y="715034"/>
                </a:lnTo>
                <a:lnTo>
                  <a:pt x="407458" y="664156"/>
                </a:lnTo>
                <a:lnTo>
                  <a:pt x="407503" y="613276"/>
                </a:lnTo>
                <a:lnTo>
                  <a:pt x="407183" y="409749"/>
                </a:lnTo>
                <a:lnTo>
                  <a:pt x="407146" y="314666"/>
                </a:lnTo>
                <a:lnTo>
                  <a:pt x="389715" y="333742"/>
                </a:lnTo>
                <a:lnTo>
                  <a:pt x="383227" y="340918"/>
                </a:lnTo>
                <a:lnTo>
                  <a:pt x="377505" y="347528"/>
                </a:lnTo>
                <a:lnTo>
                  <a:pt x="187868" y="574594"/>
                </a:lnTo>
                <a:lnTo>
                  <a:pt x="156227" y="612409"/>
                </a:lnTo>
                <a:lnTo>
                  <a:pt x="130692" y="637617"/>
                </a:lnTo>
                <a:lnTo>
                  <a:pt x="107214" y="647342"/>
                </a:lnTo>
                <a:lnTo>
                  <a:pt x="82427" y="641934"/>
                </a:lnTo>
                <a:lnTo>
                  <a:pt x="40387" y="611311"/>
                </a:lnTo>
                <a:lnTo>
                  <a:pt x="7952" y="578494"/>
                </a:lnTo>
                <a:lnTo>
                  <a:pt x="0" y="557295"/>
                </a:lnTo>
                <a:lnTo>
                  <a:pt x="4143" y="535175"/>
                </a:lnTo>
                <a:lnTo>
                  <a:pt x="20393" y="510264"/>
                </a:lnTo>
                <a:lnTo>
                  <a:pt x="51410" y="472860"/>
                </a:lnTo>
                <a:lnTo>
                  <a:pt x="113577" y="398163"/>
                </a:lnTo>
                <a:lnTo>
                  <a:pt x="269296" y="211674"/>
                </a:lnTo>
                <a:lnTo>
                  <a:pt x="298943" y="175835"/>
                </a:lnTo>
                <a:lnTo>
                  <a:pt x="328489" y="139904"/>
                </a:lnTo>
                <a:lnTo>
                  <a:pt x="358203" y="104126"/>
                </a:lnTo>
                <a:lnTo>
                  <a:pt x="388353" y="68747"/>
                </a:lnTo>
                <a:lnTo>
                  <a:pt x="419210" y="34011"/>
                </a:lnTo>
                <a:lnTo>
                  <a:pt x="465886" y="4490"/>
                </a:lnTo>
                <a:lnTo>
                  <a:pt x="533683" y="728"/>
                </a:lnTo>
                <a:lnTo>
                  <a:pt x="584512" y="237"/>
                </a:lnTo>
                <a:lnTo>
                  <a:pt x="635347" y="24"/>
                </a:lnTo>
                <a:lnTo>
                  <a:pt x="686187" y="0"/>
                </a:lnTo>
                <a:lnTo>
                  <a:pt x="787877" y="166"/>
                </a:lnTo>
                <a:lnTo>
                  <a:pt x="838725" y="181"/>
                </a:lnTo>
                <a:lnTo>
                  <a:pt x="889572" y="32"/>
                </a:lnTo>
                <a:lnTo>
                  <a:pt x="927678" y="8927"/>
                </a:lnTo>
                <a:lnTo>
                  <a:pt x="957311" y="34505"/>
                </a:lnTo>
                <a:lnTo>
                  <a:pt x="1021181" y="111456"/>
                </a:lnTo>
                <a:lnTo>
                  <a:pt x="1117143" y="226751"/>
                </a:lnTo>
                <a:lnTo>
                  <a:pt x="1373441" y="533875"/>
                </a:lnTo>
                <a:lnTo>
                  <a:pt x="1373441" y="570209"/>
                </a:lnTo>
                <a:lnTo>
                  <a:pt x="1360024" y="583640"/>
                </a:lnTo>
                <a:lnTo>
                  <a:pt x="1346677" y="597143"/>
                </a:lnTo>
                <a:lnTo>
                  <a:pt x="1333124" y="610402"/>
                </a:lnTo>
                <a:lnTo>
                  <a:pt x="1319091" y="623101"/>
                </a:lnTo>
                <a:lnTo>
                  <a:pt x="1291029" y="642409"/>
                </a:lnTo>
                <a:lnTo>
                  <a:pt x="1266749" y="647355"/>
                </a:lnTo>
                <a:lnTo>
                  <a:pt x="1243537" y="637756"/>
                </a:lnTo>
                <a:lnTo>
                  <a:pt x="1218679" y="613427"/>
                </a:lnTo>
                <a:lnTo>
                  <a:pt x="1121925" y="497664"/>
                </a:lnTo>
                <a:lnTo>
                  <a:pt x="993002" y="343270"/>
                </a:lnTo>
                <a:lnTo>
                  <a:pt x="987341" y="336832"/>
                </a:lnTo>
                <a:lnTo>
                  <a:pt x="980826" y="329904"/>
                </a:lnTo>
                <a:lnTo>
                  <a:pt x="972950" y="321711"/>
                </a:lnTo>
                <a:lnTo>
                  <a:pt x="963206" y="311478"/>
                </a:lnTo>
                <a:lnTo>
                  <a:pt x="963166" y="410322"/>
                </a:lnTo>
                <a:lnTo>
                  <a:pt x="962860" y="560375"/>
                </a:lnTo>
                <a:lnTo>
                  <a:pt x="962818" y="610394"/>
                </a:lnTo>
                <a:lnTo>
                  <a:pt x="962867" y="660413"/>
                </a:lnTo>
                <a:lnTo>
                  <a:pt x="963043" y="710431"/>
                </a:lnTo>
                <a:lnTo>
                  <a:pt x="963384" y="760447"/>
                </a:lnTo>
                <a:lnTo>
                  <a:pt x="963924" y="810462"/>
                </a:lnTo>
                <a:lnTo>
                  <a:pt x="961581" y="844375"/>
                </a:lnTo>
                <a:lnTo>
                  <a:pt x="952585" y="873900"/>
                </a:lnTo>
                <a:lnTo>
                  <a:pt x="935418" y="898872"/>
                </a:lnTo>
                <a:lnTo>
                  <a:pt x="908558" y="919123"/>
                </a:lnTo>
                <a:close/>
              </a:path>
            </a:pathLst>
          </a:custGeom>
          <a:solidFill>
            <a:srgbClr val="EC6F5E"/>
          </a:solidFill>
        </p:spPr>
        <p:txBody>
          <a:bodyPr wrap="square" lIns="0" tIns="0" rIns="0" bIns="0" rtlCol="0"/>
          <a:lstStyle/>
          <a:p>
            <a:endParaRPr/>
          </a:p>
        </p:txBody>
      </p:sp>
      <p:sp>
        <p:nvSpPr>
          <p:cNvPr id="13" name="object 13"/>
          <p:cNvSpPr txBox="1"/>
          <p:nvPr/>
        </p:nvSpPr>
        <p:spPr>
          <a:xfrm>
            <a:off x="5645664" y="5823656"/>
            <a:ext cx="2639060" cy="2942590"/>
          </a:xfrm>
          <a:prstGeom prst="rect">
            <a:avLst/>
          </a:prstGeom>
        </p:spPr>
        <p:txBody>
          <a:bodyPr vert="horz" wrap="square" lIns="0" tIns="205105" rIns="0" bIns="0" rtlCol="0">
            <a:spAutoFit/>
          </a:bodyPr>
          <a:lstStyle/>
          <a:p>
            <a:pPr algn="ctr">
              <a:lnSpc>
                <a:spcPct val="100000"/>
              </a:lnSpc>
              <a:spcBef>
                <a:spcPts val="1615"/>
              </a:spcBef>
            </a:pPr>
            <a:r>
              <a:rPr sz="4950" b="0" spc="-450" dirty="0">
                <a:solidFill>
                  <a:srgbClr val="3A5C4D"/>
                </a:solidFill>
                <a:latin typeface="Bookman Old Style"/>
                <a:cs typeface="Bookman Old Style"/>
              </a:rPr>
              <a:t>64%</a:t>
            </a:r>
            <a:endParaRPr sz="4950">
              <a:latin typeface="Bookman Old Style"/>
              <a:cs typeface="Bookman Old Style"/>
            </a:endParaRPr>
          </a:p>
          <a:p>
            <a:pPr algn="ctr">
              <a:lnSpc>
                <a:spcPct val="100000"/>
              </a:lnSpc>
              <a:spcBef>
                <a:spcPts val="960"/>
              </a:spcBef>
            </a:pPr>
            <a:r>
              <a:rPr sz="3150" b="0" spc="-30" dirty="0">
                <a:solidFill>
                  <a:srgbClr val="3A5C4D"/>
                </a:solidFill>
                <a:latin typeface="Bookman Old Style"/>
                <a:cs typeface="Bookman Old Style"/>
              </a:rPr>
              <a:t>Unsheltered</a:t>
            </a:r>
            <a:endParaRPr sz="3150">
              <a:latin typeface="Bookman Old Style"/>
              <a:cs typeface="Bookman Old Style"/>
            </a:endParaRPr>
          </a:p>
          <a:p>
            <a:pPr marL="12700" marR="5080" algn="ctr">
              <a:lnSpc>
                <a:spcPct val="115100"/>
              </a:lnSpc>
              <a:spcBef>
                <a:spcPts val="275"/>
              </a:spcBef>
            </a:pPr>
            <a:r>
              <a:rPr sz="1900" b="0" spc="-275" dirty="0">
                <a:latin typeface="Bookman Old Style"/>
                <a:cs typeface="Bookman Old Style"/>
              </a:rPr>
              <a:t>118</a:t>
            </a:r>
            <a:r>
              <a:rPr sz="1900" b="0" spc="-100" dirty="0">
                <a:latin typeface="Bookman Old Style"/>
                <a:cs typeface="Bookman Old Style"/>
              </a:rPr>
              <a:t> </a:t>
            </a:r>
            <a:r>
              <a:rPr sz="1900" b="0" spc="-90" dirty="0">
                <a:latin typeface="Bookman Old Style"/>
                <a:cs typeface="Bookman Old Style"/>
              </a:rPr>
              <a:t>individuals</a:t>
            </a:r>
            <a:r>
              <a:rPr sz="1900" b="0" spc="-100" dirty="0">
                <a:latin typeface="Bookman Old Style"/>
                <a:cs typeface="Bookman Old Style"/>
              </a:rPr>
              <a:t> </a:t>
            </a:r>
            <a:r>
              <a:rPr sz="1900" b="0" spc="-20" dirty="0">
                <a:latin typeface="Bookman Old Style"/>
                <a:cs typeface="Bookman Old Style"/>
              </a:rPr>
              <a:t>were </a:t>
            </a:r>
            <a:r>
              <a:rPr sz="1900" b="0" spc="-80" dirty="0">
                <a:latin typeface="Bookman Old Style"/>
                <a:cs typeface="Bookman Old Style"/>
              </a:rPr>
              <a:t>staying</a:t>
            </a:r>
            <a:r>
              <a:rPr sz="1900" b="0" spc="-120" dirty="0">
                <a:latin typeface="Bookman Old Style"/>
                <a:cs typeface="Bookman Old Style"/>
              </a:rPr>
              <a:t> </a:t>
            </a:r>
            <a:r>
              <a:rPr sz="1900" b="0" spc="-75" dirty="0">
                <a:latin typeface="Bookman Old Style"/>
                <a:cs typeface="Bookman Old Style"/>
              </a:rPr>
              <a:t>on</a:t>
            </a:r>
            <a:r>
              <a:rPr sz="1900" b="0" spc="-114" dirty="0">
                <a:latin typeface="Bookman Old Style"/>
                <a:cs typeface="Bookman Old Style"/>
              </a:rPr>
              <a:t> </a:t>
            </a:r>
            <a:r>
              <a:rPr sz="1900" b="0" spc="-70" dirty="0">
                <a:latin typeface="Bookman Old Style"/>
                <a:cs typeface="Bookman Old Style"/>
              </a:rPr>
              <a:t>the</a:t>
            </a:r>
            <a:r>
              <a:rPr sz="1900" b="0" spc="-114" dirty="0">
                <a:latin typeface="Bookman Old Style"/>
                <a:cs typeface="Bookman Old Style"/>
              </a:rPr>
              <a:t> </a:t>
            </a:r>
            <a:r>
              <a:rPr sz="1900" b="0" spc="-95" dirty="0">
                <a:latin typeface="Bookman Old Style"/>
                <a:cs typeface="Bookman Old Style"/>
              </a:rPr>
              <a:t>streets</a:t>
            </a:r>
            <a:r>
              <a:rPr sz="1900" b="0" spc="-120" dirty="0">
                <a:latin typeface="Bookman Old Style"/>
                <a:cs typeface="Bookman Old Style"/>
              </a:rPr>
              <a:t> </a:t>
            </a:r>
            <a:r>
              <a:rPr sz="1900" b="0" spc="-25" dirty="0">
                <a:latin typeface="Bookman Old Style"/>
                <a:cs typeface="Bookman Old Style"/>
              </a:rPr>
              <a:t>or </a:t>
            </a:r>
            <a:r>
              <a:rPr sz="1900" b="0" spc="-65" dirty="0">
                <a:latin typeface="Bookman Old Style"/>
                <a:cs typeface="Bookman Old Style"/>
              </a:rPr>
              <a:t>other</a:t>
            </a:r>
            <a:r>
              <a:rPr sz="1900" b="0" spc="-130" dirty="0">
                <a:latin typeface="Bookman Old Style"/>
                <a:cs typeface="Bookman Old Style"/>
              </a:rPr>
              <a:t> </a:t>
            </a:r>
            <a:r>
              <a:rPr sz="1900" b="0" spc="-110" dirty="0">
                <a:latin typeface="Bookman Old Style"/>
                <a:cs typeface="Bookman Old Style"/>
              </a:rPr>
              <a:t>place</a:t>
            </a:r>
            <a:r>
              <a:rPr sz="1900" b="0" spc="-114" dirty="0">
                <a:latin typeface="Bookman Old Style"/>
                <a:cs typeface="Bookman Old Style"/>
              </a:rPr>
              <a:t> </a:t>
            </a:r>
            <a:r>
              <a:rPr sz="1900" b="0" spc="-70" dirty="0">
                <a:latin typeface="Bookman Old Style"/>
                <a:cs typeface="Bookman Old Style"/>
              </a:rPr>
              <a:t>not</a:t>
            </a:r>
            <a:r>
              <a:rPr sz="1900" b="0" spc="-114" dirty="0">
                <a:latin typeface="Bookman Old Style"/>
                <a:cs typeface="Bookman Old Style"/>
              </a:rPr>
              <a:t> </a:t>
            </a:r>
            <a:r>
              <a:rPr sz="1900" b="0" spc="-20" dirty="0">
                <a:latin typeface="Bookman Old Style"/>
                <a:cs typeface="Bookman Old Style"/>
              </a:rPr>
              <a:t>meant </a:t>
            </a:r>
            <a:r>
              <a:rPr sz="1900" b="0" dirty="0">
                <a:latin typeface="Bookman Old Style"/>
                <a:cs typeface="Bookman Old Style"/>
              </a:rPr>
              <a:t>for</a:t>
            </a:r>
            <a:r>
              <a:rPr sz="1900" b="0" spc="-125" dirty="0">
                <a:latin typeface="Bookman Old Style"/>
                <a:cs typeface="Bookman Old Style"/>
              </a:rPr>
              <a:t> human</a:t>
            </a:r>
            <a:r>
              <a:rPr sz="1900" b="0" spc="-120" dirty="0">
                <a:latin typeface="Bookman Old Style"/>
                <a:cs typeface="Bookman Old Style"/>
              </a:rPr>
              <a:t> </a:t>
            </a:r>
            <a:r>
              <a:rPr sz="1900" b="0" spc="-10" dirty="0">
                <a:latin typeface="Bookman Old Style"/>
                <a:cs typeface="Bookman Old Style"/>
              </a:rPr>
              <a:t>habitation</a:t>
            </a:r>
            <a:endParaRPr sz="1900">
              <a:latin typeface="Bookman Old Style"/>
              <a:cs typeface="Bookman Old Style"/>
            </a:endParaRPr>
          </a:p>
        </p:txBody>
      </p:sp>
      <p:sp>
        <p:nvSpPr>
          <p:cNvPr id="14" name="object 14"/>
          <p:cNvSpPr/>
          <p:nvPr/>
        </p:nvSpPr>
        <p:spPr>
          <a:xfrm>
            <a:off x="14441811" y="6879953"/>
            <a:ext cx="3648075" cy="2600325"/>
          </a:xfrm>
          <a:custGeom>
            <a:avLst/>
            <a:gdLst/>
            <a:ahLst/>
            <a:cxnLst/>
            <a:rect l="l" t="t" r="r" b="b"/>
            <a:pathLst>
              <a:path w="3648075" h="2600325">
                <a:moveTo>
                  <a:pt x="3547628" y="2600324"/>
                </a:moveTo>
                <a:lnTo>
                  <a:pt x="100397" y="2600324"/>
                </a:lnTo>
                <a:lnTo>
                  <a:pt x="61371" y="2592431"/>
                </a:lnTo>
                <a:lnTo>
                  <a:pt x="29453" y="2570923"/>
                </a:lnTo>
                <a:lnTo>
                  <a:pt x="7907" y="2539062"/>
                </a:lnTo>
                <a:lnTo>
                  <a:pt x="0" y="2500106"/>
                </a:lnTo>
                <a:lnTo>
                  <a:pt x="0" y="100218"/>
                </a:lnTo>
                <a:lnTo>
                  <a:pt x="7907" y="61262"/>
                </a:lnTo>
                <a:lnTo>
                  <a:pt x="29453" y="29400"/>
                </a:lnTo>
                <a:lnTo>
                  <a:pt x="61371" y="7893"/>
                </a:lnTo>
                <a:lnTo>
                  <a:pt x="100397" y="0"/>
                </a:lnTo>
                <a:lnTo>
                  <a:pt x="3547628" y="0"/>
                </a:lnTo>
                <a:lnTo>
                  <a:pt x="3586654" y="7893"/>
                </a:lnTo>
                <a:lnTo>
                  <a:pt x="3618572" y="29400"/>
                </a:lnTo>
                <a:lnTo>
                  <a:pt x="3640118" y="61262"/>
                </a:lnTo>
                <a:lnTo>
                  <a:pt x="3648025" y="100218"/>
                </a:lnTo>
                <a:lnTo>
                  <a:pt x="3648025" y="2500106"/>
                </a:lnTo>
                <a:lnTo>
                  <a:pt x="3640118" y="2539062"/>
                </a:lnTo>
                <a:lnTo>
                  <a:pt x="3618572" y="2570923"/>
                </a:lnTo>
                <a:lnTo>
                  <a:pt x="3586654" y="2592431"/>
                </a:lnTo>
                <a:lnTo>
                  <a:pt x="3547628" y="2600324"/>
                </a:lnTo>
                <a:close/>
              </a:path>
            </a:pathLst>
          </a:custGeom>
          <a:solidFill>
            <a:srgbClr val="3C7B5E">
              <a:alpha val="16859"/>
            </a:srgbClr>
          </a:solidFill>
        </p:spPr>
        <p:txBody>
          <a:bodyPr wrap="square" lIns="0" tIns="0" rIns="0" bIns="0" rtlCol="0"/>
          <a:lstStyle/>
          <a:p>
            <a:endParaRPr/>
          </a:p>
        </p:txBody>
      </p:sp>
      <p:sp>
        <p:nvSpPr>
          <p:cNvPr id="15" name="object 15"/>
          <p:cNvSpPr txBox="1"/>
          <p:nvPr/>
        </p:nvSpPr>
        <p:spPr>
          <a:xfrm>
            <a:off x="14495386" y="7015263"/>
            <a:ext cx="3531235" cy="269240"/>
          </a:xfrm>
          <a:prstGeom prst="rect">
            <a:avLst/>
          </a:prstGeom>
        </p:spPr>
        <p:txBody>
          <a:bodyPr vert="horz" wrap="square" lIns="0" tIns="12700" rIns="0" bIns="0" rtlCol="0">
            <a:spAutoFit/>
          </a:bodyPr>
          <a:lstStyle/>
          <a:p>
            <a:pPr marL="12700">
              <a:lnSpc>
                <a:spcPct val="100000"/>
              </a:lnSpc>
              <a:spcBef>
                <a:spcPts val="100"/>
              </a:spcBef>
              <a:tabLst>
                <a:tab pos="1424305" algn="l"/>
                <a:tab pos="2502535" algn="l"/>
              </a:tabLst>
            </a:pPr>
            <a:r>
              <a:rPr sz="1600" spc="80" dirty="0">
                <a:latin typeface="Times New Roman"/>
                <a:cs typeface="Times New Roman"/>
              </a:rPr>
              <a:t>Emergency</a:t>
            </a:r>
            <a:r>
              <a:rPr sz="1600" dirty="0">
                <a:latin typeface="Times New Roman"/>
                <a:cs typeface="Times New Roman"/>
              </a:rPr>
              <a:t>	</a:t>
            </a:r>
            <a:r>
              <a:rPr sz="1600" spc="45" dirty="0">
                <a:latin typeface="Times New Roman"/>
                <a:cs typeface="Times New Roman"/>
              </a:rPr>
              <a:t>Shelter:</a:t>
            </a:r>
            <a:r>
              <a:rPr sz="1600" dirty="0">
                <a:latin typeface="Times New Roman"/>
                <a:cs typeface="Times New Roman"/>
              </a:rPr>
              <a:t>	</a:t>
            </a:r>
            <a:r>
              <a:rPr sz="1600" spc="75" dirty="0">
                <a:latin typeface="Times New Roman"/>
                <a:cs typeface="Times New Roman"/>
              </a:rPr>
              <a:t>Short-</a:t>
            </a:r>
            <a:r>
              <a:rPr sz="1600" spc="105" dirty="0">
                <a:latin typeface="Times New Roman"/>
                <a:cs typeface="Times New Roman"/>
              </a:rPr>
              <a:t>term</a:t>
            </a:r>
            <a:endParaRPr sz="1600">
              <a:latin typeface="Times New Roman"/>
              <a:cs typeface="Times New Roman"/>
            </a:endParaRPr>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
        <p:nvSpPr>
          <p:cNvPr id="16" name="object 16"/>
          <p:cNvSpPr txBox="1"/>
          <p:nvPr/>
        </p:nvSpPr>
        <p:spPr>
          <a:xfrm>
            <a:off x="14495386" y="7259064"/>
            <a:ext cx="3538220" cy="911225"/>
          </a:xfrm>
          <a:prstGeom prst="rect">
            <a:avLst/>
          </a:prstGeom>
        </p:spPr>
        <p:txBody>
          <a:bodyPr vert="horz" wrap="square" lIns="0" tIns="12700" rIns="0" bIns="0" rtlCol="0">
            <a:spAutoFit/>
          </a:bodyPr>
          <a:lstStyle/>
          <a:p>
            <a:pPr marL="12700" marR="5080" algn="just">
              <a:lnSpc>
                <a:spcPct val="121100"/>
              </a:lnSpc>
              <a:spcBef>
                <a:spcPts val="100"/>
              </a:spcBef>
            </a:pPr>
            <a:r>
              <a:rPr sz="1600" spc="75" dirty="0">
                <a:latin typeface="Times New Roman"/>
                <a:cs typeface="Times New Roman"/>
              </a:rPr>
              <a:t>accommodations</a:t>
            </a:r>
            <a:r>
              <a:rPr sz="1600" spc="365" dirty="0">
                <a:latin typeface="Times New Roman"/>
                <a:cs typeface="Times New Roman"/>
              </a:rPr>
              <a:t> </a:t>
            </a:r>
            <a:r>
              <a:rPr sz="1600" spc="75" dirty="0">
                <a:latin typeface="Times New Roman"/>
                <a:cs typeface="Times New Roman"/>
              </a:rPr>
              <a:t>providing</a:t>
            </a:r>
            <a:r>
              <a:rPr sz="1600" spc="370" dirty="0">
                <a:latin typeface="Times New Roman"/>
                <a:cs typeface="Times New Roman"/>
              </a:rPr>
              <a:t> </a:t>
            </a:r>
            <a:r>
              <a:rPr sz="1600" spc="90" dirty="0">
                <a:latin typeface="Times New Roman"/>
                <a:cs typeface="Times New Roman"/>
              </a:rPr>
              <a:t>shelter</a:t>
            </a:r>
            <a:r>
              <a:rPr sz="1600" spc="370" dirty="0">
                <a:latin typeface="Times New Roman"/>
                <a:cs typeface="Times New Roman"/>
              </a:rPr>
              <a:t> </a:t>
            </a:r>
            <a:r>
              <a:rPr sz="1600" spc="55" dirty="0">
                <a:latin typeface="Times New Roman"/>
                <a:cs typeface="Times New Roman"/>
              </a:rPr>
              <a:t>to </a:t>
            </a:r>
            <a:r>
              <a:rPr sz="1600" spc="70" dirty="0">
                <a:latin typeface="Times New Roman"/>
                <a:cs typeface="Times New Roman"/>
              </a:rPr>
              <a:t>individuals</a:t>
            </a:r>
            <a:r>
              <a:rPr sz="1600" spc="325" dirty="0">
                <a:latin typeface="Times New Roman"/>
                <a:cs typeface="Times New Roman"/>
              </a:rPr>
              <a:t> </a:t>
            </a:r>
            <a:r>
              <a:rPr sz="1600" spc="125" dirty="0">
                <a:latin typeface="Times New Roman"/>
                <a:cs typeface="Times New Roman"/>
              </a:rPr>
              <a:t>and</a:t>
            </a:r>
            <a:r>
              <a:rPr sz="1600" spc="330" dirty="0">
                <a:latin typeface="Times New Roman"/>
                <a:cs typeface="Times New Roman"/>
              </a:rPr>
              <a:t> </a:t>
            </a:r>
            <a:r>
              <a:rPr sz="1600" spc="45" dirty="0">
                <a:latin typeface="Times New Roman"/>
                <a:cs typeface="Times New Roman"/>
              </a:rPr>
              <a:t>families.</a:t>
            </a:r>
            <a:r>
              <a:rPr sz="1600" spc="320" dirty="0">
                <a:latin typeface="Times New Roman"/>
                <a:cs typeface="Times New Roman"/>
              </a:rPr>
              <a:t> </a:t>
            </a:r>
            <a:r>
              <a:rPr sz="1600" spc="70" dirty="0">
                <a:latin typeface="Times New Roman"/>
                <a:cs typeface="Times New Roman"/>
              </a:rPr>
              <a:t>Transitional </a:t>
            </a:r>
            <a:r>
              <a:rPr sz="1600" spc="60" dirty="0">
                <a:latin typeface="Times New Roman"/>
                <a:cs typeface="Times New Roman"/>
              </a:rPr>
              <a:t>Housing:  Mid-</a:t>
            </a:r>
            <a:r>
              <a:rPr sz="1600" spc="125" dirty="0">
                <a:latin typeface="Times New Roman"/>
                <a:cs typeface="Times New Roman"/>
              </a:rPr>
              <a:t>term</a:t>
            </a:r>
            <a:r>
              <a:rPr sz="1600" spc="60" dirty="0">
                <a:latin typeface="Times New Roman"/>
                <a:cs typeface="Times New Roman"/>
              </a:rPr>
              <a:t>  accommodations,</a:t>
            </a:r>
            <a:endParaRPr sz="1600">
              <a:latin typeface="Times New Roman"/>
              <a:cs typeface="Times New Roman"/>
            </a:endParaRPr>
          </a:p>
        </p:txBody>
      </p:sp>
      <p:sp>
        <p:nvSpPr>
          <p:cNvPr id="17" name="object 17"/>
          <p:cNvSpPr txBox="1"/>
          <p:nvPr/>
        </p:nvSpPr>
        <p:spPr>
          <a:xfrm>
            <a:off x="14495386" y="8144889"/>
            <a:ext cx="3538854" cy="615950"/>
          </a:xfrm>
          <a:prstGeom prst="rect">
            <a:avLst/>
          </a:prstGeom>
        </p:spPr>
        <p:txBody>
          <a:bodyPr vert="horz" wrap="square" lIns="0" tIns="12700" rIns="0" bIns="0" rtlCol="0">
            <a:spAutoFit/>
          </a:bodyPr>
          <a:lstStyle/>
          <a:p>
            <a:pPr marL="12700" marR="5080">
              <a:lnSpc>
                <a:spcPct val="121100"/>
              </a:lnSpc>
              <a:spcBef>
                <a:spcPts val="100"/>
              </a:spcBef>
              <a:tabLst>
                <a:tab pos="1005205" algn="l"/>
                <a:tab pos="1200150" algn="l"/>
                <a:tab pos="1371600" algn="l"/>
                <a:tab pos="2145030" algn="l"/>
                <a:tab pos="2255520" algn="l"/>
                <a:tab pos="2538095" algn="l"/>
                <a:tab pos="3174365" algn="l"/>
                <a:tab pos="3345815" algn="l"/>
              </a:tabLst>
            </a:pPr>
            <a:r>
              <a:rPr sz="1600" spc="60" dirty="0">
                <a:latin typeface="Times New Roman"/>
                <a:cs typeface="Times New Roman"/>
              </a:rPr>
              <a:t>designed</a:t>
            </a:r>
            <a:r>
              <a:rPr sz="1600" dirty="0">
                <a:latin typeface="Times New Roman"/>
                <a:cs typeface="Times New Roman"/>
              </a:rPr>
              <a:t>	</a:t>
            </a:r>
            <a:r>
              <a:rPr sz="1600" spc="55" dirty="0">
                <a:latin typeface="Times New Roman"/>
                <a:cs typeface="Times New Roman"/>
              </a:rPr>
              <a:t>to</a:t>
            </a:r>
            <a:r>
              <a:rPr sz="1600" dirty="0">
                <a:latin typeface="Times New Roman"/>
                <a:cs typeface="Times New Roman"/>
              </a:rPr>
              <a:t>		</a:t>
            </a:r>
            <a:r>
              <a:rPr sz="1600" spc="65" dirty="0">
                <a:latin typeface="Times New Roman"/>
                <a:cs typeface="Times New Roman"/>
              </a:rPr>
              <a:t>provide</a:t>
            </a:r>
            <a:r>
              <a:rPr sz="1600" dirty="0">
                <a:latin typeface="Times New Roman"/>
                <a:cs typeface="Times New Roman"/>
              </a:rPr>
              <a:t>		</a:t>
            </a:r>
            <a:r>
              <a:rPr sz="1600" spc="80" dirty="0">
                <a:latin typeface="Times New Roman"/>
                <a:cs typeface="Times New Roman"/>
              </a:rPr>
              <a:t>housing</a:t>
            </a:r>
            <a:r>
              <a:rPr sz="1600" dirty="0">
                <a:latin typeface="Times New Roman"/>
                <a:cs typeface="Times New Roman"/>
              </a:rPr>
              <a:t>	</a:t>
            </a:r>
            <a:r>
              <a:rPr sz="1600" spc="100" dirty="0">
                <a:latin typeface="Times New Roman"/>
                <a:cs typeface="Times New Roman"/>
              </a:rPr>
              <a:t>and </a:t>
            </a:r>
            <a:r>
              <a:rPr sz="1600" spc="70" dirty="0">
                <a:latin typeface="Times New Roman"/>
                <a:cs typeface="Times New Roman"/>
              </a:rPr>
              <a:t>supportive</a:t>
            </a:r>
            <a:r>
              <a:rPr sz="1600" dirty="0">
                <a:latin typeface="Times New Roman"/>
                <a:cs typeface="Times New Roman"/>
              </a:rPr>
              <a:t>		</a:t>
            </a:r>
            <a:r>
              <a:rPr sz="1600" spc="55" dirty="0">
                <a:latin typeface="Times New Roman"/>
                <a:cs typeface="Times New Roman"/>
              </a:rPr>
              <a:t>services</a:t>
            </a:r>
            <a:r>
              <a:rPr sz="1600" dirty="0">
                <a:latin typeface="Times New Roman"/>
                <a:cs typeface="Times New Roman"/>
              </a:rPr>
              <a:t>	</a:t>
            </a:r>
            <a:r>
              <a:rPr sz="1600" spc="55" dirty="0">
                <a:latin typeface="Times New Roman"/>
                <a:cs typeface="Times New Roman"/>
              </a:rPr>
              <a:t>to</a:t>
            </a:r>
            <a:r>
              <a:rPr sz="1600" dirty="0">
                <a:latin typeface="Times New Roman"/>
                <a:cs typeface="Times New Roman"/>
              </a:rPr>
              <a:t>	</a:t>
            </a:r>
            <a:r>
              <a:rPr sz="1600" spc="55" dirty="0">
                <a:latin typeface="Times New Roman"/>
                <a:cs typeface="Times New Roman"/>
              </a:rPr>
              <a:t>clients</a:t>
            </a:r>
            <a:r>
              <a:rPr sz="1600" dirty="0">
                <a:latin typeface="Times New Roman"/>
                <a:cs typeface="Times New Roman"/>
              </a:rPr>
              <a:t>		</a:t>
            </a:r>
            <a:r>
              <a:rPr sz="1600" spc="55" dirty="0">
                <a:latin typeface="Times New Roman"/>
                <a:cs typeface="Times New Roman"/>
              </a:rPr>
              <a:t>to</a:t>
            </a:r>
            <a:endParaRPr sz="1600">
              <a:latin typeface="Times New Roman"/>
              <a:cs typeface="Times New Roman"/>
            </a:endParaRPr>
          </a:p>
        </p:txBody>
      </p:sp>
      <p:sp>
        <p:nvSpPr>
          <p:cNvPr id="18" name="object 18"/>
          <p:cNvSpPr txBox="1"/>
          <p:nvPr/>
        </p:nvSpPr>
        <p:spPr>
          <a:xfrm>
            <a:off x="14495386" y="8735439"/>
            <a:ext cx="3535045" cy="615950"/>
          </a:xfrm>
          <a:prstGeom prst="rect">
            <a:avLst/>
          </a:prstGeom>
        </p:spPr>
        <p:txBody>
          <a:bodyPr vert="horz" wrap="square" lIns="0" tIns="12700" rIns="0" bIns="0" rtlCol="0">
            <a:spAutoFit/>
          </a:bodyPr>
          <a:lstStyle/>
          <a:p>
            <a:pPr marL="12700" marR="5080">
              <a:lnSpc>
                <a:spcPct val="121100"/>
              </a:lnSpc>
              <a:spcBef>
                <a:spcPts val="100"/>
              </a:spcBef>
              <a:tabLst>
                <a:tab pos="939165" algn="l"/>
                <a:tab pos="2056130" algn="l"/>
                <a:tab pos="2367280" algn="l"/>
              </a:tabLst>
            </a:pPr>
            <a:r>
              <a:rPr sz="1600" spc="50" dirty="0">
                <a:latin typeface="Times New Roman"/>
                <a:cs typeface="Times New Roman"/>
              </a:rPr>
              <a:t>facilitate</a:t>
            </a:r>
            <a:r>
              <a:rPr sz="1600" dirty="0">
                <a:latin typeface="Times New Roman"/>
                <a:cs typeface="Times New Roman"/>
              </a:rPr>
              <a:t>	</a:t>
            </a:r>
            <a:r>
              <a:rPr sz="1600" spc="105" dirty="0">
                <a:latin typeface="Times New Roman"/>
                <a:cs typeface="Times New Roman"/>
              </a:rPr>
              <a:t>movement</a:t>
            </a:r>
            <a:r>
              <a:rPr sz="1600" dirty="0">
                <a:latin typeface="Times New Roman"/>
                <a:cs typeface="Times New Roman"/>
              </a:rPr>
              <a:t>	</a:t>
            </a:r>
            <a:r>
              <a:rPr sz="1600" spc="55" dirty="0">
                <a:latin typeface="Times New Roman"/>
                <a:cs typeface="Times New Roman"/>
              </a:rPr>
              <a:t>to</a:t>
            </a:r>
            <a:r>
              <a:rPr sz="1600" dirty="0">
                <a:latin typeface="Times New Roman"/>
                <a:cs typeface="Times New Roman"/>
              </a:rPr>
              <a:t>	</a:t>
            </a:r>
            <a:r>
              <a:rPr sz="1600" spc="95" dirty="0">
                <a:latin typeface="Times New Roman"/>
                <a:cs typeface="Times New Roman"/>
              </a:rPr>
              <a:t>independent </a:t>
            </a:r>
            <a:r>
              <a:rPr sz="1600" spc="-10" dirty="0">
                <a:latin typeface="Times New Roman"/>
                <a:cs typeface="Times New Roman"/>
              </a:rPr>
              <a:t>living.</a:t>
            </a:r>
            <a:endParaRPr sz="1600">
              <a:latin typeface="Times New Roman"/>
              <a:cs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9666" y="455534"/>
            <a:ext cx="17108805" cy="673100"/>
          </a:xfrm>
          <a:prstGeom prst="rect">
            <a:avLst/>
          </a:prstGeom>
        </p:spPr>
        <p:txBody>
          <a:bodyPr vert="horz" wrap="square" lIns="0" tIns="12065" rIns="0" bIns="0" rtlCol="0">
            <a:spAutoFit/>
          </a:bodyPr>
          <a:lstStyle/>
          <a:p>
            <a:pPr marL="12700">
              <a:lnSpc>
                <a:spcPct val="100000"/>
              </a:lnSpc>
              <a:spcBef>
                <a:spcPts val="95"/>
              </a:spcBef>
              <a:tabLst>
                <a:tab pos="1869439" algn="l"/>
                <a:tab pos="6464935" algn="l"/>
                <a:tab pos="9535160" algn="l"/>
                <a:tab pos="11612880" algn="l"/>
                <a:tab pos="13743940" algn="l"/>
              </a:tabLst>
            </a:pPr>
            <a:r>
              <a:rPr spc="-195" dirty="0"/>
              <a:t>S</a:t>
            </a:r>
            <a:r>
              <a:rPr spc="-380" dirty="0"/>
              <a:t> </a:t>
            </a:r>
            <a:r>
              <a:rPr spc="-130" dirty="0"/>
              <a:t>G</a:t>
            </a:r>
            <a:r>
              <a:rPr spc="-380" dirty="0"/>
              <a:t> </a:t>
            </a:r>
            <a:r>
              <a:rPr spc="300" dirty="0"/>
              <a:t>M</a:t>
            </a:r>
            <a:r>
              <a:rPr spc="-385" dirty="0"/>
              <a:t> </a:t>
            </a:r>
            <a:r>
              <a:rPr spc="-50" dirty="0"/>
              <a:t>:</a:t>
            </a:r>
            <a:r>
              <a:rPr dirty="0"/>
              <a:t>	</a:t>
            </a:r>
            <a:r>
              <a:rPr spc="140" dirty="0"/>
              <a:t>P</a:t>
            </a:r>
            <a:r>
              <a:rPr spc="-380" dirty="0"/>
              <a:t> </a:t>
            </a:r>
            <a:r>
              <a:rPr spc="120" dirty="0"/>
              <a:t>O</a:t>
            </a:r>
            <a:r>
              <a:rPr spc="-380" dirty="0"/>
              <a:t> </a:t>
            </a:r>
            <a:r>
              <a:rPr spc="140" dirty="0"/>
              <a:t>P</a:t>
            </a:r>
            <a:r>
              <a:rPr spc="-380" dirty="0"/>
              <a:t> </a:t>
            </a:r>
            <a:r>
              <a:rPr spc="90" dirty="0"/>
              <a:t>U</a:t>
            </a:r>
            <a:r>
              <a:rPr spc="-380" dirty="0"/>
              <a:t> </a:t>
            </a:r>
            <a:r>
              <a:rPr spc="-135" dirty="0"/>
              <a:t>L</a:t>
            </a:r>
            <a:r>
              <a:rPr spc="-380" dirty="0"/>
              <a:t> </a:t>
            </a:r>
            <a:r>
              <a:rPr spc="180" dirty="0"/>
              <a:t>A</a:t>
            </a:r>
            <a:r>
              <a:rPr spc="-380" dirty="0"/>
              <a:t> </a:t>
            </a:r>
            <a:r>
              <a:rPr dirty="0"/>
              <a:t>T</a:t>
            </a:r>
            <a:r>
              <a:rPr spc="-375" dirty="0"/>
              <a:t> </a:t>
            </a:r>
            <a:r>
              <a:rPr spc="-90" dirty="0"/>
              <a:t>I</a:t>
            </a:r>
            <a:r>
              <a:rPr spc="-380" dirty="0"/>
              <a:t> </a:t>
            </a:r>
            <a:r>
              <a:rPr spc="120" dirty="0"/>
              <a:t>O</a:t>
            </a:r>
            <a:r>
              <a:rPr spc="-380" dirty="0"/>
              <a:t> </a:t>
            </a:r>
            <a:r>
              <a:rPr spc="225" dirty="0"/>
              <a:t>N</a:t>
            </a:r>
            <a:r>
              <a:rPr dirty="0"/>
              <a:t>	</a:t>
            </a:r>
            <a:r>
              <a:rPr spc="-120" dirty="0"/>
              <a:t>C</a:t>
            </a:r>
            <a:r>
              <a:rPr spc="-385" dirty="0"/>
              <a:t> </a:t>
            </a:r>
            <a:r>
              <a:rPr spc="365" dirty="0"/>
              <a:t>H</a:t>
            </a:r>
            <a:r>
              <a:rPr spc="-380" dirty="0"/>
              <a:t> </a:t>
            </a:r>
            <a:r>
              <a:rPr spc="180" dirty="0"/>
              <a:t>A</a:t>
            </a:r>
            <a:r>
              <a:rPr spc="-380" dirty="0"/>
              <a:t> </a:t>
            </a:r>
            <a:r>
              <a:rPr spc="275" dirty="0"/>
              <a:t>N</a:t>
            </a:r>
            <a:r>
              <a:rPr spc="-380" dirty="0"/>
              <a:t> </a:t>
            </a:r>
            <a:r>
              <a:rPr spc="-130" dirty="0"/>
              <a:t>G</a:t>
            </a:r>
            <a:r>
              <a:rPr spc="-380" dirty="0"/>
              <a:t> </a:t>
            </a:r>
            <a:r>
              <a:rPr spc="-50" dirty="0"/>
              <a:t>E</a:t>
            </a:r>
            <a:r>
              <a:rPr dirty="0"/>
              <a:t>	</a:t>
            </a:r>
            <a:r>
              <a:rPr spc="120" dirty="0"/>
              <a:t>O</a:t>
            </a:r>
            <a:r>
              <a:rPr spc="-375" dirty="0"/>
              <a:t> </a:t>
            </a:r>
            <a:r>
              <a:rPr spc="150" dirty="0"/>
              <a:t>V</a:t>
            </a:r>
            <a:r>
              <a:rPr spc="-375" dirty="0"/>
              <a:t> </a:t>
            </a:r>
            <a:r>
              <a:rPr dirty="0"/>
              <a:t>E</a:t>
            </a:r>
            <a:r>
              <a:rPr spc="-375" dirty="0"/>
              <a:t> </a:t>
            </a:r>
            <a:r>
              <a:rPr spc="-50" dirty="0"/>
              <a:t>R</a:t>
            </a:r>
            <a:r>
              <a:rPr dirty="0"/>
              <a:t>	T</a:t>
            </a:r>
            <a:r>
              <a:rPr spc="-375" dirty="0"/>
              <a:t> </a:t>
            </a:r>
            <a:r>
              <a:rPr spc="-90" dirty="0"/>
              <a:t>I</a:t>
            </a:r>
            <a:r>
              <a:rPr spc="-370" dirty="0"/>
              <a:t> </a:t>
            </a:r>
            <a:r>
              <a:rPr spc="300" dirty="0"/>
              <a:t>M</a:t>
            </a:r>
            <a:r>
              <a:rPr spc="-375" dirty="0"/>
              <a:t> </a:t>
            </a:r>
            <a:r>
              <a:rPr dirty="0"/>
              <a:t>E</a:t>
            </a:r>
            <a:r>
              <a:rPr spc="-370" dirty="0"/>
              <a:t> </a:t>
            </a:r>
            <a:r>
              <a:rPr spc="-50" dirty="0"/>
              <a:t>,</a:t>
            </a:r>
            <a:r>
              <a:rPr dirty="0"/>
              <a:t>	</a:t>
            </a:r>
            <a:r>
              <a:rPr spc="170" dirty="0"/>
              <a:t>2</a:t>
            </a:r>
            <a:r>
              <a:rPr spc="-385" dirty="0"/>
              <a:t> </a:t>
            </a:r>
            <a:r>
              <a:rPr spc="484" dirty="0"/>
              <a:t>0</a:t>
            </a:r>
            <a:r>
              <a:rPr spc="-385" dirty="0"/>
              <a:t> </a:t>
            </a:r>
            <a:r>
              <a:rPr spc="170" dirty="0"/>
              <a:t>2</a:t>
            </a:r>
            <a:r>
              <a:rPr spc="-385" dirty="0"/>
              <a:t> </a:t>
            </a:r>
            <a:r>
              <a:rPr spc="484" dirty="0"/>
              <a:t>0</a:t>
            </a:r>
            <a:r>
              <a:rPr spc="-380" dirty="0"/>
              <a:t> </a:t>
            </a:r>
            <a:r>
              <a:rPr spc="140" dirty="0"/>
              <a:t>-</a:t>
            </a:r>
            <a:r>
              <a:rPr spc="-385" dirty="0"/>
              <a:t> </a:t>
            </a:r>
            <a:r>
              <a:rPr spc="170" dirty="0"/>
              <a:t>2</a:t>
            </a:r>
            <a:r>
              <a:rPr spc="-385" dirty="0"/>
              <a:t> </a:t>
            </a:r>
            <a:r>
              <a:rPr spc="484" dirty="0"/>
              <a:t>0</a:t>
            </a:r>
            <a:r>
              <a:rPr spc="-380" dirty="0"/>
              <a:t> </a:t>
            </a:r>
            <a:r>
              <a:rPr spc="170" dirty="0"/>
              <a:t>2</a:t>
            </a:r>
            <a:r>
              <a:rPr spc="-385" dirty="0"/>
              <a:t> </a:t>
            </a:r>
            <a:r>
              <a:rPr spc="120" dirty="0"/>
              <a:t>2</a:t>
            </a: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8000" y="0"/>
                </a:lnTo>
                <a:lnTo>
                  <a:pt x="18288000"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6"/>
            <a:ext cx="18288000" cy="47625"/>
          </a:xfrm>
          <a:custGeom>
            <a:avLst/>
            <a:gdLst/>
            <a:ahLst/>
            <a:cxnLst/>
            <a:rect l="l" t="t" r="r" b="b"/>
            <a:pathLst>
              <a:path w="18288000" h="47625">
                <a:moveTo>
                  <a:pt x="0" y="47624"/>
                </a:moveTo>
                <a:lnTo>
                  <a:pt x="0" y="0"/>
                </a:lnTo>
                <a:lnTo>
                  <a:pt x="18288000" y="0"/>
                </a:lnTo>
                <a:lnTo>
                  <a:pt x="18288000"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6"/>
            <a:ext cx="18288000" cy="47625"/>
          </a:xfrm>
          <a:custGeom>
            <a:avLst/>
            <a:gdLst/>
            <a:ahLst/>
            <a:cxnLst/>
            <a:rect l="l" t="t" r="r" b="b"/>
            <a:pathLst>
              <a:path w="18288000" h="47625">
                <a:moveTo>
                  <a:pt x="0" y="47624"/>
                </a:moveTo>
                <a:lnTo>
                  <a:pt x="0" y="0"/>
                </a:lnTo>
                <a:lnTo>
                  <a:pt x="18288000" y="0"/>
                </a:lnTo>
                <a:lnTo>
                  <a:pt x="18288000" y="47624"/>
                </a:lnTo>
                <a:lnTo>
                  <a:pt x="0" y="47624"/>
                </a:lnTo>
                <a:close/>
              </a:path>
            </a:pathLst>
          </a:custGeom>
          <a:solidFill>
            <a:srgbClr val="3C7B5E"/>
          </a:solidFill>
        </p:spPr>
        <p:txBody>
          <a:bodyPr wrap="square" lIns="0" tIns="0" rIns="0" bIns="0" rtlCol="0"/>
          <a:lstStyle/>
          <a:p>
            <a:endParaRPr/>
          </a:p>
        </p:txBody>
      </p:sp>
      <p:sp>
        <p:nvSpPr>
          <p:cNvPr id="6" name="object 6"/>
          <p:cNvSpPr/>
          <p:nvPr/>
        </p:nvSpPr>
        <p:spPr>
          <a:xfrm>
            <a:off x="1218393" y="3010542"/>
            <a:ext cx="16238855" cy="5080"/>
          </a:xfrm>
          <a:custGeom>
            <a:avLst/>
            <a:gdLst/>
            <a:ahLst/>
            <a:cxnLst/>
            <a:rect l="l" t="t" r="r" b="b"/>
            <a:pathLst>
              <a:path w="16238855" h="5080">
                <a:moveTo>
                  <a:pt x="16238850" y="4820"/>
                </a:moveTo>
                <a:lnTo>
                  <a:pt x="0" y="4820"/>
                </a:lnTo>
                <a:lnTo>
                  <a:pt x="0" y="0"/>
                </a:lnTo>
                <a:lnTo>
                  <a:pt x="16238850" y="0"/>
                </a:lnTo>
                <a:lnTo>
                  <a:pt x="16238850" y="4820"/>
                </a:lnTo>
                <a:close/>
              </a:path>
            </a:pathLst>
          </a:custGeom>
          <a:solidFill>
            <a:srgbClr val="3C7B5E">
              <a:alpha val="24708"/>
            </a:srgbClr>
          </a:solidFill>
        </p:spPr>
        <p:txBody>
          <a:bodyPr wrap="square" lIns="0" tIns="0" rIns="0" bIns="0" rtlCol="0"/>
          <a:lstStyle/>
          <a:p>
            <a:endParaRPr/>
          </a:p>
        </p:txBody>
      </p:sp>
      <p:grpSp>
        <p:nvGrpSpPr>
          <p:cNvPr id="7" name="object 7"/>
          <p:cNvGrpSpPr/>
          <p:nvPr/>
        </p:nvGrpSpPr>
        <p:grpSpPr>
          <a:xfrm>
            <a:off x="1218393" y="3507319"/>
            <a:ext cx="16238855" cy="599440"/>
            <a:chOff x="1218393" y="3507319"/>
            <a:chExt cx="16238855" cy="599440"/>
          </a:xfrm>
        </p:grpSpPr>
        <p:sp>
          <p:nvSpPr>
            <p:cNvPr id="8" name="object 8"/>
            <p:cNvSpPr/>
            <p:nvPr/>
          </p:nvSpPr>
          <p:spPr>
            <a:xfrm>
              <a:off x="1218393" y="3820557"/>
              <a:ext cx="16238855" cy="5080"/>
            </a:xfrm>
            <a:custGeom>
              <a:avLst/>
              <a:gdLst/>
              <a:ahLst/>
              <a:cxnLst/>
              <a:rect l="l" t="t" r="r" b="b"/>
              <a:pathLst>
                <a:path w="16238855" h="5079">
                  <a:moveTo>
                    <a:pt x="16238850" y="4820"/>
                  </a:moveTo>
                  <a:lnTo>
                    <a:pt x="0" y="4820"/>
                  </a:lnTo>
                  <a:lnTo>
                    <a:pt x="0" y="0"/>
                  </a:lnTo>
                  <a:lnTo>
                    <a:pt x="16238850" y="0"/>
                  </a:lnTo>
                  <a:lnTo>
                    <a:pt x="16238850" y="4820"/>
                  </a:lnTo>
                  <a:close/>
                </a:path>
              </a:pathLst>
            </a:custGeom>
            <a:solidFill>
              <a:srgbClr val="3C7B5E">
                <a:alpha val="24708"/>
              </a:srgbClr>
            </a:solidFill>
          </p:spPr>
          <p:txBody>
            <a:bodyPr wrap="square" lIns="0" tIns="0" rIns="0" bIns="0" rtlCol="0"/>
            <a:lstStyle/>
            <a:p>
              <a:endParaRPr/>
            </a:p>
          </p:txBody>
        </p:sp>
        <p:sp>
          <p:nvSpPr>
            <p:cNvPr id="9" name="object 9"/>
            <p:cNvSpPr/>
            <p:nvPr/>
          </p:nvSpPr>
          <p:spPr>
            <a:xfrm>
              <a:off x="3900522" y="3507319"/>
              <a:ext cx="10873105" cy="599440"/>
            </a:xfrm>
            <a:custGeom>
              <a:avLst/>
              <a:gdLst/>
              <a:ahLst/>
              <a:cxnLst/>
              <a:rect l="l" t="t" r="r" b="b"/>
              <a:pathLst>
                <a:path w="10873105" h="599439">
                  <a:moveTo>
                    <a:pt x="24106" y="48241"/>
                  </a:moveTo>
                  <a:lnTo>
                    <a:pt x="14722" y="46346"/>
                  </a:lnTo>
                  <a:lnTo>
                    <a:pt x="7060" y="41176"/>
                  </a:lnTo>
                  <a:lnTo>
                    <a:pt x="1894" y="33509"/>
                  </a:lnTo>
                  <a:lnTo>
                    <a:pt x="0" y="24120"/>
                  </a:lnTo>
                  <a:lnTo>
                    <a:pt x="1894" y="14731"/>
                  </a:lnTo>
                  <a:lnTo>
                    <a:pt x="7060" y="7064"/>
                  </a:lnTo>
                  <a:lnTo>
                    <a:pt x="14722" y="1895"/>
                  </a:lnTo>
                  <a:lnTo>
                    <a:pt x="24106" y="0"/>
                  </a:lnTo>
                  <a:lnTo>
                    <a:pt x="33489" y="1895"/>
                  </a:lnTo>
                  <a:lnTo>
                    <a:pt x="40735" y="6784"/>
                  </a:lnTo>
                  <a:lnTo>
                    <a:pt x="15656" y="6784"/>
                  </a:lnTo>
                  <a:lnTo>
                    <a:pt x="7727" y="13949"/>
                  </a:lnTo>
                  <a:lnTo>
                    <a:pt x="6780" y="32575"/>
                  </a:lnTo>
                  <a:lnTo>
                    <a:pt x="13941" y="40509"/>
                  </a:lnTo>
                  <a:lnTo>
                    <a:pt x="40161" y="41844"/>
                  </a:lnTo>
                  <a:lnTo>
                    <a:pt x="33489" y="46346"/>
                  </a:lnTo>
                  <a:lnTo>
                    <a:pt x="24106" y="48241"/>
                  </a:lnTo>
                  <a:close/>
                </a:path>
                <a:path w="10873105" h="599439">
                  <a:moveTo>
                    <a:pt x="40161" y="41844"/>
                  </a:moveTo>
                  <a:lnTo>
                    <a:pt x="13941" y="40509"/>
                  </a:lnTo>
                  <a:lnTo>
                    <a:pt x="6780" y="32575"/>
                  </a:lnTo>
                  <a:lnTo>
                    <a:pt x="7727" y="13949"/>
                  </a:lnTo>
                  <a:lnTo>
                    <a:pt x="15656" y="6784"/>
                  </a:lnTo>
                  <a:lnTo>
                    <a:pt x="41861" y="8118"/>
                  </a:lnTo>
                  <a:lnTo>
                    <a:pt x="46317" y="14731"/>
                  </a:lnTo>
                  <a:lnTo>
                    <a:pt x="48212" y="24120"/>
                  </a:lnTo>
                  <a:lnTo>
                    <a:pt x="46317" y="33509"/>
                  </a:lnTo>
                  <a:lnTo>
                    <a:pt x="41151" y="41176"/>
                  </a:lnTo>
                  <a:lnTo>
                    <a:pt x="40161" y="41844"/>
                  </a:lnTo>
                  <a:close/>
                </a:path>
                <a:path w="10873105" h="599439">
                  <a:moveTo>
                    <a:pt x="41861" y="8118"/>
                  </a:moveTo>
                  <a:lnTo>
                    <a:pt x="15656" y="6784"/>
                  </a:lnTo>
                  <a:lnTo>
                    <a:pt x="40735" y="6784"/>
                  </a:lnTo>
                  <a:lnTo>
                    <a:pt x="41151" y="7064"/>
                  </a:lnTo>
                  <a:lnTo>
                    <a:pt x="41861" y="8118"/>
                  </a:lnTo>
                  <a:close/>
                </a:path>
                <a:path w="10873105" h="599439">
                  <a:moveTo>
                    <a:pt x="10830630" y="591308"/>
                  </a:moveTo>
                  <a:lnTo>
                    <a:pt x="40161" y="41844"/>
                  </a:lnTo>
                  <a:lnTo>
                    <a:pt x="41151" y="41176"/>
                  </a:lnTo>
                  <a:lnTo>
                    <a:pt x="46317" y="33509"/>
                  </a:lnTo>
                  <a:lnTo>
                    <a:pt x="48212" y="24120"/>
                  </a:lnTo>
                  <a:lnTo>
                    <a:pt x="46317" y="14731"/>
                  </a:lnTo>
                  <a:lnTo>
                    <a:pt x="41861" y="8118"/>
                  </a:lnTo>
                  <a:lnTo>
                    <a:pt x="10832330" y="557582"/>
                  </a:lnTo>
                  <a:lnTo>
                    <a:pt x="10831340" y="558250"/>
                  </a:lnTo>
                  <a:lnTo>
                    <a:pt x="10826174" y="565917"/>
                  </a:lnTo>
                  <a:lnTo>
                    <a:pt x="10824279" y="575306"/>
                  </a:lnTo>
                  <a:lnTo>
                    <a:pt x="10826174" y="584695"/>
                  </a:lnTo>
                  <a:lnTo>
                    <a:pt x="10830630" y="591308"/>
                  </a:lnTo>
                  <a:close/>
                </a:path>
                <a:path w="10873105" h="599439">
                  <a:moveTo>
                    <a:pt x="10865015" y="592642"/>
                  </a:moveTo>
                  <a:lnTo>
                    <a:pt x="10856834" y="592642"/>
                  </a:lnTo>
                  <a:lnTo>
                    <a:pt x="10864764" y="585477"/>
                  </a:lnTo>
                  <a:lnTo>
                    <a:pt x="10865710" y="566851"/>
                  </a:lnTo>
                  <a:lnTo>
                    <a:pt x="10858549" y="558917"/>
                  </a:lnTo>
                  <a:lnTo>
                    <a:pt x="10832330" y="557582"/>
                  </a:lnTo>
                  <a:lnTo>
                    <a:pt x="10839002" y="553080"/>
                  </a:lnTo>
                  <a:lnTo>
                    <a:pt x="10848385" y="551185"/>
                  </a:lnTo>
                  <a:lnTo>
                    <a:pt x="10857768" y="553080"/>
                  </a:lnTo>
                  <a:lnTo>
                    <a:pt x="10865431" y="558250"/>
                  </a:lnTo>
                  <a:lnTo>
                    <a:pt x="10870597" y="565917"/>
                  </a:lnTo>
                  <a:lnTo>
                    <a:pt x="10872492" y="575306"/>
                  </a:lnTo>
                  <a:lnTo>
                    <a:pt x="10870597" y="584695"/>
                  </a:lnTo>
                  <a:lnTo>
                    <a:pt x="10865431" y="592362"/>
                  </a:lnTo>
                  <a:lnTo>
                    <a:pt x="10865015" y="592642"/>
                  </a:lnTo>
                  <a:close/>
                </a:path>
                <a:path w="10873105" h="599439">
                  <a:moveTo>
                    <a:pt x="10856834" y="592642"/>
                  </a:moveTo>
                  <a:lnTo>
                    <a:pt x="10830630" y="591308"/>
                  </a:lnTo>
                  <a:lnTo>
                    <a:pt x="10826174" y="584695"/>
                  </a:lnTo>
                  <a:lnTo>
                    <a:pt x="10824279" y="575306"/>
                  </a:lnTo>
                  <a:lnTo>
                    <a:pt x="10826174" y="565917"/>
                  </a:lnTo>
                  <a:lnTo>
                    <a:pt x="10831340" y="558250"/>
                  </a:lnTo>
                  <a:lnTo>
                    <a:pt x="10832330" y="557582"/>
                  </a:lnTo>
                  <a:lnTo>
                    <a:pt x="10858549" y="558917"/>
                  </a:lnTo>
                  <a:lnTo>
                    <a:pt x="10865710" y="566851"/>
                  </a:lnTo>
                  <a:lnTo>
                    <a:pt x="10864764" y="585477"/>
                  </a:lnTo>
                  <a:lnTo>
                    <a:pt x="10856834" y="592642"/>
                  </a:lnTo>
                  <a:close/>
                </a:path>
                <a:path w="10873105" h="599439">
                  <a:moveTo>
                    <a:pt x="10848385" y="599427"/>
                  </a:moveTo>
                  <a:lnTo>
                    <a:pt x="10839002" y="597531"/>
                  </a:lnTo>
                  <a:lnTo>
                    <a:pt x="10831340" y="592362"/>
                  </a:lnTo>
                  <a:lnTo>
                    <a:pt x="10830630" y="591308"/>
                  </a:lnTo>
                  <a:lnTo>
                    <a:pt x="10856834" y="592642"/>
                  </a:lnTo>
                  <a:lnTo>
                    <a:pt x="10865015" y="592642"/>
                  </a:lnTo>
                  <a:lnTo>
                    <a:pt x="10857768" y="597531"/>
                  </a:lnTo>
                  <a:lnTo>
                    <a:pt x="10848385" y="599427"/>
                  </a:lnTo>
                  <a:close/>
                </a:path>
              </a:pathLst>
            </a:custGeom>
            <a:solidFill>
              <a:srgbClr val="3C7B5E"/>
            </a:solidFill>
          </p:spPr>
          <p:txBody>
            <a:bodyPr wrap="square" lIns="0" tIns="0" rIns="0" bIns="0" rtlCol="0"/>
            <a:lstStyle/>
            <a:p>
              <a:endParaRPr/>
            </a:p>
          </p:txBody>
        </p:sp>
      </p:grpSp>
      <p:sp>
        <p:nvSpPr>
          <p:cNvPr id="10" name="object 10"/>
          <p:cNvSpPr/>
          <p:nvPr/>
        </p:nvSpPr>
        <p:spPr>
          <a:xfrm>
            <a:off x="1218393" y="4630571"/>
            <a:ext cx="16238855" cy="5080"/>
          </a:xfrm>
          <a:custGeom>
            <a:avLst/>
            <a:gdLst/>
            <a:ahLst/>
            <a:cxnLst/>
            <a:rect l="l" t="t" r="r" b="b"/>
            <a:pathLst>
              <a:path w="16238855" h="5079">
                <a:moveTo>
                  <a:pt x="16238850" y="4820"/>
                </a:moveTo>
                <a:lnTo>
                  <a:pt x="0" y="4820"/>
                </a:lnTo>
                <a:lnTo>
                  <a:pt x="0" y="0"/>
                </a:lnTo>
                <a:lnTo>
                  <a:pt x="16238850" y="0"/>
                </a:lnTo>
                <a:lnTo>
                  <a:pt x="16238850" y="4820"/>
                </a:lnTo>
                <a:close/>
              </a:path>
            </a:pathLst>
          </a:custGeom>
          <a:solidFill>
            <a:srgbClr val="3C7B5E">
              <a:alpha val="24708"/>
            </a:srgbClr>
          </a:solidFill>
        </p:spPr>
        <p:txBody>
          <a:bodyPr wrap="square" lIns="0" tIns="0" rIns="0" bIns="0" rtlCol="0"/>
          <a:lstStyle/>
          <a:p>
            <a:endParaRPr/>
          </a:p>
        </p:txBody>
      </p:sp>
      <p:grpSp>
        <p:nvGrpSpPr>
          <p:cNvPr id="11" name="object 11"/>
          <p:cNvGrpSpPr/>
          <p:nvPr/>
        </p:nvGrpSpPr>
        <p:grpSpPr>
          <a:xfrm>
            <a:off x="1218393" y="5322988"/>
            <a:ext cx="16238855" cy="1588770"/>
            <a:chOff x="1218393" y="5322988"/>
            <a:chExt cx="16238855" cy="1588770"/>
          </a:xfrm>
        </p:grpSpPr>
        <p:sp>
          <p:nvSpPr>
            <p:cNvPr id="12" name="object 12"/>
            <p:cNvSpPr/>
            <p:nvPr/>
          </p:nvSpPr>
          <p:spPr>
            <a:xfrm>
              <a:off x="1218393" y="5440585"/>
              <a:ext cx="16238855" cy="5080"/>
            </a:xfrm>
            <a:custGeom>
              <a:avLst/>
              <a:gdLst/>
              <a:ahLst/>
              <a:cxnLst/>
              <a:rect l="l" t="t" r="r" b="b"/>
              <a:pathLst>
                <a:path w="16238855" h="5079">
                  <a:moveTo>
                    <a:pt x="16238850" y="4820"/>
                  </a:moveTo>
                  <a:lnTo>
                    <a:pt x="0" y="4820"/>
                  </a:lnTo>
                  <a:lnTo>
                    <a:pt x="0" y="0"/>
                  </a:lnTo>
                  <a:lnTo>
                    <a:pt x="16238850" y="0"/>
                  </a:lnTo>
                  <a:lnTo>
                    <a:pt x="16238850" y="4820"/>
                  </a:lnTo>
                  <a:close/>
                </a:path>
              </a:pathLst>
            </a:custGeom>
            <a:solidFill>
              <a:srgbClr val="3C7B5E">
                <a:alpha val="24708"/>
              </a:srgbClr>
            </a:solidFill>
          </p:spPr>
          <p:txBody>
            <a:bodyPr wrap="square" lIns="0" tIns="0" rIns="0" bIns="0" rtlCol="0"/>
            <a:lstStyle/>
            <a:p>
              <a:endParaRPr/>
            </a:p>
          </p:txBody>
        </p:sp>
        <p:sp>
          <p:nvSpPr>
            <p:cNvPr id="13" name="object 13"/>
            <p:cNvSpPr/>
            <p:nvPr/>
          </p:nvSpPr>
          <p:spPr>
            <a:xfrm>
              <a:off x="3900522" y="5322988"/>
              <a:ext cx="10873105" cy="97155"/>
            </a:xfrm>
            <a:custGeom>
              <a:avLst/>
              <a:gdLst/>
              <a:ahLst/>
              <a:cxnLst/>
              <a:rect l="l" t="t" r="r" b="b"/>
              <a:pathLst>
                <a:path w="10873105" h="97154">
                  <a:moveTo>
                    <a:pt x="10848385" y="48241"/>
                  </a:moveTo>
                  <a:lnTo>
                    <a:pt x="10839002" y="46346"/>
                  </a:lnTo>
                  <a:lnTo>
                    <a:pt x="10831340" y="41176"/>
                  </a:lnTo>
                  <a:lnTo>
                    <a:pt x="10857780" y="40963"/>
                  </a:lnTo>
                  <a:lnTo>
                    <a:pt x="10865162" y="33509"/>
                  </a:lnTo>
                  <a:lnTo>
                    <a:pt x="10865217" y="14719"/>
                  </a:lnTo>
                  <a:lnTo>
                    <a:pt x="10857629" y="7194"/>
                  </a:lnTo>
                  <a:lnTo>
                    <a:pt x="10831252" y="7194"/>
                  </a:lnTo>
                  <a:lnTo>
                    <a:pt x="10831340" y="7064"/>
                  </a:lnTo>
                  <a:lnTo>
                    <a:pt x="10839002" y="1895"/>
                  </a:lnTo>
                  <a:lnTo>
                    <a:pt x="10848385" y="0"/>
                  </a:lnTo>
                  <a:lnTo>
                    <a:pt x="10857768" y="1895"/>
                  </a:lnTo>
                  <a:lnTo>
                    <a:pt x="10865431" y="7064"/>
                  </a:lnTo>
                  <a:lnTo>
                    <a:pt x="10865518" y="7194"/>
                  </a:lnTo>
                  <a:lnTo>
                    <a:pt x="10857629" y="7194"/>
                  </a:lnTo>
                  <a:lnTo>
                    <a:pt x="10865598" y="7313"/>
                  </a:lnTo>
                  <a:lnTo>
                    <a:pt x="10870597" y="14731"/>
                  </a:lnTo>
                  <a:lnTo>
                    <a:pt x="10872492" y="24120"/>
                  </a:lnTo>
                  <a:lnTo>
                    <a:pt x="10870597" y="33509"/>
                  </a:lnTo>
                  <a:lnTo>
                    <a:pt x="10865431" y="41176"/>
                  </a:lnTo>
                  <a:lnTo>
                    <a:pt x="10857768" y="46346"/>
                  </a:lnTo>
                  <a:lnTo>
                    <a:pt x="10848385" y="48241"/>
                  </a:lnTo>
                  <a:close/>
                </a:path>
                <a:path w="10873105" h="97154">
                  <a:moveTo>
                    <a:pt x="10831276" y="41082"/>
                  </a:moveTo>
                  <a:lnTo>
                    <a:pt x="10826174" y="33509"/>
                  </a:lnTo>
                  <a:lnTo>
                    <a:pt x="10824279" y="24120"/>
                  </a:lnTo>
                  <a:lnTo>
                    <a:pt x="10826182" y="14719"/>
                  </a:lnTo>
                  <a:lnTo>
                    <a:pt x="10831172" y="7313"/>
                  </a:lnTo>
                  <a:lnTo>
                    <a:pt x="10857629" y="7194"/>
                  </a:lnTo>
                  <a:lnTo>
                    <a:pt x="10865217" y="14719"/>
                  </a:lnTo>
                  <a:lnTo>
                    <a:pt x="10865301" y="33370"/>
                  </a:lnTo>
                  <a:lnTo>
                    <a:pt x="10857780" y="40963"/>
                  </a:lnTo>
                  <a:lnTo>
                    <a:pt x="10831276" y="41082"/>
                  </a:lnTo>
                  <a:close/>
                </a:path>
                <a:path w="10873105" h="97154">
                  <a:moveTo>
                    <a:pt x="41319" y="89562"/>
                  </a:moveTo>
                  <a:lnTo>
                    <a:pt x="46317" y="82143"/>
                  </a:lnTo>
                  <a:lnTo>
                    <a:pt x="48212" y="72754"/>
                  </a:lnTo>
                  <a:lnTo>
                    <a:pt x="46317" y="63365"/>
                  </a:lnTo>
                  <a:lnTo>
                    <a:pt x="41215" y="55793"/>
                  </a:lnTo>
                  <a:lnTo>
                    <a:pt x="10831172" y="7313"/>
                  </a:lnTo>
                  <a:lnTo>
                    <a:pt x="10826174" y="14731"/>
                  </a:lnTo>
                  <a:lnTo>
                    <a:pt x="10824279" y="24120"/>
                  </a:lnTo>
                  <a:lnTo>
                    <a:pt x="10826174" y="33509"/>
                  </a:lnTo>
                  <a:lnTo>
                    <a:pt x="10831276" y="41082"/>
                  </a:lnTo>
                  <a:lnTo>
                    <a:pt x="41319" y="89562"/>
                  </a:lnTo>
                  <a:close/>
                </a:path>
                <a:path w="10873105" h="97154">
                  <a:moveTo>
                    <a:pt x="24106" y="96875"/>
                  </a:moveTo>
                  <a:lnTo>
                    <a:pt x="14722" y="94980"/>
                  </a:lnTo>
                  <a:lnTo>
                    <a:pt x="7060" y="89810"/>
                  </a:lnTo>
                  <a:lnTo>
                    <a:pt x="1894" y="82143"/>
                  </a:lnTo>
                  <a:lnTo>
                    <a:pt x="0" y="72754"/>
                  </a:lnTo>
                  <a:lnTo>
                    <a:pt x="1894" y="63365"/>
                  </a:lnTo>
                  <a:lnTo>
                    <a:pt x="7060" y="55698"/>
                  </a:lnTo>
                  <a:lnTo>
                    <a:pt x="14722" y="50529"/>
                  </a:lnTo>
                  <a:lnTo>
                    <a:pt x="24106" y="48633"/>
                  </a:lnTo>
                  <a:lnTo>
                    <a:pt x="33489" y="50529"/>
                  </a:lnTo>
                  <a:lnTo>
                    <a:pt x="41151" y="55698"/>
                  </a:lnTo>
                  <a:lnTo>
                    <a:pt x="14711" y="55912"/>
                  </a:lnTo>
                  <a:lnTo>
                    <a:pt x="7190" y="63505"/>
                  </a:lnTo>
                  <a:lnTo>
                    <a:pt x="7273" y="82155"/>
                  </a:lnTo>
                  <a:lnTo>
                    <a:pt x="14862" y="89681"/>
                  </a:lnTo>
                  <a:lnTo>
                    <a:pt x="41239" y="89681"/>
                  </a:lnTo>
                  <a:lnTo>
                    <a:pt x="41151" y="89810"/>
                  </a:lnTo>
                  <a:lnTo>
                    <a:pt x="33489" y="94980"/>
                  </a:lnTo>
                  <a:lnTo>
                    <a:pt x="24106" y="96875"/>
                  </a:lnTo>
                  <a:close/>
                </a:path>
                <a:path w="10873105" h="97154">
                  <a:moveTo>
                    <a:pt x="14862" y="89681"/>
                  </a:moveTo>
                  <a:lnTo>
                    <a:pt x="7273" y="82155"/>
                  </a:lnTo>
                  <a:lnTo>
                    <a:pt x="7190" y="63505"/>
                  </a:lnTo>
                  <a:lnTo>
                    <a:pt x="14711" y="55912"/>
                  </a:lnTo>
                  <a:lnTo>
                    <a:pt x="41215" y="55793"/>
                  </a:lnTo>
                  <a:lnTo>
                    <a:pt x="46317" y="63365"/>
                  </a:lnTo>
                  <a:lnTo>
                    <a:pt x="48212" y="72754"/>
                  </a:lnTo>
                  <a:lnTo>
                    <a:pt x="46309" y="82155"/>
                  </a:lnTo>
                  <a:lnTo>
                    <a:pt x="41319" y="89562"/>
                  </a:lnTo>
                  <a:lnTo>
                    <a:pt x="14862" y="89681"/>
                  </a:lnTo>
                  <a:close/>
                </a:path>
                <a:path w="10873105" h="97154">
                  <a:moveTo>
                    <a:pt x="41239" y="89681"/>
                  </a:moveTo>
                  <a:lnTo>
                    <a:pt x="14862" y="89681"/>
                  </a:lnTo>
                  <a:lnTo>
                    <a:pt x="41319" y="89562"/>
                  </a:lnTo>
                  <a:close/>
                </a:path>
              </a:pathLst>
            </a:custGeom>
            <a:solidFill>
              <a:srgbClr val="CC312D"/>
            </a:solidFill>
          </p:spPr>
          <p:txBody>
            <a:bodyPr wrap="square" lIns="0" tIns="0" rIns="0" bIns="0" rtlCol="0"/>
            <a:lstStyle/>
            <a:p>
              <a:endParaRPr/>
            </a:p>
          </p:txBody>
        </p:sp>
        <p:sp>
          <p:nvSpPr>
            <p:cNvPr id="14" name="object 14"/>
            <p:cNvSpPr/>
            <p:nvPr/>
          </p:nvSpPr>
          <p:spPr>
            <a:xfrm>
              <a:off x="1218393" y="6250599"/>
              <a:ext cx="16238855" cy="5080"/>
            </a:xfrm>
            <a:custGeom>
              <a:avLst/>
              <a:gdLst/>
              <a:ahLst/>
              <a:cxnLst/>
              <a:rect l="l" t="t" r="r" b="b"/>
              <a:pathLst>
                <a:path w="16238855" h="5079">
                  <a:moveTo>
                    <a:pt x="16238850" y="4820"/>
                  </a:moveTo>
                  <a:lnTo>
                    <a:pt x="0" y="4820"/>
                  </a:lnTo>
                  <a:lnTo>
                    <a:pt x="0" y="0"/>
                  </a:lnTo>
                  <a:lnTo>
                    <a:pt x="16238850" y="0"/>
                  </a:lnTo>
                  <a:lnTo>
                    <a:pt x="16238850" y="4820"/>
                  </a:lnTo>
                  <a:close/>
                </a:path>
              </a:pathLst>
            </a:custGeom>
            <a:solidFill>
              <a:srgbClr val="3C7B5E">
                <a:alpha val="24708"/>
              </a:srgbClr>
            </a:solidFill>
          </p:spPr>
          <p:txBody>
            <a:bodyPr wrap="square" lIns="0" tIns="0" rIns="0" bIns="0" rtlCol="0"/>
            <a:lstStyle/>
            <a:p>
              <a:endParaRPr/>
            </a:p>
          </p:txBody>
        </p:sp>
        <p:sp>
          <p:nvSpPr>
            <p:cNvPr id="15" name="object 15"/>
            <p:cNvSpPr/>
            <p:nvPr/>
          </p:nvSpPr>
          <p:spPr>
            <a:xfrm>
              <a:off x="3900522" y="5371622"/>
              <a:ext cx="10873105" cy="1539875"/>
            </a:xfrm>
            <a:custGeom>
              <a:avLst/>
              <a:gdLst/>
              <a:ahLst/>
              <a:cxnLst/>
              <a:rect l="l" t="t" r="r" b="b"/>
              <a:pathLst>
                <a:path w="10873105" h="1539875">
                  <a:moveTo>
                    <a:pt x="24106" y="48241"/>
                  </a:moveTo>
                  <a:lnTo>
                    <a:pt x="14722" y="46346"/>
                  </a:lnTo>
                  <a:lnTo>
                    <a:pt x="7060" y="41176"/>
                  </a:lnTo>
                  <a:lnTo>
                    <a:pt x="1894" y="33509"/>
                  </a:lnTo>
                  <a:lnTo>
                    <a:pt x="0" y="24120"/>
                  </a:lnTo>
                  <a:lnTo>
                    <a:pt x="1894" y="14731"/>
                  </a:lnTo>
                  <a:lnTo>
                    <a:pt x="7060" y="7064"/>
                  </a:lnTo>
                  <a:lnTo>
                    <a:pt x="14722" y="1895"/>
                  </a:lnTo>
                  <a:lnTo>
                    <a:pt x="24106" y="0"/>
                  </a:lnTo>
                  <a:lnTo>
                    <a:pt x="33489" y="1895"/>
                  </a:lnTo>
                  <a:lnTo>
                    <a:pt x="41151" y="7064"/>
                  </a:lnTo>
                  <a:lnTo>
                    <a:pt x="41373" y="7394"/>
                  </a:lnTo>
                  <a:lnTo>
                    <a:pt x="26408" y="7394"/>
                  </a:lnTo>
                  <a:lnTo>
                    <a:pt x="19720" y="7811"/>
                  </a:lnTo>
                  <a:lnTo>
                    <a:pt x="13913" y="10664"/>
                  </a:lnTo>
                  <a:lnTo>
                    <a:pt x="9599" y="15487"/>
                  </a:lnTo>
                  <a:lnTo>
                    <a:pt x="7389" y="21817"/>
                  </a:lnTo>
                  <a:lnTo>
                    <a:pt x="7807" y="28509"/>
                  </a:lnTo>
                  <a:lnTo>
                    <a:pt x="10658" y="34319"/>
                  </a:lnTo>
                  <a:lnTo>
                    <a:pt x="15478" y="38636"/>
                  </a:lnTo>
                  <a:lnTo>
                    <a:pt x="21804" y="40847"/>
                  </a:lnTo>
                  <a:lnTo>
                    <a:pt x="38275" y="43117"/>
                  </a:lnTo>
                  <a:lnTo>
                    <a:pt x="33489" y="46346"/>
                  </a:lnTo>
                  <a:lnTo>
                    <a:pt x="24106" y="48241"/>
                  </a:lnTo>
                  <a:close/>
                </a:path>
                <a:path w="10873105" h="1539875">
                  <a:moveTo>
                    <a:pt x="38275" y="43117"/>
                  </a:moveTo>
                  <a:lnTo>
                    <a:pt x="7389" y="21817"/>
                  </a:lnTo>
                  <a:lnTo>
                    <a:pt x="9599" y="15487"/>
                  </a:lnTo>
                  <a:lnTo>
                    <a:pt x="13913" y="10664"/>
                  </a:lnTo>
                  <a:lnTo>
                    <a:pt x="19720" y="7811"/>
                  </a:lnTo>
                  <a:lnTo>
                    <a:pt x="26408" y="7394"/>
                  </a:lnTo>
                  <a:lnTo>
                    <a:pt x="42905" y="9667"/>
                  </a:lnTo>
                  <a:lnTo>
                    <a:pt x="46317" y="14731"/>
                  </a:lnTo>
                  <a:lnTo>
                    <a:pt x="48212" y="24120"/>
                  </a:lnTo>
                  <a:lnTo>
                    <a:pt x="46317" y="33509"/>
                  </a:lnTo>
                  <a:lnTo>
                    <a:pt x="41151" y="41176"/>
                  </a:lnTo>
                  <a:lnTo>
                    <a:pt x="38275" y="43117"/>
                  </a:lnTo>
                  <a:close/>
                </a:path>
                <a:path w="10873105" h="1539875">
                  <a:moveTo>
                    <a:pt x="42905" y="9667"/>
                  </a:moveTo>
                  <a:lnTo>
                    <a:pt x="26408" y="7394"/>
                  </a:lnTo>
                  <a:lnTo>
                    <a:pt x="41373" y="7394"/>
                  </a:lnTo>
                  <a:lnTo>
                    <a:pt x="42905" y="9667"/>
                  </a:lnTo>
                  <a:close/>
                </a:path>
                <a:path w="10873105" h="1539875">
                  <a:moveTo>
                    <a:pt x="10829586" y="1530017"/>
                  </a:moveTo>
                  <a:lnTo>
                    <a:pt x="38275" y="43117"/>
                  </a:lnTo>
                  <a:lnTo>
                    <a:pt x="41151" y="41176"/>
                  </a:lnTo>
                  <a:lnTo>
                    <a:pt x="46317" y="33509"/>
                  </a:lnTo>
                  <a:lnTo>
                    <a:pt x="48212" y="24120"/>
                  </a:lnTo>
                  <a:lnTo>
                    <a:pt x="46317" y="14731"/>
                  </a:lnTo>
                  <a:lnTo>
                    <a:pt x="42905" y="9667"/>
                  </a:lnTo>
                  <a:lnTo>
                    <a:pt x="10834216" y="1496567"/>
                  </a:lnTo>
                  <a:lnTo>
                    <a:pt x="10831340" y="1498507"/>
                  </a:lnTo>
                  <a:lnTo>
                    <a:pt x="10826174" y="1506174"/>
                  </a:lnTo>
                  <a:lnTo>
                    <a:pt x="10824279" y="1515563"/>
                  </a:lnTo>
                  <a:lnTo>
                    <a:pt x="10826174" y="1524952"/>
                  </a:lnTo>
                  <a:lnTo>
                    <a:pt x="10829586" y="1530017"/>
                  </a:lnTo>
                  <a:close/>
                </a:path>
                <a:path w="10873105" h="1539875">
                  <a:moveTo>
                    <a:pt x="10865652" y="1532290"/>
                  </a:moveTo>
                  <a:lnTo>
                    <a:pt x="10846083" y="1532290"/>
                  </a:lnTo>
                  <a:lnTo>
                    <a:pt x="10852770" y="1531872"/>
                  </a:lnTo>
                  <a:lnTo>
                    <a:pt x="10858577" y="1529019"/>
                  </a:lnTo>
                  <a:lnTo>
                    <a:pt x="10862892" y="1524196"/>
                  </a:lnTo>
                  <a:lnTo>
                    <a:pt x="10865102" y="1517866"/>
                  </a:lnTo>
                  <a:lnTo>
                    <a:pt x="10864684" y="1511175"/>
                  </a:lnTo>
                  <a:lnTo>
                    <a:pt x="10861833" y="1505364"/>
                  </a:lnTo>
                  <a:lnTo>
                    <a:pt x="10857013" y="1501047"/>
                  </a:lnTo>
                  <a:lnTo>
                    <a:pt x="10850687" y="1498836"/>
                  </a:lnTo>
                  <a:lnTo>
                    <a:pt x="10834216" y="1496567"/>
                  </a:lnTo>
                  <a:lnTo>
                    <a:pt x="10839002" y="1493338"/>
                  </a:lnTo>
                  <a:lnTo>
                    <a:pt x="10848385" y="1491442"/>
                  </a:lnTo>
                  <a:lnTo>
                    <a:pt x="10857768" y="1493338"/>
                  </a:lnTo>
                  <a:lnTo>
                    <a:pt x="10865431" y="1498507"/>
                  </a:lnTo>
                  <a:lnTo>
                    <a:pt x="10870597" y="1506174"/>
                  </a:lnTo>
                  <a:lnTo>
                    <a:pt x="10872492" y="1515563"/>
                  </a:lnTo>
                  <a:lnTo>
                    <a:pt x="10870597" y="1524952"/>
                  </a:lnTo>
                  <a:lnTo>
                    <a:pt x="10865652" y="1532290"/>
                  </a:lnTo>
                  <a:close/>
                </a:path>
                <a:path w="10873105" h="1539875">
                  <a:moveTo>
                    <a:pt x="10846083" y="1532290"/>
                  </a:moveTo>
                  <a:lnTo>
                    <a:pt x="10829586" y="1530017"/>
                  </a:lnTo>
                  <a:lnTo>
                    <a:pt x="10826174" y="1524952"/>
                  </a:lnTo>
                  <a:lnTo>
                    <a:pt x="10824279" y="1515563"/>
                  </a:lnTo>
                  <a:lnTo>
                    <a:pt x="10826174" y="1506174"/>
                  </a:lnTo>
                  <a:lnTo>
                    <a:pt x="10831340" y="1498507"/>
                  </a:lnTo>
                  <a:lnTo>
                    <a:pt x="10834216" y="1496567"/>
                  </a:lnTo>
                  <a:lnTo>
                    <a:pt x="10850687" y="1498836"/>
                  </a:lnTo>
                  <a:lnTo>
                    <a:pt x="10857013" y="1501047"/>
                  </a:lnTo>
                  <a:lnTo>
                    <a:pt x="10861833" y="1505364"/>
                  </a:lnTo>
                  <a:lnTo>
                    <a:pt x="10864684" y="1511175"/>
                  </a:lnTo>
                  <a:lnTo>
                    <a:pt x="10865102" y="1517866"/>
                  </a:lnTo>
                  <a:lnTo>
                    <a:pt x="10862892" y="1524196"/>
                  </a:lnTo>
                  <a:lnTo>
                    <a:pt x="10858577" y="1529019"/>
                  </a:lnTo>
                  <a:lnTo>
                    <a:pt x="10852770" y="1531872"/>
                  </a:lnTo>
                  <a:lnTo>
                    <a:pt x="10846083" y="1532290"/>
                  </a:lnTo>
                  <a:close/>
                </a:path>
                <a:path w="10873105" h="1539875">
                  <a:moveTo>
                    <a:pt x="10848385" y="1539684"/>
                  </a:moveTo>
                  <a:lnTo>
                    <a:pt x="10839002" y="1537788"/>
                  </a:lnTo>
                  <a:lnTo>
                    <a:pt x="10831340" y="1532619"/>
                  </a:lnTo>
                  <a:lnTo>
                    <a:pt x="10829586" y="1530017"/>
                  </a:lnTo>
                  <a:lnTo>
                    <a:pt x="10846083" y="1532290"/>
                  </a:lnTo>
                  <a:lnTo>
                    <a:pt x="10865652" y="1532290"/>
                  </a:lnTo>
                  <a:lnTo>
                    <a:pt x="10865431" y="1532619"/>
                  </a:lnTo>
                  <a:lnTo>
                    <a:pt x="10857768" y="1537788"/>
                  </a:lnTo>
                  <a:lnTo>
                    <a:pt x="10848385" y="1539684"/>
                  </a:lnTo>
                  <a:close/>
                </a:path>
              </a:pathLst>
            </a:custGeom>
            <a:solidFill>
              <a:srgbClr val="EC6F5E"/>
            </a:solidFill>
          </p:spPr>
          <p:txBody>
            <a:bodyPr wrap="square" lIns="0" tIns="0" rIns="0" bIns="0" rtlCol="0"/>
            <a:lstStyle/>
            <a:p>
              <a:endParaRPr/>
            </a:p>
          </p:txBody>
        </p:sp>
        <p:sp>
          <p:nvSpPr>
            <p:cNvPr id="16" name="object 16"/>
            <p:cNvSpPr/>
            <p:nvPr/>
          </p:nvSpPr>
          <p:spPr>
            <a:xfrm>
              <a:off x="3900513" y="5971450"/>
              <a:ext cx="10873105" cy="923925"/>
            </a:xfrm>
            <a:custGeom>
              <a:avLst/>
              <a:gdLst/>
              <a:ahLst/>
              <a:cxnLst/>
              <a:rect l="l" t="t" r="r" b="b"/>
              <a:pathLst>
                <a:path w="10873105" h="923925">
                  <a:moveTo>
                    <a:pt x="10872495" y="24117"/>
                  </a:moveTo>
                  <a:lnTo>
                    <a:pt x="10870603" y="14732"/>
                  </a:lnTo>
                  <a:lnTo>
                    <a:pt x="10865434" y="7061"/>
                  </a:lnTo>
                  <a:lnTo>
                    <a:pt x="10864190" y="6223"/>
                  </a:lnTo>
                  <a:lnTo>
                    <a:pt x="10857776" y="1892"/>
                  </a:lnTo>
                  <a:lnTo>
                    <a:pt x="10848391" y="0"/>
                  </a:lnTo>
                  <a:lnTo>
                    <a:pt x="10839006" y="1892"/>
                  </a:lnTo>
                  <a:lnTo>
                    <a:pt x="10831347" y="7061"/>
                  </a:lnTo>
                  <a:lnTo>
                    <a:pt x="10829773" y="9398"/>
                  </a:lnTo>
                  <a:lnTo>
                    <a:pt x="5450725" y="669988"/>
                  </a:lnTo>
                  <a:lnTo>
                    <a:pt x="5445633" y="666559"/>
                  </a:lnTo>
                  <a:lnTo>
                    <a:pt x="5436247" y="664667"/>
                  </a:lnTo>
                  <a:lnTo>
                    <a:pt x="5426862" y="666559"/>
                  </a:lnTo>
                  <a:lnTo>
                    <a:pt x="5419204" y="671728"/>
                  </a:lnTo>
                  <a:lnTo>
                    <a:pt x="5418633" y="672579"/>
                  </a:lnTo>
                  <a:lnTo>
                    <a:pt x="40449" y="882002"/>
                  </a:lnTo>
                  <a:lnTo>
                    <a:pt x="33489" y="877303"/>
                  </a:lnTo>
                  <a:lnTo>
                    <a:pt x="24104" y="875411"/>
                  </a:lnTo>
                  <a:lnTo>
                    <a:pt x="14732" y="877303"/>
                  </a:lnTo>
                  <a:lnTo>
                    <a:pt x="7061" y="882472"/>
                  </a:lnTo>
                  <a:lnTo>
                    <a:pt x="1892" y="890143"/>
                  </a:lnTo>
                  <a:lnTo>
                    <a:pt x="0" y="899528"/>
                  </a:lnTo>
                  <a:lnTo>
                    <a:pt x="1892" y="908913"/>
                  </a:lnTo>
                  <a:lnTo>
                    <a:pt x="7061" y="916584"/>
                  </a:lnTo>
                  <a:lnTo>
                    <a:pt x="14732" y="921753"/>
                  </a:lnTo>
                  <a:lnTo>
                    <a:pt x="24104" y="923645"/>
                  </a:lnTo>
                  <a:lnTo>
                    <a:pt x="33489" y="921753"/>
                  </a:lnTo>
                  <a:lnTo>
                    <a:pt x="40894" y="916762"/>
                  </a:lnTo>
                  <a:lnTo>
                    <a:pt x="41160" y="916584"/>
                  </a:lnTo>
                  <a:lnTo>
                    <a:pt x="41719" y="915746"/>
                  </a:lnTo>
                  <a:lnTo>
                    <a:pt x="5419903" y="706323"/>
                  </a:lnTo>
                  <a:lnTo>
                    <a:pt x="5426862" y="711009"/>
                  </a:lnTo>
                  <a:lnTo>
                    <a:pt x="5436247" y="712901"/>
                  </a:lnTo>
                  <a:lnTo>
                    <a:pt x="5445633" y="711009"/>
                  </a:lnTo>
                  <a:lnTo>
                    <a:pt x="5452046" y="706678"/>
                  </a:lnTo>
                  <a:lnTo>
                    <a:pt x="5453291" y="705840"/>
                  </a:lnTo>
                  <a:lnTo>
                    <a:pt x="5454866" y="703503"/>
                  </a:lnTo>
                  <a:lnTo>
                    <a:pt x="10833913" y="42913"/>
                  </a:lnTo>
                  <a:lnTo>
                    <a:pt x="10839006" y="46342"/>
                  </a:lnTo>
                  <a:lnTo>
                    <a:pt x="10848391" y="48234"/>
                  </a:lnTo>
                  <a:lnTo>
                    <a:pt x="10857776" y="46342"/>
                  </a:lnTo>
                  <a:lnTo>
                    <a:pt x="10865434" y="41173"/>
                  </a:lnTo>
                  <a:lnTo>
                    <a:pt x="10870603" y="33502"/>
                  </a:lnTo>
                  <a:lnTo>
                    <a:pt x="10872495" y="24117"/>
                  </a:lnTo>
                  <a:close/>
                </a:path>
              </a:pathLst>
            </a:custGeom>
            <a:solidFill>
              <a:srgbClr val="16BFCB"/>
            </a:solidFill>
          </p:spPr>
          <p:txBody>
            <a:bodyPr wrap="square" lIns="0" tIns="0" rIns="0" bIns="0" rtlCol="0"/>
            <a:lstStyle/>
            <a:p>
              <a:endParaRPr/>
            </a:p>
          </p:txBody>
        </p:sp>
      </p:grpSp>
      <p:sp>
        <p:nvSpPr>
          <p:cNvPr id="17" name="object 17"/>
          <p:cNvSpPr/>
          <p:nvPr/>
        </p:nvSpPr>
        <p:spPr>
          <a:xfrm>
            <a:off x="1218393" y="7060613"/>
            <a:ext cx="16238855" cy="5080"/>
          </a:xfrm>
          <a:custGeom>
            <a:avLst/>
            <a:gdLst/>
            <a:ahLst/>
            <a:cxnLst/>
            <a:rect l="l" t="t" r="r" b="b"/>
            <a:pathLst>
              <a:path w="16238855" h="5079">
                <a:moveTo>
                  <a:pt x="16238850" y="4820"/>
                </a:moveTo>
                <a:lnTo>
                  <a:pt x="0" y="4820"/>
                </a:lnTo>
                <a:lnTo>
                  <a:pt x="0" y="0"/>
                </a:lnTo>
                <a:lnTo>
                  <a:pt x="16238850" y="0"/>
                </a:lnTo>
                <a:lnTo>
                  <a:pt x="16238850" y="4820"/>
                </a:lnTo>
                <a:close/>
              </a:path>
            </a:pathLst>
          </a:custGeom>
          <a:solidFill>
            <a:srgbClr val="3C7B5E">
              <a:alpha val="59999"/>
            </a:srgbClr>
          </a:solidFill>
        </p:spPr>
        <p:txBody>
          <a:bodyPr wrap="square" lIns="0" tIns="0" rIns="0" bIns="0" rtlCol="0"/>
          <a:lstStyle/>
          <a:p>
            <a:endParaRPr/>
          </a:p>
        </p:txBody>
      </p:sp>
      <p:sp>
        <p:nvSpPr>
          <p:cNvPr id="18" name="object 18"/>
          <p:cNvSpPr txBox="1"/>
          <p:nvPr/>
        </p:nvSpPr>
        <p:spPr>
          <a:xfrm>
            <a:off x="561984" y="2823881"/>
            <a:ext cx="464820" cy="341630"/>
          </a:xfrm>
          <a:prstGeom prst="rect">
            <a:avLst/>
          </a:prstGeom>
        </p:spPr>
        <p:txBody>
          <a:bodyPr vert="horz" wrap="square" lIns="0" tIns="15240" rIns="0" bIns="0" rtlCol="0">
            <a:spAutoFit/>
          </a:bodyPr>
          <a:lstStyle/>
          <a:p>
            <a:pPr marL="12700">
              <a:lnSpc>
                <a:spcPct val="100000"/>
              </a:lnSpc>
              <a:spcBef>
                <a:spcPts val="120"/>
              </a:spcBef>
            </a:pPr>
            <a:r>
              <a:rPr sz="2050" spc="-25" dirty="0">
                <a:solidFill>
                  <a:srgbClr val="3C7B5E"/>
                </a:solidFill>
                <a:latin typeface="Arial"/>
                <a:cs typeface="Arial"/>
              </a:rPr>
              <a:t>250</a:t>
            </a:r>
            <a:endParaRPr sz="2050">
              <a:latin typeface="Arial"/>
              <a:cs typeface="Arial"/>
            </a:endParaRPr>
          </a:p>
        </p:txBody>
      </p:sp>
      <p:sp>
        <p:nvSpPr>
          <p:cNvPr id="19" name="object 19"/>
          <p:cNvSpPr txBox="1"/>
          <p:nvPr/>
        </p:nvSpPr>
        <p:spPr>
          <a:xfrm>
            <a:off x="561984" y="3634000"/>
            <a:ext cx="464820" cy="341630"/>
          </a:xfrm>
          <a:prstGeom prst="rect">
            <a:avLst/>
          </a:prstGeom>
        </p:spPr>
        <p:txBody>
          <a:bodyPr vert="horz" wrap="square" lIns="0" tIns="15240" rIns="0" bIns="0" rtlCol="0">
            <a:spAutoFit/>
          </a:bodyPr>
          <a:lstStyle/>
          <a:p>
            <a:pPr marL="12700">
              <a:lnSpc>
                <a:spcPct val="100000"/>
              </a:lnSpc>
              <a:spcBef>
                <a:spcPts val="120"/>
              </a:spcBef>
            </a:pPr>
            <a:r>
              <a:rPr sz="2050" spc="-25" dirty="0">
                <a:solidFill>
                  <a:srgbClr val="3C7B5E"/>
                </a:solidFill>
                <a:latin typeface="Arial"/>
                <a:cs typeface="Arial"/>
              </a:rPr>
              <a:t>200</a:t>
            </a:r>
            <a:endParaRPr sz="2050">
              <a:latin typeface="Arial"/>
              <a:cs typeface="Arial"/>
            </a:endParaRPr>
          </a:p>
        </p:txBody>
      </p:sp>
      <p:sp>
        <p:nvSpPr>
          <p:cNvPr id="20" name="object 20"/>
          <p:cNvSpPr txBox="1"/>
          <p:nvPr/>
        </p:nvSpPr>
        <p:spPr>
          <a:xfrm>
            <a:off x="561984" y="4444122"/>
            <a:ext cx="464820" cy="341630"/>
          </a:xfrm>
          <a:prstGeom prst="rect">
            <a:avLst/>
          </a:prstGeom>
        </p:spPr>
        <p:txBody>
          <a:bodyPr vert="horz" wrap="square" lIns="0" tIns="15240" rIns="0" bIns="0" rtlCol="0">
            <a:spAutoFit/>
          </a:bodyPr>
          <a:lstStyle/>
          <a:p>
            <a:pPr marL="12700">
              <a:lnSpc>
                <a:spcPct val="100000"/>
              </a:lnSpc>
              <a:spcBef>
                <a:spcPts val="120"/>
              </a:spcBef>
            </a:pPr>
            <a:r>
              <a:rPr sz="2050" spc="-25" dirty="0">
                <a:solidFill>
                  <a:srgbClr val="3C7B5E"/>
                </a:solidFill>
                <a:latin typeface="Arial"/>
                <a:cs typeface="Arial"/>
              </a:rPr>
              <a:t>150</a:t>
            </a:r>
            <a:endParaRPr sz="2050">
              <a:latin typeface="Arial"/>
              <a:cs typeface="Arial"/>
            </a:endParaRPr>
          </a:p>
        </p:txBody>
      </p:sp>
      <p:sp>
        <p:nvSpPr>
          <p:cNvPr id="21" name="object 21"/>
          <p:cNvSpPr txBox="1"/>
          <p:nvPr/>
        </p:nvSpPr>
        <p:spPr>
          <a:xfrm>
            <a:off x="561984" y="5254241"/>
            <a:ext cx="464820" cy="341630"/>
          </a:xfrm>
          <a:prstGeom prst="rect">
            <a:avLst/>
          </a:prstGeom>
        </p:spPr>
        <p:txBody>
          <a:bodyPr vert="horz" wrap="square" lIns="0" tIns="15240" rIns="0" bIns="0" rtlCol="0">
            <a:spAutoFit/>
          </a:bodyPr>
          <a:lstStyle/>
          <a:p>
            <a:pPr marL="12700">
              <a:lnSpc>
                <a:spcPct val="100000"/>
              </a:lnSpc>
              <a:spcBef>
                <a:spcPts val="120"/>
              </a:spcBef>
            </a:pPr>
            <a:r>
              <a:rPr sz="2050" spc="-25" dirty="0">
                <a:solidFill>
                  <a:srgbClr val="3C7B5E"/>
                </a:solidFill>
                <a:latin typeface="Arial"/>
                <a:cs typeface="Arial"/>
              </a:rPr>
              <a:t>100</a:t>
            </a:r>
            <a:endParaRPr sz="2050">
              <a:latin typeface="Arial"/>
              <a:cs typeface="Arial"/>
            </a:endParaRPr>
          </a:p>
        </p:txBody>
      </p:sp>
      <p:sp>
        <p:nvSpPr>
          <p:cNvPr id="22" name="object 22"/>
          <p:cNvSpPr txBox="1"/>
          <p:nvPr/>
        </p:nvSpPr>
        <p:spPr>
          <a:xfrm>
            <a:off x="708317" y="6064363"/>
            <a:ext cx="318135" cy="341630"/>
          </a:xfrm>
          <a:prstGeom prst="rect">
            <a:avLst/>
          </a:prstGeom>
        </p:spPr>
        <p:txBody>
          <a:bodyPr vert="horz" wrap="square" lIns="0" tIns="15240" rIns="0" bIns="0" rtlCol="0">
            <a:spAutoFit/>
          </a:bodyPr>
          <a:lstStyle/>
          <a:p>
            <a:pPr marL="12700">
              <a:lnSpc>
                <a:spcPct val="100000"/>
              </a:lnSpc>
              <a:spcBef>
                <a:spcPts val="120"/>
              </a:spcBef>
            </a:pPr>
            <a:r>
              <a:rPr sz="2050" spc="-25" dirty="0">
                <a:solidFill>
                  <a:srgbClr val="3C7B5E"/>
                </a:solidFill>
                <a:latin typeface="Arial"/>
                <a:cs typeface="Arial"/>
              </a:rPr>
              <a:t>50</a:t>
            </a:r>
            <a:endParaRPr sz="2050">
              <a:latin typeface="Arial"/>
              <a:cs typeface="Arial"/>
            </a:endParaRPr>
          </a:p>
        </p:txBody>
      </p:sp>
      <p:sp>
        <p:nvSpPr>
          <p:cNvPr id="23" name="object 23"/>
          <p:cNvSpPr txBox="1"/>
          <p:nvPr/>
        </p:nvSpPr>
        <p:spPr>
          <a:xfrm>
            <a:off x="854725" y="6874482"/>
            <a:ext cx="172085" cy="341630"/>
          </a:xfrm>
          <a:prstGeom prst="rect">
            <a:avLst/>
          </a:prstGeom>
        </p:spPr>
        <p:txBody>
          <a:bodyPr vert="horz" wrap="square" lIns="0" tIns="15240" rIns="0" bIns="0" rtlCol="0">
            <a:spAutoFit/>
          </a:bodyPr>
          <a:lstStyle/>
          <a:p>
            <a:pPr marL="12700">
              <a:lnSpc>
                <a:spcPct val="100000"/>
              </a:lnSpc>
              <a:spcBef>
                <a:spcPts val="120"/>
              </a:spcBef>
            </a:pPr>
            <a:r>
              <a:rPr sz="2050" spc="10" dirty="0">
                <a:solidFill>
                  <a:srgbClr val="3C7B5E"/>
                </a:solidFill>
                <a:latin typeface="Arial"/>
                <a:cs typeface="Arial"/>
              </a:rPr>
              <a:t>0</a:t>
            </a:r>
            <a:endParaRPr sz="2050">
              <a:latin typeface="Arial"/>
              <a:cs typeface="Arial"/>
            </a:endParaRPr>
          </a:p>
        </p:txBody>
      </p:sp>
      <p:sp>
        <p:nvSpPr>
          <p:cNvPr id="24" name="object 24"/>
          <p:cNvSpPr txBox="1"/>
          <p:nvPr/>
        </p:nvSpPr>
        <p:spPr>
          <a:xfrm>
            <a:off x="3752425" y="6409239"/>
            <a:ext cx="267970" cy="318135"/>
          </a:xfrm>
          <a:prstGeom prst="rect">
            <a:avLst/>
          </a:prstGeom>
        </p:spPr>
        <p:txBody>
          <a:bodyPr vert="horz" wrap="square" lIns="0" tIns="15240" rIns="0" bIns="0" rtlCol="0">
            <a:spAutoFit/>
          </a:bodyPr>
          <a:lstStyle/>
          <a:p>
            <a:pPr marL="12700">
              <a:lnSpc>
                <a:spcPct val="100000"/>
              </a:lnSpc>
              <a:spcBef>
                <a:spcPts val="120"/>
              </a:spcBef>
            </a:pPr>
            <a:r>
              <a:rPr sz="1900" spc="-25" dirty="0">
                <a:solidFill>
                  <a:srgbClr val="16BFCB"/>
                </a:solidFill>
                <a:latin typeface="Times New Roman"/>
                <a:cs typeface="Times New Roman"/>
              </a:rPr>
              <a:t>12</a:t>
            </a:r>
            <a:endParaRPr sz="1900">
              <a:latin typeface="Times New Roman"/>
              <a:cs typeface="Times New Roman"/>
            </a:endParaRPr>
          </a:p>
        </p:txBody>
      </p:sp>
      <p:sp>
        <p:nvSpPr>
          <p:cNvPr id="25" name="object 25"/>
          <p:cNvSpPr txBox="1"/>
          <p:nvPr/>
        </p:nvSpPr>
        <p:spPr>
          <a:xfrm>
            <a:off x="3677644" y="5487445"/>
            <a:ext cx="417830" cy="318135"/>
          </a:xfrm>
          <a:prstGeom prst="rect">
            <a:avLst/>
          </a:prstGeom>
        </p:spPr>
        <p:txBody>
          <a:bodyPr vert="horz" wrap="square" lIns="0" tIns="15240" rIns="0" bIns="0" rtlCol="0">
            <a:spAutoFit/>
          </a:bodyPr>
          <a:lstStyle/>
          <a:p>
            <a:pPr marL="12700">
              <a:lnSpc>
                <a:spcPct val="100000"/>
              </a:lnSpc>
              <a:spcBef>
                <a:spcPts val="120"/>
              </a:spcBef>
            </a:pPr>
            <a:r>
              <a:rPr sz="1900" spc="50" dirty="0">
                <a:solidFill>
                  <a:srgbClr val="EC6F5E"/>
                </a:solidFill>
                <a:latin typeface="Times New Roman"/>
                <a:cs typeface="Times New Roman"/>
              </a:rPr>
              <a:t>103</a:t>
            </a:r>
            <a:endParaRPr sz="1900">
              <a:latin typeface="Times New Roman"/>
              <a:cs typeface="Times New Roman"/>
            </a:endParaRPr>
          </a:p>
        </p:txBody>
      </p:sp>
      <p:sp>
        <p:nvSpPr>
          <p:cNvPr id="26" name="object 26"/>
          <p:cNvSpPr txBox="1"/>
          <p:nvPr/>
        </p:nvSpPr>
        <p:spPr>
          <a:xfrm>
            <a:off x="3677644" y="4926634"/>
            <a:ext cx="417830" cy="318135"/>
          </a:xfrm>
          <a:prstGeom prst="rect">
            <a:avLst/>
          </a:prstGeom>
        </p:spPr>
        <p:txBody>
          <a:bodyPr vert="horz" wrap="square" lIns="0" tIns="15240" rIns="0" bIns="0" rtlCol="0">
            <a:spAutoFit/>
          </a:bodyPr>
          <a:lstStyle/>
          <a:p>
            <a:pPr marL="12700">
              <a:lnSpc>
                <a:spcPct val="100000"/>
              </a:lnSpc>
              <a:spcBef>
                <a:spcPts val="120"/>
              </a:spcBef>
            </a:pPr>
            <a:r>
              <a:rPr sz="1900" spc="50" dirty="0">
                <a:solidFill>
                  <a:srgbClr val="CC312D"/>
                </a:solidFill>
                <a:latin typeface="Times New Roman"/>
                <a:cs typeface="Times New Roman"/>
              </a:rPr>
              <a:t>103</a:t>
            </a:r>
            <a:endParaRPr sz="1900">
              <a:latin typeface="Times New Roman"/>
              <a:cs typeface="Times New Roman"/>
            </a:endParaRPr>
          </a:p>
        </p:txBody>
      </p:sp>
      <p:sp>
        <p:nvSpPr>
          <p:cNvPr id="27" name="object 27"/>
          <p:cNvSpPr txBox="1"/>
          <p:nvPr/>
        </p:nvSpPr>
        <p:spPr>
          <a:xfrm>
            <a:off x="3599009" y="3027197"/>
            <a:ext cx="403225" cy="318135"/>
          </a:xfrm>
          <a:prstGeom prst="rect">
            <a:avLst/>
          </a:prstGeom>
        </p:spPr>
        <p:txBody>
          <a:bodyPr vert="horz" wrap="square" lIns="0" tIns="15240" rIns="0" bIns="0" rtlCol="0">
            <a:spAutoFit/>
          </a:bodyPr>
          <a:lstStyle/>
          <a:p>
            <a:pPr marL="12700">
              <a:lnSpc>
                <a:spcPct val="100000"/>
              </a:lnSpc>
              <a:spcBef>
                <a:spcPts val="120"/>
              </a:spcBef>
            </a:pPr>
            <a:r>
              <a:rPr sz="1900" spc="-25" dirty="0">
                <a:solidFill>
                  <a:srgbClr val="3C7B5E"/>
                </a:solidFill>
                <a:latin typeface="Times New Roman"/>
                <a:cs typeface="Times New Roman"/>
              </a:rPr>
              <a:t>218</a:t>
            </a:r>
            <a:endParaRPr sz="1900">
              <a:latin typeface="Times New Roman"/>
              <a:cs typeface="Times New Roman"/>
            </a:endParaRPr>
          </a:p>
        </p:txBody>
      </p:sp>
      <p:grpSp>
        <p:nvGrpSpPr>
          <p:cNvPr id="28" name="object 28"/>
          <p:cNvGrpSpPr/>
          <p:nvPr/>
        </p:nvGrpSpPr>
        <p:grpSpPr>
          <a:xfrm>
            <a:off x="8776096" y="2211812"/>
            <a:ext cx="9351645" cy="419100"/>
            <a:chOff x="8776096" y="2211812"/>
            <a:chExt cx="9351645" cy="419100"/>
          </a:xfrm>
        </p:grpSpPr>
        <p:sp>
          <p:nvSpPr>
            <p:cNvPr id="29" name="object 29"/>
            <p:cNvSpPr/>
            <p:nvPr/>
          </p:nvSpPr>
          <p:spPr>
            <a:xfrm>
              <a:off x="8776093" y="2211818"/>
              <a:ext cx="9351645" cy="419100"/>
            </a:xfrm>
            <a:custGeom>
              <a:avLst/>
              <a:gdLst/>
              <a:ahLst/>
              <a:cxnLst/>
              <a:rect l="l" t="t" r="r" b="b"/>
              <a:pathLst>
                <a:path w="9351644" h="419100">
                  <a:moveTo>
                    <a:pt x="984580" y="130619"/>
                  </a:moveTo>
                  <a:lnTo>
                    <a:pt x="981506" y="115684"/>
                  </a:lnTo>
                  <a:lnTo>
                    <a:pt x="973137" y="103466"/>
                  </a:lnTo>
                  <a:lnTo>
                    <a:pt x="960742" y="95224"/>
                  </a:lnTo>
                  <a:lnTo>
                    <a:pt x="945578" y="92189"/>
                  </a:lnTo>
                  <a:lnTo>
                    <a:pt x="195122" y="92189"/>
                  </a:lnTo>
                  <a:lnTo>
                    <a:pt x="179959" y="95224"/>
                  </a:lnTo>
                  <a:lnTo>
                    <a:pt x="167563" y="103466"/>
                  </a:lnTo>
                  <a:lnTo>
                    <a:pt x="159194" y="115684"/>
                  </a:lnTo>
                  <a:lnTo>
                    <a:pt x="156121" y="130619"/>
                  </a:lnTo>
                  <a:lnTo>
                    <a:pt x="156121" y="282371"/>
                  </a:lnTo>
                  <a:lnTo>
                    <a:pt x="159194" y="297307"/>
                  </a:lnTo>
                  <a:lnTo>
                    <a:pt x="167563" y="309524"/>
                  </a:lnTo>
                  <a:lnTo>
                    <a:pt x="179959" y="317766"/>
                  </a:lnTo>
                  <a:lnTo>
                    <a:pt x="195122" y="320789"/>
                  </a:lnTo>
                  <a:lnTo>
                    <a:pt x="945578" y="320789"/>
                  </a:lnTo>
                  <a:lnTo>
                    <a:pt x="960742" y="317766"/>
                  </a:lnTo>
                  <a:lnTo>
                    <a:pt x="973137" y="309524"/>
                  </a:lnTo>
                  <a:lnTo>
                    <a:pt x="981506" y="297307"/>
                  </a:lnTo>
                  <a:lnTo>
                    <a:pt x="984580" y="282371"/>
                  </a:lnTo>
                  <a:lnTo>
                    <a:pt x="984580" y="130619"/>
                  </a:lnTo>
                  <a:close/>
                </a:path>
                <a:path w="9351644" h="419100">
                  <a:moveTo>
                    <a:pt x="1624139" y="134975"/>
                  </a:moveTo>
                  <a:lnTo>
                    <a:pt x="1617332" y="128320"/>
                  </a:lnTo>
                  <a:lnTo>
                    <a:pt x="1173924" y="128320"/>
                  </a:lnTo>
                  <a:lnTo>
                    <a:pt x="1167117" y="134975"/>
                  </a:lnTo>
                  <a:lnTo>
                    <a:pt x="1167117" y="293128"/>
                  </a:lnTo>
                  <a:lnTo>
                    <a:pt x="1173924" y="299770"/>
                  </a:lnTo>
                  <a:lnTo>
                    <a:pt x="1608988" y="299770"/>
                  </a:lnTo>
                  <a:lnTo>
                    <a:pt x="1617332" y="299770"/>
                  </a:lnTo>
                  <a:lnTo>
                    <a:pt x="1624139" y="293128"/>
                  </a:lnTo>
                  <a:lnTo>
                    <a:pt x="1624139" y="134975"/>
                  </a:lnTo>
                  <a:close/>
                </a:path>
                <a:path w="9351644" h="419100">
                  <a:moveTo>
                    <a:pt x="9351112" y="45605"/>
                  </a:moveTo>
                  <a:lnTo>
                    <a:pt x="9347543" y="27876"/>
                  </a:lnTo>
                  <a:lnTo>
                    <a:pt x="9343530" y="21869"/>
                  </a:lnTo>
                  <a:lnTo>
                    <a:pt x="9337840" y="13373"/>
                  </a:lnTo>
                  <a:lnTo>
                    <a:pt x="9329420" y="7658"/>
                  </a:lnTo>
                  <a:lnTo>
                    <a:pt x="9329420" y="45605"/>
                  </a:lnTo>
                  <a:lnTo>
                    <a:pt x="9329420" y="373494"/>
                  </a:lnTo>
                  <a:lnTo>
                    <a:pt x="9327566" y="382701"/>
                  </a:lnTo>
                  <a:lnTo>
                    <a:pt x="9322498" y="390245"/>
                  </a:lnTo>
                  <a:lnTo>
                    <a:pt x="9315018" y="395351"/>
                  </a:lnTo>
                  <a:lnTo>
                    <a:pt x="9305900" y="397230"/>
                  </a:lnTo>
                  <a:lnTo>
                    <a:pt x="45212" y="397230"/>
                  </a:lnTo>
                  <a:lnTo>
                    <a:pt x="36080" y="395351"/>
                  </a:lnTo>
                  <a:lnTo>
                    <a:pt x="28600" y="390245"/>
                  </a:lnTo>
                  <a:lnTo>
                    <a:pt x="23545" y="382701"/>
                  </a:lnTo>
                  <a:lnTo>
                    <a:pt x="21678" y="373494"/>
                  </a:lnTo>
                  <a:lnTo>
                    <a:pt x="21678" y="45605"/>
                  </a:lnTo>
                  <a:lnTo>
                    <a:pt x="23545" y="36398"/>
                  </a:lnTo>
                  <a:lnTo>
                    <a:pt x="28600" y="28854"/>
                  </a:lnTo>
                  <a:lnTo>
                    <a:pt x="36080" y="23749"/>
                  </a:lnTo>
                  <a:lnTo>
                    <a:pt x="45212" y="21869"/>
                  </a:lnTo>
                  <a:lnTo>
                    <a:pt x="9305900" y="21869"/>
                  </a:lnTo>
                  <a:lnTo>
                    <a:pt x="9315018" y="23749"/>
                  </a:lnTo>
                  <a:lnTo>
                    <a:pt x="9322498" y="28854"/>
                  </a:lnTo>
                  <a:lnTo>
                    <a:pt x="9327566" y="36398"/>
                  </a:lnTo>
                  <a:lnTo>
                    <a:pt x="9329420" y="45605"/>
                  </a:lnTo>
                  <a:lnTo>
                    <a:pt x="9329420" y="7658"/>
                  </a:lnTo>
                  <a:lnTo>
                    <a:pt x="9323464" y="3594"/>
                  </a:lnTo>
                  <a:lnTo>
                    <a:pt x="9305900" y="0"/>
                  </a:lnTo>
                  <a:lnTo>
                    <a:pt x="45212" y="0"/>
                  </a:lnTo>
                  <a:lnTo>
                    <a:pt x="27635" y="3594"/>
                  </a:lnTo>
                  <a:lnTo>
                    <a:pt x="13258" y="13373"/>
                  </a:lnTo>
                  <a:lnTo>
                    <a:pt x="3556" y="27876"/>
                  </a:lnTo>
                  <a:lnTo>
                    <a:pt x="0" y="45605"/>
                  </a:lnTo>
                  <a:lnTo>
                    <a:pt x="0" y="373494"/>
                  </a:lnTo>
                  <a:lnTo>
                    <a:pt x="3556" y="391223"/>
                  </a:lnTo>
                  <a:lnTo>
                    <a:pt x="13258" y="405714"/>
                  </a:lnTo>
                  <a:lnTo>
                    <a:pt x="27635" y="415505"/>
                  </a:lnTo>
                  <a:lnTo>
                    <a:pt x="45212" y="419100"/>
                  </a:lnTo>
                  <a:lnTo>
                    <a:pt x="9305900" y="419100"/>
                  </a:lnTo>
                  <a:lnTo>
                    <a:pt x="9343530" y="397230"/>
                  </a:lnTo>
                  <a:lnTo>
                    <a:pt x="9351112" y="373494"/>
                  </a:lnTo>
                  <a:lnTo>
                    <a:pt x="9351112" y="45605"/>
                  </a:lnTo>
                  <a:close/>
                </a:path>
              </a:pathLst>
            </a:custGeom>
            <a:solidFill>
              <a:srgbClr val="3C7B5E"/>
            </a:solidFill>
          </p:spPr>
          <p:txBody>
            <a:bodyPr wrap="square" lIns="0" tIns="0" rIns="0" bIns="0" rtlCol="0"/>
            <a:lstStyle/>
            <a:p>
              <a:endParaRPr/>
            </a:p>
          </p:txBody>
        </p:sp>
        <p:sp>
          <p:nvSpPr>
            <p:cNvPr id="30" name="object 30"/>
            <p:cNvSpPr/>
            <p:nvPr/>
          </p:nvSpPr>
          <p:spPr>
            <a:xfrm>
              <a:off x="11082804" y="2340137"/>
              <a:ext cx="457200" cy="171450"/>
            </a:xfrm>
            <a:custGeom>
              <a:avLst/>
              <a:gdLst/>
              <a:ahLst/>
              <a:cxnLst/>
              <a:rect l="l" t="t" r="r" b="b"/>
              <a:pathLst>
                <a:path w="457200" h="171450">
                  <a:moveTo>
                    <a:pt x="450216" y="171449"/>
                  </a:moveTo>
                  <a:lnTo>
                    <a:pt x="441869" y="171449"/>
                  </a:lnTo>
                  <a:lnTo>
                    <a:pt x="6800" y="171449"/>
                  </a:lnTo>
                  <a:lnTo>
                    <a:pt x="0" y="164804"/>
                  </a:lnTo>
                  <a:lnTo>
                    <a:pt x="0" y="6645"/>
                  </a:lnTo>
                  <a:lnTo>
                    <a:pt x="6800" y="0"/>
                  </a:lnTo>
                  <a:lnTo>
                    <a:pt x="450216" y="0"/>
                  </a:lnTo>
                  <a:lnTo>
                    <a:pt x="457016" y="6645"/>
                  </a:lnTo>
                  <a:lnTo>
                    <a:pt x="457016" y="164804"/>
                  </a:lnTo>
                  <a:lnTo>
                    <a:pt x="450216" y="171449"/>
                  </a:lnTo>
                  <a:close/>
                </a:path>
              </a:pathLst>
            </a:custGeom>
            <a:solidFill>
              <a:srgbClr val="CC312D"/>
            </a:solidFill>
          </p:spPr>
          <p:txBody>
            <a:bodyPr wrap="square" lIns="0" tIns="0" rIns="0" bIns="0" rtlCol="0"/>
            <a:lstStyle/>
            <a:p>
              <a:endParaRPr/>
            </a:p>
          </p:txBody>
        </p:sp>
        <p:sp>
          <p:nvSpPr>
            <p:cNvPr id="31" name="object 31"/>
            <p:cNvSpPr/>
            <p:nvPr/>
          </p:nvSpPr>
          <p:spPr>
            <a:xfrm>
              <a:off x="16615412" y="2330136"/>
              <a:ext cx="457200" cy="171450"/>
            </a:xfrm>
            <a:custGeom>
              <a:avLst/>
              <a:gdLst/>
              <a:ahLst/>
              <a:cxnLst/>
              <a:rect l="l" t="t" r="r" b="b"/>
              <a:pathLst>
                <a:path w="457200" h="171450">
                  <a:moveTo>
                    <a:pt x="450216" y="171449"/>
                  </a:moveTo>
                  <a:lnTo>
                    <a:pt x="441869" y="171449"/>
                  </a:lnTo>
                  <a:lnTo>
                    <a:pt x="6800" y="171449"/>
                  </a:lnTo>
                  <a:lnTo>
                    <a:pt x="0" y="164804"/>
                  </a:lnTo>
                  <a:lnTo>
                    <a:pt x="0" y="6645"/>
                  </a:lnTo>
                  <a:lnTo>
                    <a:pt x="6800" y="0"/>
                  </a:lnTo>
                  <a:lnTo>
                    <a:pt x="450216" y="0"/>
                  </a:lnTo>
                  <a:lnTo>
                    <a:pt x="457016" y="6645"/>
                  </a:lnTo>
                  <a:lnTo>
                    <a:pt x="457016" y="164804"/>
                  </a:lnTo>
                  <a:lnTo>
                    <a:pt x="450216" y="171449"/>
                  </a:lnTo>
                  <a:close/>
                </a:path>
              </a:pathLst>
            </a:custGeom>
            <a:solidFill>
              <a:srgbClr val="16BFCB"/>
            </a:solidFill>
          </p:spPr>
          <p:txBody>
            <a:bodyPr wrap="square" lIns="0" tIns="0" rIns="0" bIns="0" rtlCol="0"/>
            <a:lstStyle/>
            <a:p>
              <a:endParaRPr/>
            </a:p>
          </p:txBody>
        </p:sp>
        <p:sp>
          <p:nvSpPr>
            <p:cNvPr id="32" name="object 32"/>
            <p:cNvSpPr/>
            <p:nvPr/>
          </p:nvSpPr>
          <p:spPr>
            <a:xfrm>
              <a:off x="13816279" y="2322227"/>
              <a:ext cx="457200" cy="171450"/>
            </a:xfrm>
            <a:custGeom>
              <a:avLst/>
              <a:gdLst/>
              <a:ahLst/>
              <a:cxnLst/>
              <a:rect l="l" t="t" r="r" b="b"/>
              <a:pathLst>
                <a:path w="457200" h="171450">
                  <a:moveTo>
                    <a:pt x="450216" y="171449"/>
                  </a:moveTo>
                  <a:lnTo>
                    <a:pt x="441869" y="171449"/>
                  </a:lnTo>
                  <a:lnTo>
                    <a:pt x="6800" y="171449"/>
                  </a:lnTo>
                  <a:lnTo>
                    <a:pt x="0" y="164804"/>
                  </a:lnTo>
                  <a:lnTo>
                    <a:pt x="0" y="6645"/>
                  </a:lnTo>
                  <a:lnTo>
                    <a:pt x="6800" y="0"/>
                  </a:lnTo>
                  <a:lnTo>
                    <a:pt x="450216" y="0"/>
                  </a:lnTo>
                  <a:lnTo>
                    <a:pt x="457016" y="6645"/>
                  </a:lnTo>
                  <a:lnTo>
                    <a:pt x="457016" y="164804"/>
                  </a:lnTo>
                  <a:lnTo>
                    <a:pt x="450216" y="171449"/>
                  </a:lnTo>
                  <a:close/>
                </a:path>
              </a:pathLst>
            </a:custGeom>
            <a:solidFill>
              <a:srgbClr val="EC6F5E"/>
            </a:solidFill>
          </p:spPr>
          <p:txBody>
            <a:bodyPr wrap="square" lIns="0" tIns="0" rIns="0" bIns="0" rtlCol="0"/>
            <a:lstStyle/>
            <a:p>
              <a:endParaRPr/>
            </a:p>
          </p:txBody>
        </p:sp>
      </p:grpSp>
      <p:sp>
        <p:nvSpPr>
          <p:cNvPr id="33" name="object 33"/>
          <p:cNvSpPr txBox="1"/>
          <p:nvPr/>
        </p:nvSpPr>
        <p:spPr>
          <a:xfrm>
            <a:off x="890835" y="1384123"/>
            <a:ext cx="17104360" cy="1161415"/>
          </a:xfrm>
          <a:prstGeom prst="rect">
            <a:avLst/>
          </a:prstGeom>
        </p:spPr>
        <p:txBody>
          <a:bodyPr vert="horz" wrap="square" lIns="0" tIns="12700" rIns="0" bIns="0" rtlCol="0">
            <a:spAutoFit/>
          </a:bodyPr>
          <a:lstStyle/>
          <a:p>
            <a:pPr marL="12700" marR="411480">
              <a:lnSpc>
                <a:spcPct val="125000"/>
              </a:lnSpc>
              <a:spcBef>
                <a:spcPts val="100"/>
              </a:spcBef>
            </a:pPr>
            <a:r>
              <a:rPr sz="2100" spc="125" dirty="0">
                <a:latin typeface="Times New Roman"/>
                <a:cs typeface="Times New Roman"/>
              </a:rPr>
              <a:t>Unsheltered</a:t>
            </a:r>
            <a:r>
              <a:rPr sz="2100" spc="55" dirty="0">
                <a:latin typeface="Times New Roman"/>
                <a:cs typeface="Times New Roman"/>
              </a:rPr>
              <a:t> </a:t>
            </a:r>
            <a:r>
              <a:rPr sz="2100" spc="145" dirty="0">
                <a:latin typeface="Times New Roman"/>
                <a:cs typeface="Times New Roman"/>
              </a:rPr>
              <a:t>surveyed</a:t>
            </a:r>
            <a:r>
              <a:rPr sz="2100" spc="55" dirty="0">
                <a:latin typeface="Times New Roman"/>
                <a:cs typeface="Times New Roman"/>
              </a:rPr>
              <a:t> </a:t>
            </a:r>
            <a:r>
              <a:rPr sz="2100" dirty="0">
                <a:latin typeface="Times New Roman"/>
                <a:cs typeface="Times New Roman"/>
              </a:rPr>
              <a:t>SGM</a:t>
            </a:r>
            <a:r>
              <a:rPr sz="2100" spc="55" dirty="0">
                <a:latin typeface="Times New Roman"/>
                <a:cs typeface="Times New Roman"/>
              </a:rPr>
              <a:t> </a:t>
            </a:r>
            <a:r>
              <a:rPr sz="2100" spc="100" dirty="0">
                <a:latin typeface="Times New Roman"/>
                <a:cs typeface="Times New Roman"/>
              </a:rPr>
              <a:t>individuals</a:t>
            </a:r>
            <a:r>
              <a:rPr sz="2100" spc="60" dirty="0">
                <a:latin typeface="Times New Roman"/>
                <a:cs typeface="Times New Roman"/>
              </a:rPr>
              <a:t> </a:t>
            </a:r>
            <a:r>
              <a:rPr sz="2100" spc="120" dirty="0">
                <a:latin typeface="Times New Roman"/>
                <a:cs typeface="Times New Roman"/>
              </a:rPr>
              <a:t>account</a:t>
            </a:r>
            <a:r>
              <a:rPr sz="2100" spc="55" dirty="0">
                <a:latin typeface="Times New Roman"/>
                <a:cs typeface="Times New Roman"/>
              </a:rPr>
              <a:t> </a:t>
            </a:r>
            <a:r>
              <a:rPr sz="2100" spc="120" dirty="0">
                <a:latin typeface="Times New Roman"/>
                <a:cs typeface="Times New Roman"/>
              </a:rPr>
              <a:t>for</a:t>
            </a:r>
            <a:r>
              <a:rPr sz="2100" spc="55" dirty="0">
                <a:latin typeface="Times New Roman"/>
                <a:cs typeface="Times New Roman"/>
              </a:rPr>
              <a:t> </a:t>
            </a:r>
            <a:r>
              <a:rPr sz="2100" spc="-10" dirty="0">
                <a:latin typeface="Times New Roman"/>
                <a:cs typeface="Times New Roman"/>
              </a:rPr>
              <a:t>12%</a:t>
            </a:r>
            <a:r>
              <a:rPr sz="2100" spc="60" dirty="0">
                <a:latin typeface="Times New Roman"/>
                <a:cs typeface="Times New Roman"/>
              </a:rPr>
              <a:t> </a:t>
            </a:r>
            <a:r>
              <a:rPr sz="2100" spc="75" dirty="0">
                <a:latin typeface="Times New Roman"/>
                <a:cs typeface="Times New Roman"/>
              </a:rPr>
              <a:t>of</a:t>
            </a:r>
            <a:r>
              <a:rPr sz="2100" spc="55" dirty="0">
                <a:latin typeface="Times New Roman"/>
                <a:cs typeface="Times New Roman"/>
              </a:rPr>
              <a:t> </a:t>
            </a:r>
            <a:r>
              <a:rPr sz="2100" spc="170" dirty="0">
                <a:latin typeface="Times New Roman"/>
                <a:cs typeface="Times New Roman"/>
              </a:rPr>
              <a:t>the</a:t>
            </a:r>
            <a:r>
              <a:rPr sz="2100" spc="55" dirty="0">
                <a:latin typeface="Times New Roman"/>
                <a:cs typeface="Times New Roman"/>
              </a:rPr>
              <a:t> </a:t>
            </a:r>
            <a:r>
              <a:rPr sz="2100" spc="125" dirty="0">
                <a:latin typeface="Times New Roman"/>
                <a:cs typeface="Times New Roman"/>
              </a:rPr>
              <a:t>Unsheltered</a:t>
            </a:r>
            <a:r>
              <a:rPr sz="2100" spc="60" dirty="0">
                <a:latin typeface="Times New Roman"/>
                <a:cs typeface="Times New Roman"/>
              </a:rPr>
              <a:t> </a:t>
            </a:r>
            <a:r>
              <a:rPr sz="2100" spc="140" dirty="0">
                <a:latin typeface="Times New Roman"/>
                <a:cs typeface="Times New Roman"/>
              </a:rPr>
              <a:t>surveyed</a:t>
            </a:r>
            <a:r>
              <a:rPr sz="2100" spc="55" dirty="0">
                <a:latin typeface="Times New Roman"/>
                <a:cs typeface="Times New Roman"/>
              </a:rPr>
              <a:t> </a:t>
            </a:r>
            <a:r>
              <a:rPr sz="2100" dirty="0">
                <a:latin typeface="Times New Roman"/>
                <a:cs typeface="Times New Roman"/>
              </a:rPr>
              <a:t>PIT</a:t>
            </a:r>
            <a:r>
              <a:rPr sz="2100" spc="55" dirty="0">
                <a:latin typeface="Times New Roman"/>
                <a:cs typeface="Times New Roman"/>
              </a:rPr>
              <a:t> </a:t>
            </a:r>
            <a:r>
              <a:rPr sz="2100" spc="120" dirty="0">
                <a:latin typeface="Times New Roman"/>
                <a:cs typeface="Times New Roman"/>
              </a:rPr>
              <a:t>Count</a:t>
            </a:r>
            <a:r>
              <a:rPr sz="2100" spc="60" dirty="0">
                <a:latin typeface="Times New Roman"/>
                <a:cs typeface="Times New Roman"/>
              </a:rPr>
              <a:t> </a:t>
            </a:r>
            <a:r>
              <a:rPr sz="2100" spc="105" dirty="0">
                <a:latin typeface="Times New Roman"/>
                <a:cs typeface="Times New Roman"/>
              </a:rPr>
              <a:t>population</a:t>
            </a:r>
            <a:r>
              <a:rPr sz="2100" spc="55" dirty="0">
                <a:latin typeface="Times New Roman"/>
                <a:cs typeface="Times New Roman"/>
              </a:rPr>
              <a:t> </a:t>
            </a:r>
            <a:r>
              <a:rPr sz="2100" spc="170" dirty="0">
                <a:latin typeface="Times New Roman"/>
                <a:cs typeface="Times New Roman"/>
              </a:rPr>
              <a:t>and</a:t>
            </a:r>
            <a:r>
              <a:rPr sz="2100" spc="55" dirty="0">
                <a:latin typeface="Times New Roman"/>
                <a:cs typeface="Times New Roman"/>
              </a:rPr>
              <a:t> </a:t>
            </a:r>
            <a:r>
              <a:rPr sz="2100" spc="105" dirty="0">
                <a:latin typeface="Times New Roman"/>
                <a:cs typeface="Times New Roman"/>
              </a:rPr>
              <a:t>Sheltered</a:t>
            </a:r>
            <a:r>
              <a:rPr sz="2100" spc="60" dirty="0">
                <a:latin typeface="Times New Roman"/>
                <a:cs typeface="Times New Roman"/>
              </a:rPr>
              <a:t> </a:t>
            </a:r>
            <a:r>
              <a:rPr sz="2100" dirty="0">
                <a:latin typeface="Times New Roman"/>
                <a:cs typeface="Times New Roman"/>
              </a:rPr>
              <a:t>SGM</a:t>
            </a:r>
            <a:r>
              <a:rPr sz="2100" spc="55" dirty="0">
                <a:latin typeface="Times New Roman"/>
                <a:cs typeface="Times New Roman"/>
              </a:rPr>
              <a:t> </a:t>
            </a:r>
            <a:r>
              <a:rPr sz="2100" spc="90" dirty="0">
                <a:latin typeface="Times New Roman"/>
                <a:cs typeface="Times New Roman"/>
              </a:rPr>
              <a:t>individuals </a:t>
            </a:r>
            <a:r>
              <a:rPr sz="2100" spc="120" dirty="0">
                <a:latin typeface="Times New Roman"/>
                <a:cs typeface="Times New Roman"/>
              </a:rPr>
              <a:t>account</a:t>
            </a:r>
            <a:r>
              <a:rPr sz="2100" spc="-10" dirty="0">
                <a:latin typeface="Times New Roman"/>
                <a:cs typeface="Times New Roman"/>
              </a:rPr>
              <a:t> </a:t>
            </a:r>
            <a:r>
              <a:rPr sz="2100" spc="120" dirty="0">
                <a:latin typeface="Times New Roman"/>
                <a:cs typeface="Times New Roman"/>
              </a:rPr>
              <a:t>for</a:t>
            </a:r>
            <a:r>
              <a:rPr sz="2100" spc="-5" dirty="0">
                <a:latin typeface="Times New Roman"/>
                <a:cs typeface="Times New Roman"/>
              </a:rPr>
              <a:t> </a:t>
            </a:r>
            <a:r>
              <a:rPr sz="2100" dirty="0">
                <a:latin typeface="Times New Roman"/>
                <a:cs typeface="Times New Roman"/>
              </a:rPr>
              <a:t>4%</a:t>
            </a:r>
            <a:r>
              <a:rPr sz="2100" spc="-10" dirty="0">
                <a:latin typeface="Times New Roman"/>
                <a:cs typeface="Times New Roman"/>
              </a:rPr>
              <a:t> </a:t>
            </a:r>
            <a:r>
              <a:rPr sz="2100" spc="75" dirty="0">
                <a:latin typeface="Times New Roman"/>
                <a:cs typeface="Times New Roman"/>
              </a:rPr>
              <a:t>of</a:t>
            </a:r>
            <a:r>
              <a:rPr sz="2100" spc="-5" dirty="0">
                <a:latin typeface="Times New Roman"/>
                <a:cs typeface="Times New Roman"/>
              </a:rPr>
              <a:t> </a:t>
            </a:r>
            <a:r>
              <a:rPr sz="2100" spc="170" dirty="0">
                <a:latin typeface="Times New Roman"/>
                <a:cs typeface="Times New Roman"/>
              </a:rPr>
              <a:t>the</a:t>
            </a:r>
            <a:r>
              <a:rPr sz="2100" spc="-10" dirty="0">
                <a:latin typeface="Times New Roman"/>
                <a:cs typeface="Times New Roman"/>
              </a:rPr>
              <a:t> </a:t>
            </a:r>
            <a:r>
              <a:rPr sz="2100" spc="125" dirty="0">
                <a:latin typeface="Times New Roman"/>
                <a:cs typeface="Times New Roman"/>
              </a:rPr>
              <a:t>shelter</a:t>
            </a:r>
            <a:r>
              <a:rPr sz="2100" spc="-5" dirty="0">
                <a:latin typeface="Times New Roman"/>
                <a:cs typeface="Times New Roman"/>
              </a:rPr>
              <a:t> </a:t>
            </a:r>
            <a:r>
              <a:rPr sz="2100" spc="85" dirty="0">
                <a:latin typeface="Times New Roman"/>
                <a:cs typeface="Times New Roman"/>
              </a:rPr>
              <a:t>population.</a:t>
            </a:r>
            <a:endParaRPr sz="2100">
              <a:latin typeface="Times New Roman"/>
              <a:cs typeface="Times New Roman"/>
            </a:endParaRPr>
          </a:p>
          <a:p>
            <a:pPr marL="8087995">
              <a:lnSpc>
                <a:spcPct val="100000"/>
              </a:lnSpc>
              <a:spcBef>
                <a:spcPts val="890"/>
              </a:spcBef>
              <a:tabLst>
                <a:tab pos="9556750" algn="l"/>
                <a:tab pos="10712450" algn="l"/>
                <a:tab pos="13446125" algn="l"/>
                <a:tab pos="16245205" algn="l"/>
              </a:tabLst>
            </a:pPr>
            <a:r>
              <a:rPr sz="2175" b="1" spc="82" baseline="1915" dirty="0">
                <a:solidFill>
                  <a:srgbClr val="FFFFFF"/>
                </a:solidFill>
                <a:latin typeface="Trebuchet MS"/>
                <a:cs typeface="Trebuchet MS"/>
              </a:rPr>
              <a:t>Legend</a:t>
            </a:r>
            <a:r>
              <a:rPr sz="2175" b="1" baseline="1915" dirty="0">
                <a:solidFill>
                  <a:srgbClr val="FFFFFF"/>
                </a:solidFill>
                <a:latin typeface="Trebuchet MS"/>
                <a:cs typeface="Trebuchet MS"/>
              </a:rPr>
              <a:t>	</a:t>
            </a:r>
            <a:r>
              <a:rPr sz="1450" spc="-20" dirty="0">
                <a:latin typeface="Trebuchet MS"/>
                <a:cs typeface="Trebuchet MS"/>
              </a:rPr>
              <a:t>Total</a:t>
            </a:r>
            <a:r>
              <a:rPr sz="1450" dirty="0">
                <a:latin typeface="Trebuchet MS"/>
                <a:cs typeface="Trebuchet MS"/>
              </a:rPr>
              <a:t>	</a:t>
            </a:r>
            <a:r>
              <a:rPr sz="1450" spc="55" dirty="0">
                <a:latin typeface="Trebuchet MS"/>
                <a:cs typeface="Trebuchet MS"/>
              </a:rPr>
              <a:t>Unsheltered</a:t>
            </a:r>
            <a:r>
              <a:rPr sz="1450" dirty="0">
                <a:latin typeface="Trebuchet MS"/>
                <a:cs typeface="Trebuchet MS"/>
              </a:rPr>
              <a:t> </a:t>
            </a:r>
            <a:r>
              <a:rPr sz="1450" spc="55" dirty="0">
                <a:latin typeface="Trebuchet MS"/>
                <a:cs typeface="Trebuchet MS"/>
              </a:rPr>
              <a:t>Surveyed</a:t>
            </a:r>
            <a:r>
              <a:rPr sz="1450" dirty="0">
                <a:latin typeface="Trebuchet MS"/>
                <a:cs typeface="Trebuchet MS"/>
              </a:rPr>
              <a:t>	</a:t>
            </a:r>
            <a:r>
              <a:rPr sz="2175" spc="82" baseline="5747" dirty="0">
                <a:latin typeface="Trebuchet MS"/>
                <a:cs typeface="Trebuchet MS"/>
              </a:rPr>
              <a:t>Unsheltered</a:t>
            </a:r>
            <a:r>
              <a:rPr sz="2175" baseline="5747" dirty="0">
                <a:latin typeface="Trebuchet MS"/>
                <a:cs typeface="Trebuchet MS"/>
              </a:rPr>
              <a:t> </a:t>
            </a:r>
            <a:r>
              <a:rPr sz="2175" spc="104" baseline="5747" dirty="0">
                <a:latin typeface="Trebuchet MS"/>
                <a:cs typeface="Trebuchet MS"/>
              </a:rPr>
              <a:t>Observed</a:t>
            </a:r>
            <a:r>
              <a:rPr sz="2175" baseline="5747" dirty="0">
                <a:latin typeface="Trebuchet MS"/>
                <a:cs typeface="Trebuchet MS"/>
              </a:rPr>
              <a:t>	</a:t>
            </a:r>
            <a:r>
              <a:rPr sz="2175" spc="-15" baseline="3831" dirty="0">
                <a:latin typeface="Trebuchet MS"/>
                <a:cs typeface="Trebuchet MS"/>
              </a:rPr>
              <a:t>Sheltered</a:t>
            </a:r>
            <a:endParaRPr sz="2175" baseline="3831">
              <a:latin typeface="Trebuchet MS"/>
              <a:cs typeface="Trebuchet MS"/>
            </a:endParaRPr>
          </a:p>
        </p:txBody>
      </p:sp>
      <p:sp>
        <p:nvSpPr>
          <p:cNvPr id="34" name="object 34"/>
          <p:cNvSpPr txBox="1"/>
          <p:nvPr/>
        </p:nvSpPr>
        <p:spPr>
          <a:xfrm>
            <a:off x="14466211" y="3537017"/>
            <a:ext cx="402590" cy="318135"/>
          </a:xfrm>
          <a:prstGeom prst="rect">
            <a:avLst/>
          </a:prstGeom>
        </p:spPr>
        <p:txBody>
          <a:bodyPr vert="horz" wrap="square" lIns="0" tIns="15240" rIns="0" bIns="0" rtlCol="0">
            <a:spAutoFit/>
          </a:bodyPr>
          <a:lstStyle/>
          <a:p>
            <a:pPr marL="12700">
              <a:lnSpc>
                <a:spcPct val="100000"/>
              </a:lnSpc>
              <a:spcBef>
                <a:spcPts val="120"/>
              </a:spcBef>
            </a:pPr>
            <a:r>
              <a:rPr sz="1900" spc="-25" dirty="0">
                <a:solidFill>
                  <a:srgbClr val="3C7B5E"/>
                </a:solidFill>
                <a:latin typeface="Times New Roman"/>
                <a:cs typeface="Times New Roman"/>
              </a:rPr>
              <a:t>183</a:t>
            </a:r>
            <a:endParaRPr sz="1900">
              <a:latin typeface="Times New Roman"/>
              <a:cs typeface="Times New Roman"/>
            </a:endParaRPr>
          </a:p>
        </p:txBody>
      </p:sp>
      <p:sp>
        <p:nvSpPr>
          <p:cNvPr id="35" name="object 35"/>
          <p:cNvSpPr txBox="1"/>
          <p:nvPr/>
        </p:nvSpPr>
        <p:spPr>
          <a:xfrm>
            <a:off x="14526879" y="5619482"/>
            <a:ext cx="280670" cy="318135"/>
          </a:xfrm>
          <a:prstGeom prst="rect">
            <a:avLst/>
          </a:prstGeom>
        </p:spPr>
        <p:txBody>
          <a:bodyPr vert="horz" wrap="square" lIns="0" tIns="15240" rIns="0" bIns="0" rtlCol="0">
            <a:spAutoFit/>
          </a:bodyPr>
          <a:lstStyle/>
          <a:p>
            <a:pPr marL="12700">
              <a:lnSpc>
                <a:spcPct val="100000"/>
              </a:lnSpc>
              <a:spcBef>
                <a:spcPts val="120"/>
              </a:spcBef>
            </a:pPr>
            <a:r>
              <a:rPr sz="1900" spc="-25" dirty="0">
                <a:solidFill>
                  <a:srgbClr val="16BFCB"/>
                </a:solidFill>
                <a:latin typeface="Times New Roman"/>
                <a:cs typeface="Times New Roman"/>
              </a:rPr>
              <a:t>65</a:t>
            </a:r>
            <a:endParaRPr sz="1900">
              <a:latin typeface="Times New Roman"/>
              <a:cs typeface="Times New Roman"/>
            </a:endParaRPr>
          </a:p>
        </p:txBody>
      </p:sp>
      <p:sp>
        <p:nvSpPr>
          <p:cNvPr id="36" name="object 36"/>
          <p:cNvSpPr txBox="1"/>
          <p:nvPr/>
        </p:nvSpPr>
        <p:spPr>
          <a:xfrm>
            <a:off x="14544578" y="6397568"/>
            <a:ext cx="245745" cy="318135"/>
          </a:xfrm>
          <a:prstGeom prst="rect">
            <a:avLst/>
          </a:prstGeom>
        </p:spPr>
        <p:txBody>
          <a:bodyPr vert="horz" wrap="square" lIns="0" tIns="15240" rIns="0" bIns="0" rtlCol="0">
            <a:spAutoFit/>
          </a:bodyPr>
          <a:lstStyle/>
          <a:p>
            <a:pPr marL="12700">
              <a:lnSpc>
                <a:spcPct val="100000"/>
              </a:lnSpc>
              <a:spcBef>
                <a:spcPts val="120"/>
              </a:spcBef>
            </a:pPr>
            <a:r>
              <a:rPr sz="1900" spc="-65" dirty="0">
                <a:solidFill>
                  <a:srgbClr val="EC6F5E"/>
                </a:solidFill>
                <a:latin typeface="Times New Roman"/>
                <a:cs typeface="Times New Roman"/>
              </a:rPr>
              <a:t>11</a:t>
            </a:r>
            <a:endParaRPr sz="1900">
              <a:latin typeface="Times New Roman"/>
              <a:cs typeface="Times New Roman"/>
            </a:endParaRPr>
          </a:p>
        </p:txBody>
      </p:sp>
      <p:sp>
        <p:nvSpPr>
          <p:cNvPr id="37" name="object 37"/>
          <p:cNvSpPr txBox="1"/>
          <p:nvPr/>
        </p:nvSpPr>
        <p:spPr>
          <a:xfrm>
            <a:off x="14457365" y="4926634"/>
            <a:ext cx="420370" cy="318135"/>
          </a:xfrm>
          <a:prstGeom prst="rect">
            <a:avLst/>
          </a:prstGeom>
        </p:spPr>
        <p:txBody>
          <a:bodyPr vert="horz" wrap="square" lIns="0" tIns="15240" rIns="0" bIns="0" rtlCol="0">
            <a:spAutoFit/>
          </a:bodyPr>
          <a:lstStyle/>
          <a:p>
            <a:pPr marL="12700">
              <a:lnSpc>
                <a:spcPct val="100000"/>
              </a:lnSpc>
              <a:spcBef>
                <a:spcPts val="120"/>
              </a:spcBef>
            </a:pPr>
            <a:r>
              <a:rPr sz="1900" spc="55" dirty="0">
                <a:solidFill>
                  <a:srgbClr val="CC312D"/>
                </a:solidFill>
                <a:latin typeface="Times New Roman"/>
                <a:cs typeface="Times New Roman"/>
              </a:rPr>
              <a:t>107</a:t>
            </a:r>
            <a:endParaRPr sz="1900">
              <a:latin typeface="Times New Roman"/>
              <a:cs typeface="Times New Roman"/>
            </a:endParaRPr>
          </a:p>
        </p:txBody>
      </p:sp>
      <p:sp>
        <p:nvSpPr>
          <p:cNvPr id="38" name="object 38"/>
          <p:cNvSpPr/>
          <p:nvPr/>
        </p:nvSpPr>
        <p:spPr>
          <a:xfrm>
            <a:off x="452849" y="7632763"/>
            <a:ext cx="17482185" cy="581025"/>
          </a:xfrm>
          <a:custGeom>
            <a:avLst/>
            <a:gdLst/>
            <a:ahLst/>
            <a:cxnLst/>
            <a:rect l="l" t="t" r="r" b="b"/>
            <a:pathLst>
              <a:path w="17482185" h="581025">
                <a:moveTo>
                  <a:pt x="17376118" y="581024"/>
                </a:moveTo>
                <a:lnTo>
                  <a:pt x="105581" y="581024"/>
                </a:lnTo>
                <a:lnTo>
                  <a:pt x="64541" y="572699"/>
                </a:lnTo>
                <a:lnTo>
                  <a:pt x="30974" y="550015"/>
                </a:lnTo>
                <a:lnTo>
                  <a:pt x="8315" y="516409"/>
                </a:lnTo>
                <a:lnTo>
                  <a:pt x="0" y="475321"/>
                </a:lnTo>
                <a:lnTo>
                  <a:pt x="0" y="105703"/>
                </a:lnTo>
                <a:lnTo>
                  <a:pt x="8315" y="64615"/>
                </a:lnTo>
                <a:lnTo>
                  <a:pt x="30974" y="31009"/>
                </a:lnTo>
                <a:lnTo>
                  <a:pt x="64541" y="8325"/>
                </a:lnTo>
                <a:lnTo>
                  <a:pt x="105581" y="0"/>
                </a:lnTo>
                <a:lnTo>
                  <a:pt x="17376118" y="0"/>
                </a:lnTo>
                <a:lnTo>
                  <a:pt x="17417159" y="8325"/>
                </a:lnTo>
                <a:lnTo>
                  <a:pt x="17450725" y="31009"/>
                </a:lnTo>
                <a:lnTo>
                  <a:pt x="17473384" y="64615"/>
                </a:lnTo>
                <a:lnTo>
                  <a:pt x="17481700" y="105703"/>
                </a:lnTo>
                <a:lnTo>
                  <a:pt x="17481700" y="475321"/>
                </a:lnTo>
                <a:lnTo>
                  <a:pt x="17473384" y="516409"/>
                </a:lnTo>
                <a:lnTo>
                  <a:pt x="17450725" y="550015"/>
                </a:lnTo>
                <a:lnTo>
                  <a:pt x="17417159" y="572699"/>
                </a:lnTo>
                <a:lnTo>
                  <a:pt x="17376118" y="581024"/>
                </a:lnTo>
                <a:close/>
              </a:path>
            </a:pathLst>
          </a:custGeom>
          <a:solidFill>
            <a:srgbClr val="B1BAC7">
              <a:alpha val="16859"/>
            </a:srgbClr>
          </a:solidFill>
        </p:spPr>
        <p:txBody>
          <a:bodyPr wrap="square" lIns="0" tIns="0" rIns="0" bIns="0" rtlCol="0"/>
          <a:lstStyle/>
          <a:p>
            <a:endParaRPr/>
          </a:p>
        </p:txBody>
      </p:sp>
      <p:sp>
        <p:nvSpPr>
          <p:cNvPr id="39" name="object 39"/>
          <p:cNvSpPr txBox="1"/>
          <p:nvPr/>
        </p:nvSpPr>
        <p:spPr>
          <a:xfrm>
            <a:off x="704579" y="7674736"/>
            <a:ext cx="283273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a:t>
            </a:r>
            <a:r>
              <a:rPr sz="1600" spc="130" dirty="0">
                <a:latin typeface="Times New Roman"/>
                <a:cs typeface="Times New Roman"/>
              </a:rPr>
              <a:t> </a:t>
            </a:r>
            <a:r>
              <a:rPr sz="1600" spc="155" dirty="0">
                <a:latin typeface="Times New Roman"/>
                <a:cs typeface="Times New Roman"/>
              </a:rPr>
              <a:t>The</a:t>
            </a:r>
            <a:r>
              <a:rPr sz="1600" spc="130" dirty="0">
                <a:latin typeface="Times New Roman"/>
                <a:cs typeface="Times New Roman"/>
              </a:rPr>
              <a:t> </a:t>
            </a:r>
            <a:r>
              <a:rPr sz="1600" spc="125" dirty="0">
                <a:latin typeface="Times New Roman"/>
                <a:cs typeface="Times New Roman"/>
              </a:rPr>
              <a:t>2021</a:t>
            </a:r>
            <a:r>
              <a:rPr sz="1600" spc="130" dirty="0">
                <a:latin typeface="Times New Roman"/>
                <a:cs typeface="Times New Roman"/>
              </a:rPr>
              <a:t> </a:t>
            </a:r>
            <a:r>
              <a:rPr sz="1600" spc="185" dirty="0">
                <a:latin typeface="Times New Roman"/>
                <a:cs typeface="Times New Roman"/>
              </a:rPr>
              <a:t>Unsheltered</a:t>
            </a:r>
            <a:r>
              <a:rPr sz="1600" spc="130" dirty="0">
                <a:latin typeface="Times New Roman"/>
                <a:cs typeface="Times New Roman"/>
              </a:rPr>
              <a:t> </a:t>
            </a:r>
            <a:r>
              <a:rPr sz="1600" spc="45" dirty="0">
                <a:latin typeface="Times New Roman"/>
                <a:cs typeface="Times New Roman"/>
              </a:rPr>
              <a:t>PIT</a:t>
            </a:r>
            <a:endParaRPr sz="1600">
              <a:latin typeface="Times New Roman"/>
              <a:cs typeface="Times New Roman"/>
            </a:endParaRPr>
          </a:p>
        </p:txBody>
      </p:sp>
      <p:sp>
        <p:nvSpPr>
          <p:cNvPr id="40" name="object 40"/>
          <p:cNvSpPr txBox="1"/>
          <p:nvPr/>
        </p:nvSpPr>
        <p:spPr>
          <a:xfrm>
            <a:off x="3619255" y="6726477"/>
            <a:ext cx="14100810" cy="1217930"/>
          </a:xfrm>
          <a:prstGeom prst="rect">
            <a:avLst/>
          </a:prstGeom>
        </p:spPr>
        <p:txBody>
          <a:bodyPr vert="horz" wrap="square" lIns="0" tIns="84455" rIns="0" bIns="0" rtlCol="0">
            <a:spAutoFit/>
          </a:bodyPr>
          <a:lstStyle/>
          <a:p>
            <a:pPr marR="2620645" algn="ctr">
              <a:lnSpc>
                <a:spcPct val="100000"/>
              </a:lnSpc>
              <a:spcBef>
                <a:spcPts val="665"/>
              </a:spcBef>
            </a:pPr>
            <a:r>
              <a:rPr sz="1900" spc="30" dirty="0">
                <a:solidFill>
                  <a:srgbClr val="16BFCB"/>
                </a:solidFill>
                <a:latin typeface="Times New Roman"/>
                <a:cs typeface="Times New Roman"/>
              </a:rPr>
              <a:t>25</a:t>
            </a:r>
            <a:endParaRPr sz="1900">
              <a:latin typeface="Times New Roman"/>
              <a:cs typeface="Times New Roman"/>
            </a:endParaRPr>
          </a:p>
          <a:p>
            <a:pPr marR="2656840" algn="ctr">
              <a:lnSpc>
                <a:spcPct val="100000"/>
              </a:lnSpc>
              <a:spcBef>
                <a:spcPts val="615"/>
              </a:spcBef>
              <a:tabLst>
                <a:tab pos="5360670" algn="l"/>
                <a:tab pos="10824845" algn="l"/>
              </a:tabLst>
            </a:pPr>
            <a:r>
              <a:rPr sz="2050" spc="-20" dirty="0">
                <a:solidFill>
                  <a:srgbClr val="3C7B5E"/>
                </a:solidFill>
                <a:latin typeface="Arial"/>
                <a:cs typeface="Arial"/>
              </a:rPr>
              <a:t>2020</a:t>
            </a:r>
            <a:r>
              <a:rPr sz="2050" dirty="0">
                <a:solidFill>
                  <a:srgbClr val="3C7B5E"/>
                </a:solidFill>
                <a:latin typeface="Arial"/>
                <a:cs typeface="Arial"/>
              </a:rPr>
              <a:t>	</a:t>
            </a:r>
            <a:r>
              <a:rPr sz="2050" spc="-10" dirty="0">
                <a:solidFill>
                  <a:srgbClr val="3C7B5E"/>
                </a:solidFill>
                <a:latin typeface="Arial"/>
                <a:cs typeface="Arial"/>
              </a:rPr>
              <a:t>2021*</a:t>
            </a:r>
            <a:r>
              <a:rPr sz="2050" dirty="0">
                <a:solidFill>
                  <a:srgbClr val="3C7B5E"/>
                </a:solidFill>
                <a:latin typeface="Arial"/>
                <a:cs typeface="Arial"/>
              </a:rPr>
              <a:t>	</a:t>
            </a:r>
            <a:r>
              <a:rPr sz="2050" spc="-20" dirty="0">
                <a:solidFill>
                  <a:srgbClr val="3C7B5E"/>
                </a:solidFill>
                <a:latin typeface="Arial"/>
                <a:cs typeface="Arial"/>
              </a:rPr>
              <a:t>2022</a:t>
            </a:r>
            <a:endParaRPr sz="2050">
              <a:latin typeface="Arial"/>
              <a:cs typeface="Arial"/>
            </a:endParaRPr>
          </a:p>
          <a:p>
            <a:pPr marL="38735">
              <a:lnSpc>
                <a:spcPct val="100000"/>
              </a:lnSpc>
              <a:spcBef>
                <a:spcPts val="1545"/>
              </a:spcBef>
            </a:pPr>
            <a:r>
              <a:rPr sz="1600" spc="165" dirty="0">
                <a:latin typeface="Times New Roman"/>
                <a:cs typeface="Times New Roman"/>
              </a:rPr>
              <a:t>Count</a:t>
            </a:r>
            <a:r>
              <a:rPr sz="1600" spc="195" dirty="0">
                <a:latin typeface="Times New Roman"/>
                <a:cs typeface="Times New Roman"/>
              </a:rPr>
              <a:t> </a:t>
            </a:r>
            <a:r>
              <a:rPr sz="1600" spc="175" dirty="0">
                <a:latin typeface="Times New Roman"/>
                <a:cs typeface="Times New Roman"/>
              </a:rPr>
              <a:t>was</a:t>
            </a:r>
            <a:r>
              <a:rPr sz="1600" spc="200" dirty="0">
                <a:latin typeface="Times New Roman"/>
                <a:cs typeface="Times New Roman"/>
              </a:rPr>
              <a:t> </a:t>
            </a:r>
            <a:r>
              <a:rPr sz="1600" spc="155" dirty="0">
                <a:latin typeface="Times New Roman"/>
                <a:cs typeface="Times New Roman"/>
              </a:rPr>
              <a:t>canceled</a:t>
            </a:r>
            <a:r>
              <a:rPr sz="1600" spc="195" dirty="0">
                <a:latin typeface="Times New Roman"/>
                <a:cs typeface="Times New Roman"/>
              </a:rPr>
              <a:t> </a:t>
            </a:r>
            <a:r>
              <a:rPr sz="1600" spc="165" dirty="0">
                <a:latin typeface="Times New Roman"/>
                <a:cs typeface="Times New Roman"/>
              </a:rPr>
              <a:t>due</a:t>
            </a:r>
            <a:r>
              <a:rPr sz="1600" spc="200" dirty="0">
                <a:latin typeface="Times New Roman"/>
                <a:cs typeface="Times New Roman"/>
              </a:rPr>
              <a:t> </a:t>
            </a:r>
            <a:r>
              <a:rPr sz="1600" spc="125" dirty="0">
                <a:latin typeface="Times New Roman"/>
                <a:cs typeface="Times New Roman"/>
              </a:rPr>
              <a:t>to</a:t>
            </a:r>
            <a:r>
              <a:rPr sz="1600" spc="195" dirty="0">
                <a:latin typeface="Times New Roman"/>
                <a:cs typeface="Times New Roman"/>
              </a:rPr>
              <a:t> </a:t>
            </a:r>
            <a:r>
              <a:rPr sz="1600" spc="114" dirty="0">
                <a:latin typeface="Times New Roman"/>
                <a:cs typeface="Times New Roman"/>
              </a:rPr>
              <a:t>COVID-</a:t>
            </a:r>
            <a:r>
              <a:rPr sz="1600" dirty="0">
                <a:latin typeface="Times New Roman"/>
                <a:cs typeface="Times New Roman"/>
              </a:rPr>
              <a:t>19.</a:t>
            </a:r>
            <a:r>
              <a:rPr sz="1600" spc="200" dirty="0">
                <a:latin typeface="Times New Roman"/>
                <a:cs typeface="Times New Roman"/>
              </a:rPr>
              <a:t> </a:t>
            </a:r>
            <a:r>
              <a:rPr sz="1600" spc="160" dirty="0">
                <a:latin typeface="Times New Roman"/>
                <a:cs typeface="Times New Roman"/>
              </a:rPr>
              <a:t>Only</a:t>
            </a:r>
            <a:r>
              <a:rPr sz="1600" spc="200" dirty="0">
                <a:latin typeface="Times New Roman"/>
                <a:cs typeface="Times New Roman"/>
              </a:rPr>
              <a:t> </a:t>
            </a:r>
            <a:r>
              <a:rPr sz="1600" spc="190" dirty="0">
                <a:latin typeface="Times New Roman"/>
                <a:cs typeface="Times New Roman"/>
              </a:rPr>
              <a:t>the</a:t>
            </a:r>
            <a:r>
              <a:rPr sz="1600" spc="195" dirty="0">
                <a:latin typeface="Times New Roman"/>
                <a:cs typeface="Times New Roman"/>
              </a:rPr>
              <a:t> </a:t>
            </a:r>
            <a:r>
              <a:rPr sz="1600" spc="160" dirty="0">
                <a:latin typeface="Times New Roman"/>
                <a:cs typeface="Times New Roman"/>
              </a:rPr>
              <a:t>Sheltered</a:t>
            </a:r>
            <a:r>
              <a:rPr sz="1600" spc="200" dirty="0">
                <a:latin typeface="Times New Roman"/>
                <a:cs typeface="Times New Roman"/>
              </a:rPr>
              <a:t> </a:t>
            </a:r>
            <a:r>
              <a:rPr sz="1600" spc="165" dirty="0">
                <a:latin typeface="Times New Roman"/>
                <a:cs typeface="Times New Roman"/>
              </a:rPr>
              <a:t>Count</a:t>
            </a:r>
            <a:r>
              <a:rPr sz="1600" spc="195" dirty="0">
                <a:latin typeface="Times New Roman"/>
                <a:cs typeface="Times New Roman"/>
              </a:rPr>
              <a:t> </a:t>
            </a:r>
            <a:r>
              <a:rPr sz="1600" spc="175" dirty="0">
                <a:latin typeface="Times New Roman"/>
                <a:cs typeface="Times New Roman"/>
              </a:rPr>
              <a:t>was</a:t>
            </a:r>
            <a:r>
              <a:rPr sz="1600" spc="200" dirty="0">
                <a:latin typeface="Times New Roman"/>
                <a:cs typeface="Times New Roman"/>
              </a:rPr>
              <a:t> </a:t>
            </a:r>
            <a:r>
              <a:rPr sz="1600" spc="170" dirty="0">
                <a:latin typeface="Times New Roman"/>
                <a:cs typeface="Times New Roman"/>
              </a:rPr>
              <a:t>conducted</a:t>
            </a:r>
            <a:r>
              <a:rPr sz="1600" spc="200" dirty="0">
                <a:latin typeface="Times New Roman"/>
                <a:cs typeface="Times New Roman"/>
              </a:rPr>
              <a:t> </a:t>
            </a:r>
            <a:r>
              <a:rPr sz="1600" spc="125" dirty="0">
                <a:latin typeface="Times New Roman"/>
                <a:cs typeface="Times New Roman"/>
              </a:rPr>
              <a:t>as</a:t>
            </a:r>
            <a:r>
              <a:rPr sz="1600" spc="195" dirty="0">
                <a:latin typeface="Times New Roman"/>
                <a:cs typeface="Times New Roman"/>
              </a:rPr>
              <a:t> </a:t>
            </a:r>
            <a:r>
              <a:rPr sz="1600" spc="180" dirty="0">
                <a:latin typeface="Times New Roman"/>
                <a:cs typeface="Times New Roman"/>
              </a:rPr>
              <a:t>these</a:t>
            </a:r>
            <a:r>
              <a:rPr sz="1600" spc="200" dirty="0">
                <a:latin typeface="Times New Roman"/>
                <a:cs typeface="Times New Roman"/>
              </a:rPr>
              <a:t> </a:t>
            </a:r>
            <a:r>
              <a:rPr sz="1600" spc="204" dirty="0">
                <a:latin typeface="Times New Roman"/>
                <a:cs typeface="Times New Roman"/>
              </a:rPr>
              <a:t>numbers</a:t>
            </a:r>
            <a:r>
              <a:rPr sz="1600" spc="195" dirty="0">
                <a:latin typeface="Times New Roman"/>
                <a:cs typeface="Times New Roman"/>
              </a:rPr>
              <a:t> </a:t>
            </a:r>
            <a:r>
              <a:rPr sz="1600" spc="175" dirty="0">
                <a:latin typeface="Times New Roman"/>
                <a:cs typeface="Times New Roman"/>
              </a:rPr>
              <a:t>are</a:t>
            </a:r>
            <a:r>
              <a:rPr sz="1600" spc="200" dirty="0">
                <a:latin typeface="Times New Roman"/>
                <a:cs typeface="Times New Roman"/>
              </a:rPr>
              <a:t> </a:t>
            </a:r>
            <a:r>
              <a:rPr sz="1600" spc="140" dirty="0">
                <a:latin typeface="Times New Roman"/>
                <a:cs typeface="Times New Roman"/>
              </a:rPr>
              <a:t>pulled</a:t>
            </a:r>
            <a:r>
              <a:rPr sz="1600" spc="195" dirty="0">
                <a:latin typeface="Times New Roman"/>
                <a:cs typeface="Times New Roman"/>
              </a:rPr>
              <a:t> </a:t>
            </a:r>
            <a:r>
              <a:rPr sz="1600" spc="180" dirty="0">
                <a:latin typeface="Times New Roman"/>
                <a:cs typeface="Times New Roman"/>
              </a:rPr>
              <a:t>from</a:t>
            </a:r>
            <a:r>
              <a:rPr sz="1600" spc="200" dirty="0">
                <a:latin typeface="Times New Roman"/>
                <a:cs typeface="Times New Roman"/>
              </a:rPr>
              <a:t> </a:t>
            </a:r>
            <a:r>
              <a:rPr sz="1600" spc="190" dirty="0">
                <a:latin typeface="Times New Roman"/>
                <a:cs typeface="Times New Roman"/>
              </a:rPr>
              <a:t>the</a:t>
            </a:r>
            <a:r>
              <a:rPr sz="1600" spc="200" dirty="0">
                <a:latin typeface="Times New Roman"/>
                <a:cs typeface="Times New Roman"/>
              </a:rPr>
              <a:t> </a:t>
            </a:r>
            <a:r>
              <a:rPr sz="1600" spc="105" dirty="0">
                <a:latin typeface="Times New Roman"/>
                <a:cs typeface="Times New Roman"/>
              </a:rPr>
              <a:t>HMIS</a:t>
            </a:r>
            <a:r>
              <a:rPr sz="1600" spc="195" dirty="0">
                <a:latin typeface="Times New Roman"/>
                <a:cs typeface="Times New Roman"/>
              </a:rPr>
              <a:t> </a:t>
            </a:r>
            <a:r>
              <a:rPr sz="1600" spc="170" dirty="0">
                <a:latin typeface="Times New Roman"/>
                <a:cs typeface="Times New Roman"/>
              </a:rPr>
              <a:t>database</a:t>
            </a:r>
            <a:r>
              <a:rPr sz="1600" spc="200" dirty="0">
                <a:latin typeface="Times New Roman"/>
                <a:cs typeface="Times New Roman"/>
              </a:rPr>
              <a:t> </a:t>
            </a:r>
            <a:r>
              <a:rPr sz="1600" spc="165" dirty="0">
                <a:latin typeface="Times New Roman"/>
                <a:cs typeface="Times New Roman"/>
              </a:rPr>
              <a:t>and</a:t>
            </a:r>
            <a:endParaRPr sz="1600">
              <a:latin typeface="Times New Roman"/>
              <a:cs typeface="Times New Roman"/>
            </a:endParaRPr>
          </a:p>
        </p:txBody>
      </p:sp>
      <p:sp>
        <p:nvSpPr>
          <p:cNvPr id="41" name="object 41"/>
          <p:cNvSpPr txBox="1"/>
          <p:nvPr/>
        </p:nvSpPr>
        <p:spPr>
          <a:xfrm>
            <a:off x="1310020" y="3295339"/>
            <a:ext cx="739140" cy="281305"/>
          </a:xfrm>
          <a:prstGeom prst="rect">
            <a:avLst/>
          </a:prstGeom>
        </p:spPr>
        <p:txBody>
          <a:bodyPr vert="horz" wrap="square" lIns="0" tIns="15875" rIns="0" bIns="0" rtlCol="0">
            <a:spAutoFit/>
          </a:bodyPr>
          <a:lstStyle/>
          <a:p>
            <a:pPr marL="12700">
              <a:lnSpc>
                <a:spcPct val="100000"/>
              </a:lnSpc>
              <a:spcBef>
                <a:spcPts val="125"/>
              </a:spcBef>
            </a:pPr>
            <a:r>
              <a:rPr sz="1650" spc="-10" dirty="0">
                <a:solidFill>
                  <a:srgbClr val="3C7B5E"/>
                </a:solidFill>
                <a:latin typeface="Times New Roman"/>
                <a:cs typeface="Times New Roman"/>
              </a:rPr>
              <a:t>TOTAL</a:t>
            </a:r>
            <a:endParaRPr sz="1650">
              <a:latin typeface="Times New Roman"/>
              <a:cs typeface="Times New Roman"/>
            </a:endParaRPr>
          </a:p>
        </p:txBody>
      </p:sp>
      <p:sp>
        <p:nvSpPr>
          <p:cNvPr id="42" name="object 42"/>
          <p:cNvSpPr txBox="1"/>
          <p:nvPr/>
        </p:nvSpPr>
        <p:spPr>
          <a:xfrm>
            <a:off x="1350304" y="4801885"/>
            <a:ext cx="1312545" cy="615950"/>
          </a:xfrm>
          <a:prstGeom prst="rect">
            <a:avLst/>
          </a:prstGeom>
        </p:spPr>
        <p:txBody>
          <a:bodyPr vert="horz" wrap="square" lIns="0" tIns="55879" rIns="0" bIns="0" rtlCol="0">
            <a:spAutoFit/>
          </a:bodyPr>
          <a:lstStyle/>
          <a:p>
            <a:pPr marL="12700">
              <a:lnSpc>
                <a:spcPct val="100000"/>
              </a:lnSpc>
              <a:spcBef>
                <a:spcPts val="439"/>
              </a:spcBef>
            </a:pPr>
            <a:r>
              <a:rPr sz="1650" spc="-10" dirty="0">
                <a:solidFill>
                  <a:srgbClr val="CC312D"/>
                </a:solidFill>
                <a:latin typeface="Times New Roman"/>
                <a:cs typeface="Times New Roman"/>
              </a:rPr>
              <a:t>SURVEY</a:t>
            </a:r>
            <a:endParaRPr sz="1650">
              <a:latin typeface="Times New Roman"/>
              <a:cs typeface="Times New Roman"/>
            </a:endParaRPr>
          </a:p>
          <a:p>
            <a:pPr marL="12700">
              <a:lnSpc>
                <a:spcPct val="100000"/>
              </a:lnSpc>
              <a:spcBef>
                <a:spcPts val="345"/>
              </a:spcBef>
            </a:pPr>
            <a:r>
              <a:rPr sz="1650" spc="60" dirty="0">
                <a:solidFill>
                  <a:srgbClr val="CC312D"/>
                </a:solidFill>
                <a:latin typeface="Times New Roman"/>
                <a:cs typeface="Times New Roman"/>
              </a:rPr>
              <a:t>(Unsheltered)</a:t>
            </a:r>
            <a:endParaRPr sz="1650">
              <a:latin typeface="Times New Roman"/>
              <a:cs typeface="Times New Roman"/>
            </a:endParaRPr>
          </a:p>
        </p:txBody>
      </p:sp>
      <p:sp>
        <p:nvSpPr>
          <p:cNvPr id="43" name="object 43"/>
          <p:cNvSpPr txBox="1"/>
          <p:nvPr/>
        </p:nvSpPr>
        <p:spPr>
          <a:xfrm>
            <a:off x="1350304" y="6692193"/>
            <a:ext cx="1266190" cy="281305"/>
          </a:xfrm>
          <a:prstGeom prst="rect">
            <a:avLst/>
          </a:prstGeom>
        </p:spPr>
        <p:txBody>
          <a:bodyPr vert="horz" wrap="square" lIns="0" tIns="15875" rIns="0" bIns="0" rtlCol="0">
            <a:spAutoFit/>
          </a:bodyPr>
          <a:lstStyle/>
          <a:p>
            <a:pPr marL="12700">
              <a:lnSpc>
                <a:spcPct val="100000"/>
              </a:lnSpc>
              <a:spcBef>
                <a:spcPts val="125"/>
              </a:spcBef>
            </a:pPr>
            <a:r>
              <a:rPr sz="1650" spc="-10" dirty="0">
                <a:solidFill>
                  <a:srgbClr val="16BFCB"/>
                </a:solidFill>
                <a:latin typeface="Times New Roman"/>
                <a:cs typeface="Times New Roman"/>
              </a:rPr>
              <a:t>SHELTERED</a:t>
            </a:r>
            <a:endParaRPr sz="1650">
              <a:latin typeface="Times New Roman"/>
              <a:cs typeface="Times New Roman"/>
            </a:endParaRPr>
          </a:p>
        </p:txBody>
      </p:sp>
      <p:sp>
        <p:nvSpPr>
          <p:cNvPr id="44" name="object 44"/>
          <p:cNvSpPr txBox="1"/>
          <p:nvPr/>
        </p:nvSpPr>
        <p:spPr>
          <a:xfrm>
            <a:off x="1350304" y="5453196"/>
            <a:ext cx="1312545" cy="615950"/>
          </a:xfrm>
          <a:prstGeom prst="rect">
            <a:avLst/>
          </a:prstGeom>
        </p:spPr>
        <p:txBody>
          <a:bodyPr vert="horz" wrap="square" lIns="0" tIns="55879" rIns="0" bIns="0" rtlCol="0">
            <a:spAutoFit/>
          </a:bodyPr>
          <a:lstStyle/>
          <a:p>
            <a:pPr marL="12700">
              <a:lnSpc>
                <a:spcPct val="100000"/>
              </a:lnSpc>
              <a:spcBef>
                <a:spcPts val="439"/>
              </a:spcBef>
            </a:pPr>
            <a:r>
              <a:rPr sz="1650" spc="-10" dirty="0">
                <a:solidFill>
                  <a:srgbClr val="EC6F5E"/>
                </a:solidFill>
                <a:latin typeface="Times New Roman"/>
                <a:cs typeface="Times New Roman"/>
              </a:rPr>
              <a:t>OBSERVED</a:t>
            </a:r>
            <a:endParaRPr sz="1650">
              <a:latin typeface="Times New Roman"/>
              <a:cs typeface="Times New Roman"/>
            </a:endParaRPr>
          </a:p>
          <a:p>
            <a:pPr marL="12700">
              <a:lnSpc>
                <a:spcPct val="100000"/>
              </a:lnSpc>
              <a:spcBef>
                <a:spcPts val="345"/>
              </a:spcBef>
            </a:pPr>
            <a:r>
              <a:rPr sz="1650" spc="60" dirty="0">
                <a:solidFill>
                  <a:srgbClr val="EC6F5E"/>
                </a:solidFill>
                <a:latin typeface="Times New Roman"/>
                <a:cs typeface="Times New Roman"/>
              </a:rPr>
              <a:t>(Unsheltered)</a:t>
            </a:r>
            <a:endParaRPr sz="1650">
              <a:latin typeface="Times New Roman"/>
              <a:cs typeface="Times New Roman"/>
            </a:endParaRPr>
          </a:p>
        </p:txBody>
      </p:sp>
      <p:sp>
        <p:nvSpPr>
          <p:cNvPr id="45" name="object 45"/>
          <p:cNvSpPr/>
          <p:nvPr/>
        </p:nvSpPr>
        <p:spPr>
          <a:xfrm>
            <a:off x="447071" y="8338598"/>
            <a:ext cx="17545050" cy="1323975"/>
          </a:xfrm>
          <a:custGeom>
            <a:avLst/>
            <a:gdLst/>
            <a:ahLst/>
            <a:cxnLst/>
            <a:rect l="l" t="t" r="r" b="b"/>
            <a:pathLst>
              <a:path w="17545050" h="1323975">
                <a:moveTo>
                  <a:pt x="17444301" y="1323974"/>
                </a:moveTo>
                <a:lnTo>
                  <a:pt x="100369" y="1323974"/>
                </a:lnTo>
                <a:lnTo>
                  <a:pt x="61354" y="1316044"/>
                </a:lnTo>
                <a:lnTo>
                  <a:pt x="29445" y="1294437"/>
                </a:lnTo>
                <a:lnTo>
                  <a:pt x="7905" y="1262427"/>
                </a:lnTo>
                <a:lnTo>
                  <a:pt x="0" y="1223289"/>
                </a:lnTo>
                <a:lnTo>
                  <a:pt x="0" y="100685"/>
                </a:lnTo>
                <a:lnTo>
                  <a:pt x="7905" y="61547"/>
                </a:lnTo>
                <a:lnTo>
                  <a:pt x="29445" y="29537"/>
                </a:lnTo>
                <a:lnTo>
                  <a:pt x="61354" y="7930"/>
                </a:lnTo>
                <a:lnTo>
                  <a:pt x="100369" y="0"/>
                </a:lnTo>
                <a:lnTo>
                  <a:pt x="17444301" y="0"/>
                </a:lnTo>
                <a:lnTo>
                  <a:pt x="17483316" y="7930"/>
                </a:lnTo>
                <a:lnTo>
                  <a:pt x="17515226" y="29537"/>
                </a:lnTo>
                <a:lnTo>
                  <a:pt x="17536766" y="61547"/>
                </a:lnTo>
                <a:lnTo>
                  <a:pt x="17544672" y="100685"/>
                </a:lnTo>
                <a:lnTo>
                  <a:pt x="17544672" y="1223289"/>
                </a:lnTo>
                <a:lnTo>
                  <a:pt x="17536766" y="1262427"/>
                </a:lnTo>
                <a:lnTo>
                  <a:pt x="17515226" y="1294437"/>
                </a:lnTo>
                <a:lnTo>
                  <a:pt x="17483316" y="1316044"/>
                </a:lnTo>
                <a:lnTo>
                  <a:pt x="17444301" y="1323974"/>
                </a:lnTo>
                <a:close/>
              </a:path>
            </a:pathLst>
          </a:custGeom>
          <a:solidFill>
            <a:srgbClr val="3C7B5E">
              <a:alpha val="16859"/>
            </a:srgbClr>
          </a:solidFill>
        </p:spPr>
        <p:txBody>
          <a:bodyPr wrap="square" lIns="0" tIns="0" rIns="0" bIns="0" rtlCol="0"/>
          <a:lstStyle/>
          <a:p>
            <a:endParaRPr/>
          </a:p>
        </p:txBody>
      </p:sp>
      <p:sp>
        <p:nvSpPr>
          <p:cNvPr id="46" name="object 46"/>
          <p:cNvSpPr txBox="1"/>
          <p:nvPr/>
        </p:nvSpPr>
        <p:spPr>
          <a:xfrm>
            <a:off x="561984" y="7950961"/>
            <a:ext cx="17259935" cy="1645920"/>
          </a:xfrm>
          <a:prstGeom prst="rect">
            <a:avLst/>
          </a:prstGeom>
        </p:spPr>
        <p:txBody>
          <a:bodyPr vert="horz" wrap="square" lIns="0" tIns="12700" rIns="0" bIns="0" rtlCol="0">
            <a:spAutoFit/>
          </a:bodyPr>
          <a:lstStyle/>
          <a:p>
            <a:pPr marL="154940">
              <a:lnSpc>
                <a:spcPct val="100000"/>
              </a:lnSpc>
              <a:spcBef>
                <a:spcPts val="100"/>
              </a:spcBef>
            </a:pPr>
            <a:r>
              <a:rPr sz="1600" spc="110" dirty="0">
                <a:latin typeface="Times New Roman"/>
                <a:cs typeface="Times New Roman"/>
              </a:rPr>
              <a:t>do</a:t>
            </a:r>
            <a:r>
              <a:rPr sz="1600" spc="185" dirty="0">
                <a:latin typeface="Times New Roman"/>
                <a:cs typeface="Times New Roman"/>
              </a:rPr>
              <a:t> </a:t>
            </a:r>
            <a:r>
              <a:rPr sz="1600" spc="180" dirty="0">
                <a:latin typeface="Times New Roman"/>
                <a:cs typeface="Times New Roman"/>
              </a:rPr>
              <a:t>not</a:t>
            </a:r>
            <a:r>
              <a:rPr sz="1600" spc="190" dirty="0">
                <a:latin typeface="Times New Roman"/>
                <a:cs typeface="Times New Roman"/>
              </a:rPr>
              <a:t> </a:t>
            </a:r>
            <a:r>
              <a:rPr sz="1600" spc="175" dirty="0">
                <a:latin typeface="Times New Roman"/>
                <a:cs typeface="Times New Roman"/>
              </a:rPr>
              <a:t>require</a:t>
            </a:r>
            <a:r>
              <a:rPr sz="1600" spc="185" dirty="0">
                <a:latin typeface="Times New Roman"/>
                <a:cs typeface="Times New Roman"/>
              </a:rPr>
              <a:t> </a:t>
            </a:r>
            <a:r>
              <a:rPr sz="1600" spc="180" dirty="0">
                <a:latin typeface="Times New Roman"/>
                <a:cs typeface="Times New Roman"/>
              </a:rPr>
              <a:t>in-person</a:t>
            </a:r>
            <a:r>
              <a:rPr sz="1600" spc="190" dirty="0">
                <a:latin typeface="Times New Roman"/>
                <a:cs typeface="Times New Roman"/>
              </a:rPr>
              <a:t> </a:t>
            </a:r>
            <a:r>
              <a:rPr sz="1600" spc="145" dirty="0">
                <a:latin typeface="Times New Roman"/>
                <a:cs typeface="Times New Roman"/>
              </a:rPr>
              <a:t>contact.</a:t>
            </a:r>
            <a:endParaRPr sz="1600">
              <a:latin typeface="Times New Roman"/>
              <a:cs typeface="Times New Roman"/>
            </a:endParaRPr>
          </a:p>
          <a:p>
            <a:pPr>
              <a:lnSpc>
                <a:spcPct val="100000"/>
              </a:lnSpc>
              <a:spcBef>
                <a:spcPts val="40"/>
              </a:spcBef>
            </a:pPr>
            <a:endParaRPr sz="1300">
              <a:latin typeface="Times New Roman"/>
              <a:cs typeface="Times New Roman"/>
            </a:endParaRPr>
          </a:p>
          <a:p>
            <a:pPr marL="12700" marR="5080" algn="just">
              <a:lnSpc>
                <a:spcPct val="121100"/>
              </a:lnSpc>
            </a:pPr>
            <a:r>
              <a:rPr sz="1600" spc="95" dirty="0">
                <a:latin typeface="Times New Roman"/>
                <a:cs typeface="Times New Roman"/>
              </a:rPr>
              <a:t>Unsheltered</a:t>
            </a:r>
            <a:r>
              <a:rPr sz="1600" dirty="0">
                <a:latin typeface="Times New Roman"/>
                <a:cs typeface="Times New Roman"/>
              </a:rPr>
              <a:t> </a:t>
            </a:r>
            <a:r>
              <a:rPr sz="1600" spc="60" dirty="0">
                <a:latin typeface="Times New Roman"/>
                <a:cs typeface="Times New Roman"/>
              </a:rPr>
              <a:t>Observed:</a:t>
            </a:r>
            <a:r>
              <a:rPr sz="1600" spc="40" dirty="0">
                <a:latin typeface="Times New Roman"/>
                <a:cs typeface="Times New Roman"/>
              </a:rPr>
              <a:t> </a:t>
            </a:r>
            <a:r>
              <a:rPr sz="1600" spc="130" dirty="0">
                <a:latin typeface="Times New Roman"/>
                <a:cs typeface="Times New Roman"/>
              </a:rPr>
              <a:t>An</a:t>
            </a:r>
            <a:r>
              <a:rPr sz="1600" spc="40" dirty="0">
                <a:latin typeface="Times New Roman"/>
                <a:cs typeface="Times New Roman"/>
              </a:rPr>
              <a:t> </a:t>
            </a:r>
            <a:r>
              <a:rPr sz="1600" spc="80" dirty="0">
                <a:latin typeface="Times New Roman"/>
                <a:cs typeface="Times New Roman"/>
              </a:rPr>
              <a:t>Observational</a:t>
            </a:r>
            <a:r>
              <a:rPr sz="1600" spc="40" dirty="0">
                <a:latin typeface="Times New Roman"/>
                <a:cs typeface="Times New Roman"/>
              </a:rPr>
              <a:t> </a:t>
            </a:r>
            <a:r>
              <a:rPr sz="1600" dirty="0">
                <a:latin typeface="Times New Roman"/>
                <a:cs typeface="Times New Roman"/>
              </a:rPr>
              <a:t>Tool</a:t>
            </a:r>
            <a:r>
              <a:rPr sz="1600" spc="45" dirty="0">
                <a:latin typeface="Times New Roman"/>
                <a:cs typeface="Times New Roman"/>
              </a:rPr>
              <a:t> </a:t>
            </a:r>
            <a:r>
              <a:rPr sz="1600" spc="110" dirty="0">
                <a:latin typeface="Times New Roman"/>
                <a:cs typeface="Times New Roman"/>
              </a:rPr>
              <a:t>was</a:t>
            </a:r>
            <a:r>
              <a:rPr sz="1600" spc="40" dirty="0">
                <a:latin typeface="Times New Roman"/>
                <a:cs typeface="Times New Roman"/>
              </a:rPr>
              <a:t> </a:t>
            </a:r>
            <a:r>
              <a:rPr sz="1600" spc="75" dirty="0">
                <a:latin typeface="Times New Roman"/>
                <a:cs typeface="Times New Roman"/>
              </a:rPr>
              <a:t>included</a:t>
            </a:r>
            <a:r>
              <a:rPr sz="1600" spc="40" dirty="0">
                <a:latin typeface="Times New Roman"/>
                <a:cs typeface="Times New Roman"/>
              </a:rPr>
              <a:t> </a:t>
            </a:r>
            <a:r>
              <a:rPr sz="1600" spc="80" dirty="0">
                <a:latin typeface="Times New Roman"/>
                <a:cs typeface="Times New Roman"/>
              </a:rPr>
              <a:t>to</a:t>
            </a:r>
            <a:r>
              <a:rPr sz="1600" spc="45" dirty="0">
                <a:latin typeface="Times New Roman"/>
                <a:cs typeface="Times New Roman"/>
              </a:rPr>
              <a:t> </a:t>
            </a:r>
            <a:r>
              <a:rPr sz="1600" spc="95" dirty="0">
                <a:latin typeface="Times New Roman"/>
                <a:cs typeface="Times New Roman"/>
              </a:rPr>
              <a:t>capture</a:t>
            </a:r>
            <a:r>
              <a:rPr sz="1600" spc="40" dirty="0">
                <a:latin typeface="Times New Roman"/>
                <a:cs typeface="Times New Roman"/>
              </a:rPr>
              <a:t> </a:t>
            </a:r>
            <a:r>
              <a:rPr sz="1600" spc="70" dirty="0">
                <a:latin typeface="Times New Roman"/>
                <a:cs typeface="Times New Roman"/>
              </a:rPr>
              <a:t>individuals</a:t>
            </a:r>
            <a:r>
              <a:rPr sz="1600" spc="40" dirty="0">
                <a:latin typeface="Times New Roman"/>
                <a:cs typeface="Times New Roman"/>
              </a:rPr>
              <a:t> </a:t>
            </a:r>
            <a:r>
              <a:rPr sz="1600" spc="135" dirty="0">
                <a:latin typeface="Times New Roman"/>
                <a:cs typeface="Times New Roman"/>
              </a:rPr>
              <a:t>who</a:t>
            </a:r>
            <a:r>
              <a:rPr sz="1600" spc="45" dirty="0">
                <a:latin typeface="Times New Roman"/>
                <a:cs typeface="Times New Roman"/>
              </a:rPr>
              <a:t> </a:t>
            </a:r>
            <a:r>
              <a:rPr sz="1600" spc="90" dirty="0">
                <a:latin typeface="Times New Roman"/>
                <a:cs typeface="Times New Roman"/>
              </a:rPr>
              <a:t>refused</a:t>
            </a:r>
            <a:r>
              <a:rPr sz="1600" spc="40" dirty="0">
                <a:latin typeface="Times New Roman"/>
                <a:cs typeface="Times New Roman"/>
              </a:rPr>
              <a:t> </a:t>
            </a:r>
            <a:r>
              <a:rPr sz="1600" spc="80" dirty="0">
                <a:latin typeface="Times New Roman"/>
                <a:cs typeface="Times New Roman"/>
              </a:rPr>
              <a:t>to</a:t>
            </a:r>
            <a:r>
              <a:rPr sz="1600" spc="40" dirty="0">
                <a:latin typeface="Times New Roman"/>
                <a:cs typeface="Times New Roman"/>
              </a:rPr>
              <a:t> </a:t>
            </a:r>
            <a:r>
              <a:rPr sz="1600" spc="70" dirty="0">
                <a:latin typeface="Times New Roman"/>
                <a:cs typeface="Times New Roman"/>
              </a:rPr>
              <a:t>be</a:t>
            </a:r>
            <a:r>
              <a:rPr sz="1600" spc="40" dirty="0">
                <a:latin typeface="Times New Roman"/>
                <a:cs typeface="Times New Roman"/>
              </a:rPr>
              <a:t> </a:t>
            </a:r>
            <a:r>
              <a:rPr sz="1600" spc="85" dirty="0">
                <a:latin typeface="Times New Roman"/>
                <a:cs typeface="Times New Roman"/>
              </a:rPr>
              <a:t>surveyed,</a:t>
            </a:r>
            <a:r>
              <a:rPr sz="1600" spc="45" dirty="0">
                <a:latin typeface="Times New Roman"/>
                <a:cs typeface="Times New Roman"/>
              </a:rPr>
              <a:t> </a:t>
            </a:r>
            <a:r>
              <a:rPr sz="1600" spc="120" dirty="0">
                <a:latin typeface="Times New Roman"/>
                <a:cs typeface="Times New Roman"/>
              </a:rPr>
              <a:t>were</a:t>
            </a:r>
            <a:r>
              <a:rPr sz="1600" spc="40" dirty="0">
                <a:latin typeface="Times New Roman"/>
                <a:cs typeface="Times New Roman"/>
              </a:rPr>
              <a:t> </a:t>
            </a:r>
            <a:r>
              <a:rPr sz="1600" spc="45" dirty="0">
                <a:latin typeface="Times New Roman"/>
                <a:cs typeface="Times New Roman"/>
              </a:rPr>
              <a:t>sleeping,</a:t>
            </a:r>
            <a:r>
              <a:rPr sz="1600" spc="40" dirty="0">
                <a:latin typeface="Times New Roman"/>
                <a:cs typeface="Times New Roman"/>
              </a:rPr>
              <a:t> </a:t>
            </a:r>
            <a:r>
              <a:rPr sz="1600" spc="95" dirty="0">
                <a:latin typeface="Times New Roman"/>
                <a:cs typeface="Times New Roman"/>
              </a:rPr>
              <a:t>or</a:t>
            </a:r>
            <a:r>
              <a:rPr sz="1600" spc="45" dirty="0">
                <a:latin typeface="Times New Roman"/>
                <a:cs typeface="Times New Roman"/>
              </a:rPr>
              <a:t> </a:t>
            </a:r>
            <a:r>
              <a:rPr sz="1600" spc="120" dirty="0">
                <a:latin typeface="Times New Roman"/>
                <a:cs typeface="Times New Roman"/>
              </a:rPr>
              <a:t>were</a:t>
            </a:r>
            <a:r>
              <a:rPr sz="1600" spc="40" dirty="0">
                <a:latin typeface="Times New Roman"/>
                <a:cs typeface="Times New Roman"/>
              </a:rPr>
              <a:t> </a:t>
            </a:r>
            <a:r>
              <a:rPr sz="1600" spc="50" dirty="0">
                <a:latin typeface="Times New Roman"/>
                <a:cs typeface="Times New Roman"/>
              </a:rPr>
              <a:t>inaccessible</a:t>
            </a:r>
            <a:r>
              <a:rPr sz="1600" spc="40" dirty="0">
                <a:latin typeface="Times New Roman"/>
                <a:cs typeface="Times New Roman"/>
              </a:rPr>
              <a:t> </a:t>
            </a:r>
            <a:r>
              <a:rPr sz="1600" spc="100" dirty="0">
                <a:latin typeface="Times New Roman"/>
                <a:cs typeface="Times New Roman"/>
              </a:rPr>
              <a:t>due</a:t>
            </a:r>
            <a:r>
              <a:rPr sz="1600" spc="45" dirty="0">
                <a:latin typeface="Times New Roman"/>
                <a:cs typeface="Times New Roman"/>
              </a:rPr>
              <a:t> </a:t>
            </a:r>
            <a:r>
              <a:rPr sz="1600" spc="75" dirty="0">
                <a:latin typeface="Times New Roman"/>
                <a:cs typeface="Times New Roman"/>
              </a:rPr>
              <a:t>to</a:t>
            </a:r>
            <a:r>
              <a:rPr sz="1600" spc="40" dirty="0">
                <a:latin typeface="Times New Roman"/>
                <a:cs typeface="Times New Roman"/>
              </a:rPr>
              <a:t> </a:t>
            </a:r>
            <a:r>
              <a:rPr sz="1600" spc="85" dirty="0">
                <a:latin typeface="Times New Roman"/>
                <a:cs typeface="Times New Roman"/>
              </a:rPr>
              <a:t>safety</a:t>
            </a:r>
            <a:r>
              <a:rPr sz="1600" spc="40" dirty="0">
                <a:latin typeface="Times New Roman"/>
                <a:cs typeface="Times New Roman"/>
              </a:rPr>
              <a:t> </a:t>
            </a:r>
            <a:r>
              <a:rPr sz="1600" spc="75" dirty="0">
                <a:latin typeface="Times New Roman"/>
                <a:cs typeface="Times New Roman"/>
              </a:rPr>
              <a:t>reasons.</a:t>
            </a:r>
            <a:r>
              <a:rPr sz="1600" spc="40" dirty="0">
                <a:latin typeface="Times New Roman"/>
                <a:cs typeface="Times New Roman"/>
              </a:rPr>
              <a:t> </a:t>
            </a:r>
            <a:r>
              <a:rPr sz="1600" spc="90" dirty="0">
                <a:latin typeface="Times New Roman"/>
                <a:cs typeface="Times New Roman"/>
              </a:rPr>
              <a:t>The</a:t>
            </a:r>
            <a:r>
              <a:rPr sz="1600" spc="45" dirty="0">
                <a:latin typeface="Times New Roman"/>
                <a:cs typeface="Times New Roman"/>
              </a:rPr>
              <a:t> </a:t>
            </a:r>
            <a:r>
              <a:rPr sz="1600" spc="70" dirty="0">
                <a:latin typeface="Times New Roman"/>
                <a:cs typeface="Times New Roman"/>
              </a:rPr>
              <a:t>Observational </a:t>
            </a:r>
            <a:r>
              <a:rPr sz="1600" dirty="0">
                <a:latin typeface="Times New Roman"/>
                <a:cs typeface="Times New Roman"/>
              </a:rPr>
              <a:t>Tool</a:t>
            </a:r>
            <a:r>
              <a:rPr sz="1600" spc="130" dirty="0">
                <a:latin typeface="Times New Roman"/>
                <a:cs typeface="Times New Roman"/>
              </a:rPr>
              <a:t> </a:t>
            </a:r>
            <a:r>
              <a:rPr sz="1600" dirty="0">
                <a:latin typeface="Times New Roman"/>
                <a:cs typeface="Times New Roman"/>
              </a:rPr>
              <a:t>is</a:t>
            </a:r>
            <a:r>
              <a:rPr sz="1600" spc="130" dirty="0">
                <a:latin typeface="Times New Roman"/>
                <a:cs typeface="Times New Roman"/>
              </a:rPr>
              <a:t> </a:t>
            </a:r>
            <a:r>
              <a:rPr sz="1600" spc="75" dirty="0">
                <a:latin typeface="Times New Roman"/>
                <a:cs typeface="Times New Roman"/>
              </a:rPr>
              <a:t>based</a:t>
            </a:r>
            <a:r>
              <a:rPr sz="1600" spc="130" dirty="0">
                <a:latin typeface="Times New Roman"/>
                <a:cs typeface="Times New Roman"/>
              </a:rPr>
              <a:t> </a:t>
            </a:r>
            <a:r>
              <a:rPr sz="1600" spc="114" dirty="0">
                <a:latin typeface="Times New Roman"/>
                <a:cs typeface="Times New Roman"/>
              </a:rPr>
              <a:t>on</a:t>
            </a:r>
            <a:r>
              <a:rPr sz="1600" spc="130" dirty="0">
                <a:latin typeface="Times New Roman"/>
                <a:cs typeface="Times New Roman"/>
              </a:rPr>
              <a:t> </a:t>
            </a:r>
            <a:r>
              <a:rPr sz="1600" spc="55" dirty="0">
                <a:latin typeface="Times New Roman"/>
                <a:cs typeface="Times New Roman"/>
              </a:rPr>
              <a:t>HUD's</a:t>
            </a:r>
            <a:r>
              <a:rPr sz="1600" spc="130" dirty="0">
                <a:latin typeface="Times New Roman"/>
                <a:cs typeface="Times New Roman"/>
              </a:rPr>
              <a:t> </a:t>
            </a:r>
            <a:r>
              <a:rPr sz="1600" spc="80" dirty="0">
                <a:latin typeface="Times New Roman"/>
                <a:cs typeface="Times New Roman"/>
              </a:rPr>
              <a:t>Observational</a:t>
            </a:r>
            <a:r>
              <a:rPr sz="1600" spc="130" dirty="0">
                <a:latin typeface="Times New Roman"/>
                <a:cs typeface="Times New Roman"/>
              </a:rPr>
              <a:t> </a:t>
            </a:r>
            <a:r>
              <a:rPr sz="1600" dirty="0">
                <a:latin typeface="Times New Roman"/>
                <a:cs typeface="Times New Roman"/>
              </a:rPr>
              <a:t>Tool</a:t>
            </a:r>
            <a:r>
              <a:rPr sz="1600" spc="130" dirty="0">
                <a:latin typeface="Times New Roman"/>
                <a:cs typeface="Times New Roman"/>
              </a:rPr>
              <a:t> that </a:t>
            </a:r>
            <a:r>
              <a:rPr sz="1600" spc="90" dirty="0">
                <a:latin typeface="Times New Roman"/>
                <a:cs typeface="Times New Roman"/>
              </a:rPr>
              <a:t>captures</a:t>
            </a:r>
            <a:r>
              <a:rPr sz="1600" spc="130" dirty="0">
                <a:latin typeface="Times New Roman"/>
                <a:cs typeface="Times New Roman"/>
              </a:rPr>
              <a:t> </a:t>
            </a:r>
            <a:r>
              <a:rPr sz="1600" spc="85" dirty="0">
                <a:latin typeface="Times New Roman"/>
                <a:cs typeface="Times New Roman"/>
              </a:rPr>
              <a:t>minimal</a:t>
            </a:r>
            <a:r>
              <a:rPr sz="1600" spc="130" dirty="0">
                <a:latin typeface="Times New Roman"/>
                <a:cs typeface="Times New Roman"/>
              </a:rPr>
              <a:t> </a:t>
            </a:r>
            <a:r>
              <a:rPr sz="1600" spc="110" dirty="0">
                <a:latin typeface="Times New Roman"/>
                <a:cs typeface="Times New Roman"/>
              </a:rPr>
              <a:t>but</a:t>
            </a:r>
            <a:r>
              <a:rPr sz="1600" spc="130" dirty="0">
                <a:latin typeface="Times New Roman"/>
                <a:cs typeface="Times New Roman"/>
              </a:rPr>
              <a:t> </a:t>
            </a:r>
            <a:r>
              <a:rPr sz="1600" spc="85" dirty="0">
                <a:latin typeface="Times New Roman"/>
                <a:cs typeface="Times New Roman"/>
              </a:rPr>
              <a:t>highly</a:t>
            </a:r>
            <a:r>
              <a:rPr sz="1600" spc="130" dirty="0">
                <a:latin typeface="Times New Roman"/>
                <a:cs typeface="Times New Roman"/>
              </a:rPr>
              <a:t> </a:t>
            </a:r>
            <a:r>
              <a:rPr sz="1600" spc="105" dirty="0">
                <a:latin typeface="Times New Roman"/>
                <a:cs typeface="Times New Roman"/>
              </a:rPr>
              <a:t>important</a:t>
            </a:r>
            <a:r>
              <a:rPr sz="1600" spc="130" dirty="0">
                <a:latin typeface="Times New Roman"/>
                <a:cs typeface="Times New Roman"/>
              </a:rPr>
              <a:t> </a:t>
            </a:r>
            <a:r>
              <a:rPr sz="1600" spc="80" dirty="0">
                <a:latin typeface="Times New Roman"/>
                <a:cs typeface="Times New Roman"/>
              </a:rPr>
              <a:t>demographic</a:t>
            </a:r>
            <a:r>
              <a:rPr sz="1600" spc="130" dirty="0">
                <a:latin typeface="Times New Roman"/>
                <a:cs typeface="Times New Roman"/>
              </a:rPr>
              <a:t> </a:t>
            </a:r>
            <a:r>
              <a:rPr sz="1600" spc="95" dirty="0">
                <a:latin typeface="Times New Roman"/>
                <a:cs typeface="Times New Roman"/>
              </a:rPr>
              <a:t>information</a:t>
            </a:r>
            <a:r>
              <a:rPr sz="1600" spc="130" dirty="0">
                <a:latin typeface="Times New Roman"/>
                <a:cs typeface="Times New Roman"/>
              </a:rPr>
              <a:t> </a:t>
            </a:r>
            <a:r>
              <a:rPr sz="1600" spc="100" dirty="0">
                <a:latin typeface="Times New Roman"/>
                <a:cs typeface="Times New Roman"/>
              </a:rPr>
              <a:t>such</a:t>
            </a:r>
            <a:r>
              <a:rPr sz="1600" spc="130" dirty="0">
                <a:latin typeface="Times New Roman"/>
                <a:cs typeface="Times New Roman"/>
              </a:rPr>
              <a:t> </a:t>
            </a:r>
            <a:r>
              <a:rPr sz="1600" spc="75" dirty="0">
                <a:latin typeface="Times New Roman"/>
                <a:cs typeface="Times New Roman"/>
              </a:rPr>
              <a:t>as</a:t>
            </a:r>
            <a:r>
              <a:rPr sz="1600" spc="130" dirty="0">
                <a:latin typeface="Times New Roman"/>
                <a:cs typeface="Times New Roman"/>
              </a:rPr>
              <a:t> </a:t>
            </a:r>
            <a:r>
              <a:rPr sz="1600" spc="70" dirty="0">
                <a:latin typeface="Times New Roman"/>
                <a:cs typeface="Times New Roman"/>
              </a:rPr>
              <a:t>perceived</a:t>
            </a:r>
            <a:r>
              <a:rPr sz="1600" spc="130" dirty="0">
                <a:latin typeface="Times New Roman"/>
                <a:cs typeface="Times New Roman"/>
              </a:rPr>
              <a:t> </a:t>
            </a:r>
            <a:r>
              <a:rPr sz="1600" dirty="0">
                <a:latin typeface="Times New Roman"/>
                <a:cs typeface="Times New Roman"/>
              </a:rPr>
              <a:t>age,</a:t>
            </a:r>
            <a:r>
              <a:rPr sz="1600" spc="130" dirty="0">
                <a:latin typeface="Times New Roman"/>
                <a:cs typeface="Times New Roman"/>
              </a:rPr>
              <a:t> </a:t>
            </a:r>
            <a:r>
              <a:rPr sz="1600" spc="60" dirty="0">
                <a:latin typeface="Times New Roman"/>
                <a:cs typeface="Times New Roman"/>
              </a:rPr>
              <a:t>race,</a:t>
            </a:r>
            <a:r>
              <a:rPr sz="1600" spc="130" dirty="0">
                <a:latin typeface="Times New Roman"/>
                <a:cs typeface="Times New Roman"/>
              </a:rPr>
              <a:t> </a:t>
            </a:r>
            <a:r>
              <a:rPr sz="1600" spc="90" dirty="0">
                <a:latin typeface="Times New Roman"/>
                <a:cs typeface="Times New Roman"/>
              </a:rPr>
              <a:t>ethnicity</a:t>
            </a:r>
            <a:r>
              <a:rPr sz="1600" spc="130" dirty="0">
                <a:latin typeface="Times New Roman"/>
                <a:cs typeface="Times New Roman"/>
              </a:rPr>
              <a:t> </a:t>
            </a:r>
            <a:r>
              <a:rPr sz="1600" dirty="0">
                <a:latin typeface="Times New Roman"/>
                <a:cs typeface="Times New Roman"/>
              </a:rPr>
              <a:t>(Hispanic),</a:t>
            </a:r>
            <a:r>
              <a:rPr sz="1600" spc="130" dirty="0">
                <a:latin typeface="Times New Roman"/>
                <a:cs typeface="Times New Roman"/>
              </a:rPr>
              <a:t> </a:t>
            </a:r>
            <a:r>
              <a:rPr sz="1600" spc="125" dirty="0">
                <a:latin typeface="Times New Roman"/>
                <a:cs typeface="Times New Roman"/>
              </a:rPr>
              <a:t>and</a:t>
            </a:r>
            <a:r>
              <a:rPr sz="1600" spc="130" dirty="0">
                <a:latin typeface="Times New Roman"/>
                <a:cs typeface="Times New Roman"/>
              </a:rPr>
              <a:t> </a:t>
            </a:r>
            <a:r>
              <a:rPr sz="1600" spc="80" dirty="0">
                <a:latin typeface="Times New Roman"/>
                <a:cs typeface="Times New Roman"/>
              </a:rPr>
              <a:t>gender.</a:t>
            </a:r>
            <a:r>
              <a:rPr sz="1600" spc="130" dirty="0">
                <a:latin typeface="Times New Roman"/>
                <a:cs typeface="Times New Roman"/>
              </a:rPr>
              <a:t> </a:t>
            </a:r>
            <a:r>
              <a:rPr sz="1600" spc="155" dirty="0">
                <a:latin typeface="Times New Roman"/>
                <a:cs typeface="Times New Roman"/>
              </a:rPr>
              <a:t>We</a:t>
            </a:r>
            <a:r>
              <a:rPr sz="1600" spc="130" dirty="0">
                <a:latin typeface="Times New Roman"/>
                <a:cs typeface="Times New Roman"/>
              </a:rPr>
              <a:t> </a:t>
            </a:r>
            <a:r>
              <a:rPr sz="1600" spc="80" dirty="0">
                <a:latin typeface="Times New Roman"/>
                <a:cs typeface="Times New Roman"/>
              </a:rPr>
              <a:t>always advocate</a:t>
            </a:r>
            <a:r>
              <a:rPr sz="1600" spc="150" dirty="0">
                <a:latin typeface="Times New Roman"/>
                <a:cs typeface="Times New Roman"/>
              </a:rPr>
              <a:t> </a:t>
            </a:r>
            <a:r>
              <a:rPr sz="1600" spc="85" dirty="0">
                <a:latin typeface="Times New Roman"/>
                <a:cs typeface="Times New Roman"/>
              </a:rPr>
              <a:t>for</a:t>
            </a:r>
            <a:r>
              <a:rPr sz="1600" spc="150" dirty="0">
                <a:latin typeface="Times New Roman"/>
                <a:cs typeface="Times New Roman"/>
              </a:rPr>
              <a:t> </a:t>
            </a:r>
            <a:r>
              <a:rPr sz="1600" spc="70" dirty="0">
                <a:latin typeface="Times New Roman"/>
                <a:cs typeface="Times New Roman"/>
              </a:rPr>
              <a:t>individuals</a:t>
            </a:r>
            <a:r>
              <a:rPr sz="1600" spc="150" dirty="0">
                <a:latin typeface="Times New Roman"/>
                <a:cs typeface="Times New Roman"/>
              </a:rPr>
              <a:t> </a:t>
            </a:r>
            <a:r>
              <a:rPr sz="1600" spc="80" dirty="0">
                <a:latin typeface="Times New Roman"/>
                <a:cs typeface="Times New Roman"/>
              </a:rPr>
              <a:t>to</a:t>
            </a:r>
            <a:r>
              <a:rPr sz="1600" spc="150" dirty="0">
                <a:latin typeface="Times New Roman"/>
                <a:cs typeface="Times New Roman"/>
              </a:rPr>
              <a:t> </a:t>
            </a:r>
            <a:r>
              <a:rPr sz="1600" spc="70" dirty="0">
                <a:latin typeface="Times New Roman"/>
                <a:cs typeface="Times New Roman"/>
              </a:rPr>
              <a:t>be</a:t>
            </a:r>
            <a:r>
              <a:rPr sz="1600" spc="150" dirty="0">
                <a:latin typeface="Times New Roman"/>
                <a:cs typeface="Times New Roman"/>
              </a:rPr>
              <a:t> </a:t>
            </a:r>
            <a:r>
              <a:rPr sz="1600" spc="60" dirty="0">
                <a:latin typeface="Times New Roman"/>
                <a:cs typeface="Times New Roman"/>
              </a:rPr>
              <a:t>able</a:t>
            </a:r>
            <a:r>
              <a:rPr sz="1600" spc="150" dirty="0">
                <a:latin typeface="Times New Roman"/>
                <a:cs typeface="Times New Roman"/>
              </a:rPr>
              <a:t> </a:t>
            </a:r>
            <a:r>
              <a:rPr sz="1600" spc="80" dirty="0">
                <a:latin typeface="Times New Roman"/>
                <a:cs typeface="Times New Roman"/>
              </a:rPr>
              <a:t>to</a:t>
            </a:r>
            <a:r>
              <a:rPr sz="1600" spc="150" dirty="0">
                <a:latin typeface="Times New Roman"/>
                <a:cs typeface="Times New Roman"/>
              </a:rPr>
              <a:t> </a:t>
            </a:r>
            <a:r>
              <a:rPr sz="1600" dirty="0">
                <a:latin typeface="Times New Roman"/>
                <a:cs typeface="Times New Roman"/>
              </a:rPr>
              <a:t>self-</a:t>
            </a:r>
            <a:r>
              <a:rPr sz="1600" spc="80" dirty="0">
                <a:latin typeface="Times New Roman"/>
                <a:cs typeface="Times New Roman"/>
              </a:rPr>
              <a:t>identify</a:t>
            </a:r>
            <a:r>
              <a:rPr sz="1600" spc="150" dirty="0">
                <a:latin typeface="Times New Roman"/>
                <a:cs typeface="Times New Roman"/>
              </a:rPr>
              <a:t> </a:t>
            </a:r>
            <a:r>
              <a:rPr sz="1600" spc="105" dirty="0">
                <a:latin typeface="Times New Roman"/>
                <a:cs typeface="Times New Roman"/>
              </a:rPr>
              <a:t>their</a:t>
            </a:r>
            <a:r>
              <a:rPr sz="1600" spc="150" dirty="0">
                <a:latin typeface="Times New Roman"/>
                <a:cs typeface="Times New Roman"/>
              </a:rPr>
              <a:t> </a:t>
            </a:r>
            <a:r>
              <a:rPr sz="1600" spc="135" dirty="0">
                <a:latin typeface="Times New Roman"/>
                <a:cs typeface="Times New Roman"/>
              </a:rPr>
              <a:t>own</a:t>
            </a:r>
            <a:r>
              <a:rPr sz="1600" spc="150" dirty="0">
                <a:latin typeface="Times New Roman"/>
                <a:cs typeface="Times New Roman"/>
              </a:rPr>
              <a:t> </a:t>
            </a:r>
            <a:r>
              <a:rPr sz="1600" spc="80" dirty="0">
                <a:latin typeface="Times New Roman"/>
                <a:cs typeface="Times New Roman"/>
              </a:rPr>
              <a:t>demographic</a:t>
            </a:r>
            <a:r>
              <a:rPr sz="1600" spc="150" dirty="0">
                <a:latin typeface="Times New Roman"/>
                <a:cs typeface="Times New Roman"/>
              </a:rPr>
              <a:t> </a:t>
            </a:r>
            <a:r>
              <a:rPr sz="1600" spc="95" dirty="0">
                <a:latin typeface="Times New Roman"/>
                <a:cs typeface="Times New Roman"/>
              </a:rPr>
              <a:t>information</a:t>
            </a:r>
            <a:r>
              <a:rPr sz="1600" spc="150" dirty="0">
                <a:latin typeface="Times New Roman"/>
                <a:cs typeface="Times New Roman"/>
              </a:rPr>
              <a:t> </a:t>
            </a:r>
            <a:r>
              <a:rPr sz="1600" dirty="0">
                <a:latin typeface="Times New Roman"/>
                <a:cs typeface="Times New Roman"/>
              </a:rPr>
              <a:t>(especially</a:t>
            </a:r>
            <a:r>
              <a:rPr sz="1600" spc="150" dirty="0">
                <a:latin typeface="Times New Roman"/>
                <a:cs typeface="Times New Roman"/>
              </a:rPr>
              <a:t> </a:t>
            </a:r>
            <a:r>
              <a:rPr sz="1600" spc="105" dirty="0">
                <a:latin typeface="Times New Roman"/>
                <a:cs typeface="Times New Roman"/>
              </a:rPr>
              <a:t>their</a:t>
            </a:r>
            <a:r>
              <a:rPr sz="1600" spc="150" dirty="0">
                <a:latin typeface="Times New Roman"/>
                <a:cs typeface="Times New Roman"/>
              </a:rPr>
              <a:t> </a:t>
            </a:r>
            <a:r>
              <a:rPr sz="1600" spc="135" dirty="0">
                <a:latin typeface="Times New Roman"/>
                <a:cs typeface="Times New Roman"/>
              </a:rPr>
              <a:t>own</a:t>
            </a:r>
            <a:r>
              <a:rPr sz="1600" spc="150" dirty="0">
                <a:latin typeface="Times New Roman"/>
                <a:cs typeface="Times New Roman"/>
              </a:rPr>
              <a:t> </a:t>
            </a:r>
            <a:r>
              <a:rPr sz="1600" spc="100" dirty="0">
                <a:latin typeface="Times New Roman"/>
                <a:cs typeface="Times New Roman"/>
              </a:rPr>
              <a:t>gender</a:t>
            </a:r>
            <a:r>
              <a:rPr sz="1600" spc="150" dirty="0">
                <a:latin typeface="Times New Roman"/>
                <a:cs typeface="Times New Roman"/>
              </a:rPr>
              <a:t> </a:t>
            </a:r>
            <a:r>
              <a:rPr sz="1600" spc="60" dirty="0">
                <a:latin typeface="Times New Roman"/>
                <a:cs typeface="Times New Roman"/>
              </a:rPr>
              <a:t>identity)</a:t>
            </a:r>
            <a:r>
              <a:rPr sz="1600" spc="150" dirty="0">
                <a:latin typeface="Times New Roman"/>
                <a:cs typeface="Times New Roman"/>
              </a:rPr>
              <a:t> </a:t>
            </a:r>
            <a:r>
              <a:rPr sz="1600" spc="130" dirty="0">
                <a:latin typeface="Times New Roman"/>
                <a:cs typeface="Times New Roman"/>
              </a:rPr>
              <a:t>whenever</a:t>
            </a:r>
            <a:r>
              <a:rPr sz="1600" spc="150" dirty="0">
                <a:latin typeface="Times New Roman"/>
                <a:cs typeface="Times New Roman"/>
              </a:rPr>
              <a:t> </a:t>
            </a:r>
            <a:r>
              <a:rPr sz="1600" dirty="0">
                <a:latin typeface="Times New Roman"/>
                <a:cs typeface="Times New Roman"/>
              </a:rPr>
              <a:t>possible.</a:t>
            </a:r>
            <a:r>
              <a:rPr sz="1600" spc="140" dirty="0">
                <a:latin typeface="Times New Roman"/>
                <a:cs typeface="Times New Roman"/>
              </a:rPr>
              <a:t> </a:t>
            </a:r>
            <a:r>
              <a:rPr sz="1600" dirty="0">
                <a:latin typeface="Times New Roman"/>
                <a:cs typeface="Times New Roman"/>
              </a:rPr>
              <a:t>HMIS:</a:t>
            </a:r>
            <a:r>
              <a:rPr sz="1600" spc="110" dirty="0">
                <a:latin typeface="Times New Roman"/>
                <a:cs typeface="Times New Roman"/>
              </a:rPr>
              <a:t> </a:t>
            </a:r>
            <a:r>
              <a:rPr sz="1600" spc="90" dirty="0">
                <a:latin typeface="Times New Roman"/>
                <a:cs typeface="Times New Roman"/>
              </a:rPr>
              <a:t>The</a:t>
            </a:r>
            <a:r>
              <a:rPr sz="1600" spc="165" dirty="0">
                <a:latin typeface="Times New Roman"/>
                <a:cs typeface="Times New Roman"/>
              </a:rPr>
              <a:t> </a:t>
            </a:r>
            <a:r>
              <a:rPr sz="1600" spc="50" dirty="0">
                <a:latin typeface="Times New Roman"/>
                <a:cs typeface="Times New Roman"/>
              </a:rPr>
              <a:t>O‘ahu</a:t>
            </a:r>
            <a:r>
              <a:rPr sz="1600" spc="165" dirty="0">
                <a:latin typeface="Times New Roman"/>
                <a:cs typeface="Times New Roman"/>
              </a:rPr>
              <a:t> </a:t>
            </a:r>
            <a:r>
              <a:rPr sz="1600" spc="70" dirty="0">
                <a:latin typeface="Times New Roman"/>
                <a:cs typeface="Times New Roman"/>
              </a:rPr>
              <a:t>Homeless</a:t>
            </a:r>
            <a:r>
              <a:rPr sz="1600" spc="170" dirty="0">
                <a:latin typeface="Times New Roman"/>
                <a:cs typeface="Times New Roman"/>
              </a:rPr>
              <a:t> </a:t>
            </a:r>
            <a:r>
              <a:rPr sz="1600" spc="100" dirty="0">
                <a:latin typeface="Times New Roman"/>
                <a:cs typeface="Times New Roman"/>
              </a:rPr>
              <a:t>Management </a:t>
            </a:r>
            <a:r>
              <a:rPr sz="1600" spc="90" dirty="0">
                <a:latin typeface="Times New Roman"/>
                <a:cs typeface="Times New Roman"/>
              </a:rPr>
              <a:t>Information</a:t>
            </a:r>
            <a:r>
              <a:rPr sz="1600" dirty="0">
                <a:latin typeface="Times New Roman"/>
                <a:cs typeface="Times New Roman"/>
              </a:rPr>
              <a:t> </a:t>
            </a:r>
            <a:r>
              <a:rPr sz="1600" spc="70" dirty="0">
                <a:latin typeface="Times New Roman"/>
                <a:cs typeface="Times New Roman"/>
              </a:rPr>
              <a:t>System</a:t>
            </a:r>
            <a:r>
              <a:rPr sz="1600" dirty="0">
                <a:latin typeface="Times New Roman"/>
                <a:cs typeface="Times New Roman"/>
              </a:rPr>
              <a:t> </a:t>
            </a:r>
            <a:r>
              <a:rPr sz="1600" spc="-10" dirty="0">
                <a:latin typeface="Times New Roman"/>
                <a:cs typeface="Times New Roman"/>
              </a:rPr>
              <a:t>(HMIS)</a:t>
            </a:r>
            <a:r>
              <a:rPr sz="1600" dirty="0">
                <a:latin typeface="Times New Roman"/>
                <a:cs typeface="Times New Roman"/>
              </a:rPr>
              <a:t> is</a:t>
            </a:r>
            <a:r>
              <a:rPr sz="1600" spc="5" dirty="0">
                <a:latin typeface="Times New Roman"/>
                <a:cs typeface="Times New Roman"/>
              </a:rPr>
              <a:t> </a:t>
            </a:r>
            <a:r>
              <a:rPr sz="1600" spc="105" dirty="0">
                <a:latin typeface="Times New Roman"/>
                <a:cs typeface="Times New Roman"/>
              </a:rPr>
              <a:t>a</a:t>
            </a:r>
            <a:r>
              <a:rPr sz="1600" spc="5" dirty="0">
                <a:latin typeface="Times New Roman"/>
                <a:cs typeface="Times New Roman"/>
              </a:rPr>
              <a:t> </a:t>
            </a:r>
            <a:r>
              <a:rPr sz="1600" spc="95" dirty="0">
                <a:latin typeface="Times New Roman"/>
                <a:cs typeface="Times New Roman"/>
              </a:rPr>
              <a:t>countywide</a:t>
            </a:r>
            <a:r>
              <a:rPr sz="1600" dirty="0">
                <a:latin typeface="Times New Roman"/>
                <a:cs typeface="Times New Roman"/>
              </a:rPr>
              <a:t> </a:t>
            </a:r>
            <a:r>
              <a:rPr sz="1600" spc="95" dirty="0">
                <a:latin typeface="Times New Roman"/>
                <a:cs typeface="Times New Roman"/>
              </a:rPr>
              <a:t>software</a:t>
            </a:r>
            <a:r>
              <a:rPr sz="1600" spc="5" dirty="0">
                <a:latin typeface="Times New Roman"/>
                <a:cs typeface="Times New Roman"/>
              </a:rPr>
              <a:t> </a:t>
            </a:r>
            <a:r>
              <a:rPr sz="1600" spc="95" dirty="0">
                <a:latin typeface="Times New Roman"/>
                <a:cs typeface="Times New Roman"/>
              </a:rPr>
              <a:t>program</a:t>
            </a:r>
            <a:r>
              <a:rPr sz="1600" spc="-5" dirty="0">
                <a:latin typeface="Times New Roman"/>
                <a:cs typeface="Times New Roman"/>
              </a:rPr>
              <a:t> </a:t>
            </a:r>
            <a:r>
              <a:rPr sz="1600" spc="130" dirty="0">
                <a:latin typeface="Times New Roman"/>
                <a:cs typeface="Times New Roman"/>
              </a:rPr>
              <a:t>that</a:t>
            </a:r>
            <a:r>
              <a:rPr sz="1600" spc="5" dirty="0">
                <a:latin typeface="Times New Roman"/>
                <a:cs typeface="Times New Roman"/>
              </a:rPr>
              <a:t> </a:t>
            </a:r>
            <a:r>
              <a:rPr sz="1600" dirty="0">
                <a:latin typeface="Times New Roman"/>
                <a:cs typeface="Times New Roman"/>
              </a:rPr>
              <a:t>is</a:t>
            </a:r>
            <a:r>
              <a:rPr sz="1600" spc="5" dirty="0">
                <a:latin typeface="Times New Roman"/>
                <a:cs typeface="Times New Roman"/>
              </a:rPr>
              <a:t> </a:t>
            </a:r>
            <a:r>
              <a:rPr sz="1600" spc="70" dirty="0">
                <a:latin typeface="Times New Roman"/>
                <a:cs typeface="Times New Roman"/>
              </a:rPr>
              <a:t>designed</a:t>
            </a:r>
            <a:r>
              <a:rPr sz="1600" dirty="0">
                <a:latin typeface="Times New Roman"/>
                <a:cs typeface="Times New Roman"/>
              </a:rPr>
              <a:t> </a:t>
            </a:r>
            <a:r>
              <a:rPr sz="1600" spc="80" dirty="0">
                <a:latin typeface="Times New Roman"/>
                <a:cs typeface="Times New Roman"/>
              </a:rPr>
              <a:t>to</a:t>
            </a:r>
            <a:r>
              <a:rPr sz="1600" spc="5" dirty="0">
                <a:latin typeface="Times New Roman"/>
                <a:cs typeface="Times New Roman"/>
              </a:rPr>
              <a:t> </a:t>
            </a:r>
            <a:r>
              <a:rPr sz="1600" spc="95" dirty="0">
                <a:latin typeface="Times New Roman"/>
                <a:cs typeface="Times New Roman"/>
              </a:rPr>
              <a:t>capture</a:t>
            </a:r>
            <a:r>
              <a:rPr sz="1600" spc="5" dirty="0">
                <a:latin typeface="Times New Roman"/>
                <a:cs typeface="Times New Roman"/>
              </a:rPr>
              <a:t> </a:t>
            </a:r>
            <a:r>
              <a:rPr sz="1600" spc="65" dirty="0">
                <a:latin typeface="Times New Roman"/>
                <a:cs typeface="Times New Roman"/>
              </a:rPr>
              <a:t>client-</a:t>
            </a:r>
            <a:r>
              <a:rPr sz="1600" spc="50" dirty="0">
                <a:latin typeface="Times New Roman"/>
                <a:cs typeface="Times New Roman"/>
              </a:rPr>
              <a:t>level</a:t>
            </a:r>
            <a:r>
              <a:rPr sz="1600" dirty="0">
                <a:latin typeface="Times New Roman"/>
                <a:cs typeface="Times New Roman"/>
              </a:rPr>
              <a:t> </a:t>
            </a:r>
            <a:r>
              <a:rPr sz="1600" spc="95" dirty="0">
                <a:latin typeface="Times New Roman"/>
                <a:cs typeface="Times New Roman"/>
              </a:rPr>
              <a:t>information</a:t>
            </a:r>
            <a:r>
              <a:rPr sz="1600" spc="5" dirty="0">
                <a:latin typeface="Times New Roman"/>
                <a:cs typeface="Times New Roman"/>
              </a:rPr>
              <a:t> </a:t>
            </a:r>
            <a:r>
              <a:rPr sz="1600" spc="95" dirty="0">
                <a:latin typeface="Times New Roman"/>
                <a:cs typeface="Times New Roman"/>
              </a:rPr>
              <a:t>over</a:t>
            </a:r>
            <a:r>
              <a:rPr sz="1600" spc="5" dirty="0">
                <a:latin typeface="Times New Roman"/>
                <a:cs typeface="Times New Roman"/>
              </a:rPr>
              <a:t> </a:t>
            </a:r>
            <a:r>
              <a:rPr sz="1600" spc="85" dirty="0">
                <a:latin typeface="Times New Roman"/>
                <a:cs typeface="Times New Roman"/>
              </a:rPr>
              <a:t>time</a:t>
            </a:r>
            <a:r>
              <a:rPr sz="1600" dirty="0">
                <a:latin typeface="Times New Roman"/>
                <a:cs typeface="Times New Roman"/>
              </a:rPr>
              <a:t> </a:t>
            </a:r>
            <a:r>
              <a:rPr sz="1600" spc="114" dirty="0">
                <a:latin typeface="Times New Roman"/>
                <a:cs typeface="Times New Roman"/>
              </a:rPr>
              <a:t>on</a:t>
            </a:r>
            <a:r>
              <a:rPr sz="1600" spc="5" dirty="0">
                <a:latin typeface="Times New Roman"/>
                <a:cs typeface="Times New Roman"/>
              </a:rPr>
              <a:t> </a:t>
            </a:r>
            <a:r>
              <a:rPr sz="1600" spc="65" dirty="0">
                <a:latin typeface="Times New Roman"/>
                <a:cs typeface="Times New Roman"/>
              </a:rPr>
              <a:t>services</a:t>
            </a:r>
            <a:r>
              <a:rPr sz="1600" dirty="0">
                <a:latin typeface="Times New Roman"/>
                <a:cs typeface="Times New Roman"/>
              </a:rPr>
              <a:t> </a:t>
            </a:r>
            <a:r>
              <a:rPr sz="1600" spc="50" dirty="0">
                <a:latin typeface="Times New Roman"/>
                <a:cs typeface="Times New Roman"/>
              </a:rPr>
              <a:t>used.</a:t>
            </a:r>
            <a:endParaRPr sz="1600">
              <a:latin typeface="Times New Roman"/>
              <a:cs typeface="Times New Roman"/>
            </a:endParaRPr>
          </a:p>
        </p:txBody>
      </p:sp>
      <p:pic>
        <p:nvPicPr>
          <p:cNvPr id="47" name="object 47"/>
          <p:cNvPicPr/>
          <p:nvPr/>
        </p:nvPicPr>
        <p:blipFill>
          <a:blip r:embed="rId3" cstate="print"/>
          <a:stretch>
            <a:fillRect/>
          </a:stretch>
        </p:blipFill>
        <p:spPr>
          <a:xfrm>
            <a:off x="688330" y="1629233"/>
            <a:ext cx="76200" cy="76199"/>
          </a:xfrm>
          <a:prstGeom prst="rect">
            <a:avLst/>
          </a:prstGeom>
        </p:spPr>
      </p:pic>
      <p:sp>
        <p:nvSpPr>
          <p:cNvPr id="48" name="object 48"/>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64154" y="455540"/>
            <a:ext cx="4559935" cy="673100"/>
          </a:xfrm>
          <a:prstGeom prst="rect">
            <a:avLst/>
          </a:prstGeom>
        </p:spPr>
        <p:txBody>
          <a:bodyPr vert="horz" wrap="square" lIns="0" tIns="12065" rIns="0" bIns="0" rtlCol="0">
            <a:spAutoFit/>
          </a:bodyPr>
          <a:lstStyle/>
          <a:p>
            <a:pPr marL="12700">
              <a:lnSpc>
                <a:spcPct val="100000"/>
              </a:lnSpc>
              <a:spcBef>
                <a:spcPts val="95"/>
              </a:spcBef>
              <a:tabLst>
                <a:tab pos="1869439" algn="l"/>
              </a:tabLst>
            </a:pPr>
            <a:r>
              <a:rPr spc="-195" dirty="0"/>
              <a:t>S</a:t>
            </a:r>
            <a:r>
              <a:rPr spc="-380" dirty="0"/>
              <a:t> </a:t>
            </a:r>
            <a:r>
              <a:rPr spc="-130" dirty="0"/>
              <a:t>G</a:t>
            </a:r>
            <a:r>
              <a:rPr spc="-380" dirty="0"/>
              <a:t> </a:t>
            </a:r>
            <a:r>
              <a:rPr spc="300" dirty="0"/>
              <a:t>M</a:t>
            </a:r>
            <a:r>
              <a:rPr spc="-385" dirty="0"/>
              <a:t> </a:t>
            </a:r>
            <a:r>
              <a:rPr spc="-50" dirty="0"/>
              <a:t>:</a:t>
            </a:r>
            <a:r>
              <a:rPr dirty="0"/>
              <a:t>	</a:t>
            </a:r>
            <a:r>
              <a:rPr spc="-130" dirty="0"/>
              <a:t>G</a:t>
            </a:r>
            <a:r>
              <a:rPr spc="-375" dirty="0"/>
              <a:t> </a:t>
            </a:r>
            <a:r>
              <a:rPr dirty="0"/>
              <a:t>E</a:t>
            </a:r>
            <a:r>
              <a:rPr spc="-370" dirty="0"/>
              <a:t> </a:t>
            </a:r>
            <a:r>
              <a:rPr spc="275" dirty="0"/>
              <a:t>N</a:t>
            </a:r>
            <a:r>
              <a:rPr spc="-375" dirty="0"/>
              <a:t> </a:t>
            </a:r>
            <a:r>
              <a:rPr spc="150" dirty="0"/>
              <a:t>D</a:t>
            </a:r>
            <a:r>
              <a:rPr spc="-370" dirty="0"/>
              <a:t> </a:t>
            </a:r>
            <a:r>
              <a:rPr dirty="0"/>
              <a:t>E</a:t>
            </a:r>
            <a:r>
              <a:rPr spc="-375" dirty="0"/>
              <a:t> </a:t>
            </a:r>
            <a:r>
              <a:rPr spc="-50" dirty="0"/>
              <a:t>R</a:t>
            </a: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9"/>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6"/>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grpSp>
        <p:nvGrpSpPr>
          <p:cNvPr id="6" name="object 6"/>
          <p:cNvGrpSpPr/>
          <p:nvPr/>
        </p:nvGrpSpPr>
        <p:grpSpPr>
          <a:xfrm>
            <a:off x="1842344" y="3141410"/>
            <a:ext cx="4608830" cy="4603750"/>
            <a:chOff x="1842344" y="3141410"/>
            <a:chExt cx="4608830" cy="4603750"/>
          </a:xfrm>
        </p:grpSpPr>
        <p:sp>
          <p:nvSpPr>
            <p:cNvPr id="7" name="object 7"/>
            <p:cNvSpPr/>
            <p:nvPr/>
          </p:nvSpPr>
          <p:spPr>
            <a:xfrm>
              <a:off x="3245586" y="3163431"/>
              <a:ext cx="743585" cy="1221740"/>
            </a:xfrm>
            <a:custGeom>
              <a:avLst/>
              <a:gdLst/>
              <a:ahLst/>
              <a:cxnLst/>
              <a:rect l="l" t="t" r="r" b="b"/>
              <a:pathLst>
                <a:path w="743585" h="1221739">
                  <a:moveTo>
                    <a:pt x="743590" y="1140443"/>
                  </a:moveTo>
                  <a:lnTo>
                    <a:pt x="693378" y="1148564"/>
                  </a:lnTo>
                  <a:lnTo>
                    <a:pt x="643764" y="1158843"/>
                  </a:lnTo>
                  <a:lnTo>
                    <a:pt x="594749" y="1171279"/>
                  </a:lnTo>
                  <a:lnTo>
                    <a:pt x="546333" y="1185874"/>
                  </a:lnTo>
                  <a:lnTo>
                    <a:pt x="498515" y="1202626"/>
                  </a:lnTo>
                  <a:lnTo>
                    <a:pt x="451296" y="1221535"/>
                  </a:lnTo>
                  <a:lnTo>
                    <a:pt x="0" y="162185"/>
                  </a:lnTo>
                  <a:lnTo>
                    <a:pt x="47069" y="142736"/>
                  </a:lnTo>
                  <a:lnTo>
                    <a:pt x="94438" y="124365"/>
                  </a:lnTo>
                  <a:lnTo>
                    <a:pt x="142106" y="107074"/>
                  </a:lnTo>
                  <a:lnTo>
                    <a:pt x="190073" y="90862"/>
                  </a:lnTo>
                  <a:lnTo>
                    <a:pt x="238340" y="75728"/>
                  </a:lnTo>
                  <a:lnTo>
                    <a:pt x="286906" y="61673"/>
                  </a:lnTo>
                  <a:lnTo>
                    <a:pt x="335772" y="48697"/>
                  </a:lnTo>
                  <a:lnTo>
                    <a:pt x="384936" y="36800"/>
                  </a:lnTo>
                  <a:lnTo>
                    <a:pt x="434400" y="25981"/>
                  </a:lnTo>
                  <a:lnTo>
                    <a:pt x="484164" y="16242"/>
                  </a:lnTo>
                  <a:lnTo>
                    <a:pt x="534226" y="7581"/>
                  </a:lnTo>
                  <a:lnTo>
                    <a:pt x="584588" y="0"/>
                  </a:lnTo>
                  <a:lnTo>
                    <a:pt x="743590" y="1140443"/>
                  </a:lnTo>
                  <a:close/>
                </a:path>
              </a:pathLst>
            </a:custGeom>
            <a:solidFill>
              <a:srgbClr val="183D2E"/>
            </a:solidFill>
          </p:spPr>
          <p:txBody>
            <a:bodyPr wrap="square" lIns="0" tIns="0" rIns="0" bIns="0" rtlCol="0"/>
            <a:lstStyle/>
            <a:p>
              <a:endParaRPr/>
            </a:p>
          </p:txBody>
        </p:sp>
        <p:sp>
          <p:nvSpPr>
            <p:cNvPr id="8" name="object 8"/>
            <p:cNvSpPr/>
            <p:nvPr/>
          </p:nvSpPr>
          <p:spPr>
            <a:xfrm>
              <a:off x="3716576" y="3141410"/>
              <a:ext cx="2734945" cy="3415665"/>
            </a:xfrm>
            <a:custGeom>
              <a:avLst/>
              <a:gdLst/>
              <a:ahLst/>
              <a:cxnLst/>
              <a:rect l="l" t="t" r="r" b="b"/>
              <a:pathLst>
                <a:path w="2734945" h="3415665">
                  <a:moveTo>
                    <a:pt x="2448120" y="3415214"/>
                  </a:moveTo>
                  <a:lnTo>
                    <a:pt x="1439861" y="2859060"/>
                  </a:lnTo>
                  <a:lnTo>
                    <a:pt x="1458896" y="2823062"/>
                  </a:lnTo>
                  <a:lnTo>
                    <a:pt x="1476645" y="2786414"/>
                  </a:lnTo>
                  <a:lnTo>
                    <a:pt x="1493088" y="2749161"/>
                  </a:lnTo>
                  <a:lnTo>
                    <a:pt x="1508203" y="2711350"/>
                  </a:lnTo>
                  <a:lnTo>
                    <a:pt x="1521971" y="2673028"/>
                  </a:lnTo>
                  <a:lnTo>
                    <a:pt x="1534376" y="2634243"/>
                  </a:lnTo>
                  <a:lnTo>
                    <a:pt x="1545402" y="2595044"/>
                  </a:lnTo>
                  <a:lnTo>
                    <a:pt x="1555035" y="2555479"/>
                  </a:lnTo>
                  <a:lnTo>
                    <a:pt x="1563263" y="2515599"/>
                  </a:lnTo>
                  <a:lnTo>
                    <a:pt x="1570075" y="2475452"/>
                  </a:lnTo>
                  <a:lnTo>
                    <a:pt x="1575465" y="2435090"/>
                  </a:lnTo>
                  <a:lnTo>
                    <a:pt x="1579423" y="2394563"/>
                  </a:lnTo>
                  <a:lnTo>
                    <a:pt x="1581947" y="2353920"/>
                  </a:lnTo>
                  <a:lnTo>
                    <a:pt x="1583031" y="2313214"/>
                  </a:lnTo>
                  <a:lnTo>
                    <a:pt x="1582676" y="2272496"/>
                  </a:lnTo>
                  <a:lnTo>
                    <a:pt x="1580881" y="2231815"/>
                  </a:lnTo>
                  <a:lnTo>
                    <a:pt x="1577648" y="2191223"/>
                  </a:lnTo>
                  <a:lnTo>
                    <a:pt x="1572982" y="2150771"/>
                  </a:lnTo>
                  <a:lnTo>
                    <a:pt x="1566890" y="2110509"/>
                  </a:lnTo>
                  <a:lnTo>
                    <a:pt x="1559377" y="2070488"/>
                  </a:lnTo>
                  <a:lnTo>
                    <a:pt x="1550454" y="2030757"/>
                  </a:lnTo>
                  <a:lnTo>
                    <a:pt x="1540131" y="1991367"/>
                  </a:lnTo>
                  <a:lnTo>
                    <a:pt x="1528423" y="1952366"/>
                  </a:lnTo>
                  <a:lnTo>
                    <a:pt x="1515343" y="1913803"/>
                  </a:lnTo>
                  <a:lnTo>
                    <a:pt x="1500907" y="1875728"/>
                  </a:lnTo>
                  <a:lnTo>
                    <a:pt x="1485134" y="1838186"/>
                  </a:lnTo>
                  <a:lnTo>
                    <a:pt x="1468043" y="1801226"/>
                  </a:lnTo>
                  <a:lnTo>
                    <a:pt x="1449657" y="1764893"/>
                  </a:lnTo>
                  <a:lnTo>
                    <a:pt x="1429997" y="1729233"/>
                  </a:lnTo>
                  <a:lnTo>
                    <a:pt x="1409088" y="1694290"/>
                  </a:lnTo>
                  <a:lnTo>
                    <a:pt x="1386958" y="1660108"/>
                  </a:lnTo>
                  <a:lnTo>
                    <a:pt x="1363633" y="1626731"/>
                  </a:lnTo>
                  <a:lnTo>
                    <a:pt x="1339141" y="1594199"/>
                  </a:lnTo>
                  <a:lnTo>
                    <a:pt x="1313515" y="1562553"/>
                  </a:lnTo>
                  <a:lnTo>
                    <a:pt x="1286786" y="1531833"/>
                  </a:lnTo>
                  <a:lnTo>
                    <a:pt x="1258988" y="1502077"/>
                  </a:lnTo>
                  <a:lnTo>
                    <a:pt x="1230154" y="1473323"/>
                  </a:lnTo>
                  <a:lnTo>
                    <a:pt x="1200322" y="1445607"/>
                  </a:lnTo>
                  <a:lnTo>
                    <a:pt x="1169529" y="1418962"/>
                  </a:lnTo>
                  <a:lnTo>
                    <a:pt x="1137813" y="1393424"/>
                  </a:lnTo>
                  <a:lnTo>
                    <a:pt x="1105214" y="1369021"/>
                  </a:lnTo>
                  <a:lnTo>
                    <a:pt x="1071772" y="1345788"/>
                  </a:lnTo>
                  <a:lnTo>
                    <a:pt x="1037530" y="1323751"/>
                  </a:lnTo>
                  <a:lnTo>
                    <a:pt x="1002530" y="1302939"/>
                  </a:lnTo>
                  <a:lnTo>
                    <a:pt x="966816" y="1283377"/>
                  </a:lnTo>
                  <a:lnTo>
                    <a:pt x="930433" y="1265091"/>
                  </a:lnTo>
                  <a:lnTo>
                    <a:pt x="893426" y="1248102"/>
                  </a:lnTo>
                  <a:lnTo>
                    <a:pt x="855841" y="1232432"/>
                  </a:lnTo>
                  <a:lnTo>
                    <a:pt x="817726" y="1218101"/>
                  </a:lnTo>
                  <a:lnTo>
                    <a:pt x="779127" y="1205127"/>
                  </a:lnTo>
                  <a:lnTo>
                    <a:pt x="740095" y="1193526"/>
                  </a:lnTo>
                  <a:lnTo>
                    <a:pt x="700676" y="1183312"/>
                  </a:lnTo>
                  <a:lnTo>
                    <a:pt x="660921" y="1174498"/>
                  </a:lnTo>
                  <a:lnTo>
                    <a:pt x="620879" y="1167095"/>
                  </a:lnTo>
                  <a:lnTo>
                    <a:pt x="580601" y="1161113"/>
                  </a:lnTo>
                  <a:lnTo>
                    <a:pt x="540136" y="1156559"/>
                  </a:lnTo>
                  <a:lnTo>
                    <a:pt x="499535" y="1153438"/>
                  </a:lnTo>
                  <a:lnTo>
                    <a:pt x="458850" y="1151755"/>
                  </a:lnTo>
                  <a:lnTo>
                    <a:pt x="418130" y="1151511"/>
                  </a:lnTo>
                  <a:lnTo>
                    <a:pt x="377427" y="1152707"/>
                  </a:lnTo>
                  <a:lnTo>
                    <a:pt x="336792" y="1155342"/>
                  </a:lnTo>
                  <a:lnTo>
                    <a:pt x="296276" y="1159412"/>
                  </a:lnTo>
                  <a:lnTo>
                    <a:pt x="255929" y="1164912"/>
                  </a:lnTo>
                  <a:lnTo>
                    <a:pt x="215801" y="1171835"/>
                  </a:lnTo>
                  <a:lnTo>
                    <a:pt x="0" y="40764"/>
                  </a:lnTo>
                  <a:lnTo>
                    <a:pt x="40072" y="33485"/>
                  </a:lnTo>
                  <a:lnTo>
                    <a:pt x="80254" y="26918"/>
                  </a:lnTo>
                  <a:lnTo>
                    <a:pt x="120547" y="21062"/>
                  </a:lnTo>
                  <a:lnTo>
                    <a:pt x="160949" y="15918"/>
                  </a:lnTo>
                  <a:lnTo>
                    <a:pt x="201436" y="11489"/>
                  </a:lnTo>
                  <a:lnTo>
                    <a:pt x="241982" y="7778"/>
                  </a:lnTo>
                  <a:lnTo>
                    <a:pt x="282587" y="4784"/>
                  </a:lnTo>
                  <a:lnTo>
                    <a:pt x="323252" y="2509"/>
                  </a:lnTo>
                  <a:lnTo>
                    <a:pt x="363950" y="952"/>
                  </a:lnTo>
                  <a:lnTo>
                    <a:pt x="404657" y="116"/>
                  </a:lnTo>
                  <a:lnTo>
                    <a:pt x="445373" y="0"/>
                  </a:lnTo>
                  <a:lnTo>
                    <a:pt x="486096" y="603"/>
                  </a:lnTo>
                  <a:lnTo>
                    <a:pt x="526803" y="1927"/>
                  </a:lnTo>
                  <a:lnTo>
                    <a:pt x="567468" y="3969"/>
                  </a:lnTo>
                  <a:lnTo>
                    <a:pt x="608090" y="6731"/>
                  </a:lnTo>
                  <a:lnTo>
                    <a:pt x="648670" y="10211"/>
                  </a:lnTo>
                  <a:lnTo>
                    <a:pt x="689181" y="14408"/>
                  </a:lnTo>
                  <a:lnTo>
                    <a:pt x="729599" y="19319"/>
                  </a:lnTo>
                  <a:lnTo>
                    <a:pt x="769924" y="24945"/>
                  </a:lnTo>
                  <a:lnTo>
                    <a:pt x="810156" y="31284"/>
                  </a:lnTo>
                  <a:lnTo>
                    <a:pt x="850270" y="38334"/>
                  </a:lnTo>
                  <a:lnTo>
                    <a:pt x="890240" y="46089"/>
                  </a:lnTo>
                  <a:lnTo>
                    <a:pt x="930067" y="54550"/>
                  </a:lnTo>
                  <a:lnTo>
                    <a:pt x="969750" y="63717"/>
                  </a:lnTo>
                  <a:lnTo>
                    <a:pt x="1009265" y="73584"/>
                  </a:lnTo>
                  <a:lnTo>
                    <a:pt x="1048587" y="84145"/>
                  </a:lnTo>
                  <a:lnTo>
                    <a:pt x="1087716" y="95400"/>
                  </a:lnTo>
                  <a:lnTo>
                    <a:pt x="1126652" y="107348"/>
                  </a:lnTo>
                  <a:lnTo>
                    <a:pt x="1165371" y="119983"/>
                  </a:lnTo>
                  <a:lnTo>
                    <a:pt x="1203849" y="133296"/>
                  </a:lnTo>
                  <a:lnTo>
                    <a:pt x="1242085" y="147288"/>
                  </a:lnTo>
                  <a:lnTo>
                    <a:pt x="1280080" y="161959"/>
                  </a:lnTo>
                  <a:lnTo>
                    <a:pt x="1317809" y="177298"/>
                  </a:lnTo>
                  <a:lnTo>
                    <a:pt x="1355249" y="193297"/>
                  </a:lnTo>
                  <a:lnTo>
                    <a:pt x="1392401" y="209957"/>
                  </a:lnTo>
                  <a:lnTo>
                    <a:pt x="1429263" y="227276"/>
                  </a:lnTo>
                  <a:lnTo>
                    <a:pt x="1465814" y="245243"/>
                  </a:lnTo>
                  <a:lnTo>
                    <a:pt x="1502030" y="263848"/>
                  </a:lnTo>
                  <a:lnTo>
                    <a:pt x="1537911" y="283091"/>
                  </a:lnTo>
                  <a:lnTo>
                    <a:pt x="1573458" y="302972"/>
                  </a:lnTo>
                  <a:lnTo>
                    <a:pt x="1608647" y="323478"/>
                  </a:lnTo>
                  <a:lnTo>
                    <a:pt x="1643458" y="344596"/>
                  </a:lnTo>
                  <a:lnTo>
                    <a:pt x="1677890" y="366327"/>
                  </a:lnTo>
                  <a:lnTo>
                    <a:pt x="1711942" y="388670"/>
                  </a:lnTo>
                  <a:lnTo>
                    <a:pt x="1745595" y="411611"/>
                  </a:lnTo>
                  <a:lnTo>
                    <a:pt x="1778826" y="435137"/>
                  </a:lnTo>
                  <a:lnTo>
                    <a:pt x="1811636" y="459247"/>
                  </a:lnTo>
                  <a:lnTo>
                    <a:pt x="1844024" y="483941"/>
                  </a:lnTo>
                  <a:lnTo>
                    <a:pt x="1875971" y="509203"/>
                  </a:lnTo>
                  <a:lnTo>
                    <a:pt x="1907457" y="535018"/>
                  </a:lnTo>
                  <a:lnTo>
                    <a:pt x="1938481" y="561386"/>
                  </a:lnTo>
                  <a:lnTo>
                    <a:pt x="1969043" y="588308"/>
                  </a:lnTo>
                  <a:lnTo>
                    <a:pt x="1999124" y="615765"/>
                  </a:lnTo>
                  <a:lnTo>
                    <a:pt x="2028707" y="643740"/>
                  </a:lnTo>
                  <a:lnTo>
                    <a:pt x="2057790" y="672235"/>
                  </a:lnTo>
                  <a:lnTo>
                    <a:pt x="2086373" y="701249"/>
                  </a:lnTo>
                  <a:lnTo>
                    <a:pt x="2114439" y="730763"/>
                  </a:lnTo>
                  <a:lnTo>
                    <a:pt x="2141970" y="760760"/>
                  </a:lnTo>
                  <a:lnTo>
                    <a:pt x="2168966" y="791239"/>
                  </a:lnTo>
                  <a:lnTo>
                    <a:pt x="2195427" y="822200"/>
                  </a:lnTo>
                  <a:lnTo>
                    <a:pt x="2221337" y="853624"/>
                  </a:lnTo>
                  <a:lnTo>
                    <a:pt x="2246680" y="885491"/>
                  </a:lnTo>
                  <a:lnTo>
                    <a:pt x="2271455" y="917802"/>
                  </a:lnTo>
                  <a:lnTo>
                    <a:pt x="2295662" y="950555"/>
                  </a:lnTo>
                  <a:lnTo>
                    <a:pt x="2319287" y="983732"/>
                  </a:lnTo>
                  <a:lnTo>
                    <a:pt x="2342313" y="1017311"/>
                  </a:lnTo>
                  <a:lnTo>
                    <a:pt x="2364743" y="1051291"/>
                  </a:lnTo>
                  <a:lnTo>
                    <a:pt x="2386575" y="1085674"/>
                  </a:lnTo>
                  <a:lnTo>
                    <a:pt x="2407795" y="1120437"/>
                  </a:lnTo>
                  <a:lnTo>
                    <a:pt x="2428391" y="1155559"/>
                  </a:lnTo>
                  <a:lnTo>
                    <a:pt x="2448363" y="1191040"/>
                  </a:lnTo>
                  <a:lnTo>
                    <a:pt x="2467711" y="1226879"/>
                  </a:lnTo>
                  <a:lnTo>
                    <a:pt x="2486421" y="1263055"/>
                  </a:lnTo>
                  <a:lnTo>
                    <a:pt x="2504484" y="1299545"/>
                  </a:lnTo>
                  <a:lnTo>
                    <a:pt x="2521898" y="1336349"/>
                  </a:lnTo>
                  <a:lnTo>
                    <a:pt x="2538664" y="1373466"/>
                  </a:lnTo>
                  <a:lnTo>
                    <a:pt x="2554772" y="1410874"/>
                  </a:lnTo>
                  <a:lnTo>
                    <a:pt x="2570211" y="1448549"/>
                  </a:lnTo>
                  <a:lnTo>
                    <a:pt x="2584981" y="1486491"/>
                  </a:lnTo>
                  <a:lnTo>
                    <a:pt x="2599082" y="1524700"/>
                  </a:lnTo>
                  <a:lnTo>
                    <a:pt x="2612505" y="1563153"/>
                  </a:lnTo>
                  <a:lnTo>
                    <a:pt x="2625243" y="1601825"/>
                  </a:lnTo>
                  <a:lnTo>
                    <a:pt x="2637294" y="1640716"/>
                  </a:lnTo>
                  <a:lnTo>
                    <a:pt x="2648659" y="1679827"/>
                  </a:lnTo>
                  <a:lnTo>
                    <a:pt x="2659332" y="1719132"/>
                  </a:lnTo>
                  <a:lnTo>
                    <a:pt x="2669304" y="1758607"/>
                  </a:lnTo>
                  <a:lnTo>
                    <a:pt x="2678577" y="1798253"/>
                  </a:lnTo>
                  <a:lnTo>
                    <a:pt x="2687150" y="1838069"/>
                  </a:lnTo>
                  <a:lnTo>
                    <a:pt x="2695018" y="1878030"/>
                  </a:lnTo>
                  <a:lnTo>
                    <a:pt x="2702176" y="1918111"/>
                  </a:lnTo>
                  <a:lnTo>
                    <a:pt x="2708624" y="1958313"/>
                  </a:lnTo>
                  <a:lnTo>
                    <a:pt x="2714362" y="1998635"/>
                  </a:lnTo>
                  <a:lnTo>
                    <a:pt x="2719386" y="2039052"/>
                  </a:lnTo>
                  <a:lnTo>
                    <a:pt x="2723693" y="2079540"/>
                  </a:lnTo>
                  <a:lnTo>
                    <a:pt x="2727284" y="2120097"/>
                  </a:lnTo>
                  <a:lnTo>
                    <a:pt x="2730158" y="2160724"/>
                  </a:lnTo>
                  <a:lnTo>
                    <a:pt x="2732313" y="2201395"/>
                  </a:lnTo>
                  <a:lnTo>
                    <a:pt x="2733748" y="2242085"/>
                  </a:lnTo>
                  <a:lnTo>
                    <a:pt x="2734463" y="2282795"/>
                  </a:lnTo>
                  <a:lnTo>
                    <a:pt x="2734458" y="2323523"/>
                  </a:lnTo>
                  <a:lnTo>
                    <a:pt x="2733733" y="2364245"/>
                  </a:lnTo>
                  <a:lnTo>
                    <a:pt x="2732289" y="2404935"/>
                  </a:lnTo>
                  <a:lnTo>
                    <a:pt x="2730126" y="2445593"/>
                  </a:lnTo>
                  <a:lnTo>
                    <a:pt x="2727243" y="2486219"/>
                  </a:lnTo>
                  <a:lnTo>
                    <a:pt x="2723642" y="2526788"/>
                  </a:lnTo>
                  <a:lnTo>
                    <a:pt x="2719326" y="2567274"/>
                  </a:lnTo>
                  <a:lnTo>
                    <a:pt x="2714295" y="2607678"/>
                  </a:lnTo>
                  <a:lnTo>
                    <a:pt x="2708548" y="2647998"/>
                  </a:lnTo>
                  <a:lnTo>
                    <a:pt x="2702089" y="2688211"/>
                  </a:lnTo>
                  <a:lnTo>
                    <a:pt x="2694923" y="2728291"/>
                  </a:lnTo>
                  <a:lnTo>
                    <a:pt x="2687049" y="2768238"/>
                  </a:lnTo>
                  <a:lnTo>
                    <a:pt x="2678467" y="2808052"/>
                  </a:lnTo>
                  <a:lnTo>
                    <a:pt x="2669182" y="2847708"/>
                  </a:lnTo>
                  <a:lnTo>
                    <a:pt x="2659201" y="2887181"/>
                  </a:lnTo>
                  <a:lnTo>
                    <a:pt x="2648523" y="2926472"/>
                  </a:lnTo>
                  <a:lnTo>
                    <a:pt x="2637149" y="2965580"/>
                  </a:lnTo>
                  <a:lnTo>
                    <a:pt x="2625085" y="3004480"/>
                  </a:lnTo>
                  <a:lnTo>
                    <a:pt x="2612339" y="3043149"/>
                  </a:lnTo>
                  <a:lnTo>
                    <a:pt x="2598911" y="3081587"/>
                  </a:lnTo>
                  <a:lnTo>
                    <a:pt x="2584801" y="3119793"/>
                  </a:lnTo>
                  <a:lnTo>
                    <a:pt x="2570019" y="3157744"/>
                  </a:lnTo>
                  <a:lnTo>
                    <a:pt x="2554572" y="3195416"/>
                  </a:lnTo>
                  <a:lnTo>
                    <a:pt x="2538461" y="3232808"/>
                  </a:lnTo>
                  <a:lnTo>
                    <a:pt x="2521686" y="3269922"/>
                  </a:lnTo>
                  <a:lnTo>
                    <a:pt x="2504258" y="3306733"/>
                  </a:lnTo>
                  <a:lnTo>
                    <a:pt x="2486188" y="3343219"/>
                  </a:lnTo>
                  <a:lnTo>
                    <a:pt x="2467475" y="3379379"/>
                  </a:lnTo>
                  <a:lnTo>
                    <a:pt x="2448120" y="3415214"/>
                  </a:lnTo>
                  <a:close/>
                </a:path>
              </a:pathLst>
            </a:custGeom>
            <a:solidFill>
              <a:srgbClr val="33615B"/>
            </a:solidFill>
          </p:spPr>
          <p:txBody>
            <a:bodyPr wrap="square" lIns="0" tIns="0" rIns="0" bIns="0" rtlCol="0"/>
            <a:lstStyle/>
            <a:p>
              <a:endParaRPr/>
            </a:p>
          </p:txBody>
        </p:sp>
        <p:sp>
          <p:nvSpPr>
            <p:cNvPr id="9" name="object 9"/>
            <p:cNvSpPr/>
            <p:nvPr/>
          </p:nvSpPr>
          <p:spPr>
            <a:xfrm>
              <a:off x="4766570" y="5949384"/>
              <a:ext cx="1451610" cy="1437640"/>
            </a:xfrm>
            <a:custGeom>
              <a:avLst/>
              <a:gdLst/>
              <a:ahLst/>
              <a:cxnLst/>
              <a:rect l="l" t="t" r="r" b="b"/>
              <a:pathLst>
                <a:path w="1451610" h="1437640">
                  <a:moveTo>
                    <a:pt x="618390" y="1437595"/>
                  </a:moveTo>
                  <a:lnTo>
                    <a:pt x="0" y="466264"/>
                  </a:lnTo>
                  <a:lnTo>
                    <a:pt x="33025" y="444433"/>
                  </a:lnTo>
                  <a:lnTo>
                    <a:pt x="65244" y="421508"/>
                  </a:lnTo>
                  <a:lnTo>
                    <a:pt x="96654" y="397488"/>
                  </a:lnTo>
                  <a:lnTo>
                    <a:pt x="127256" y="372373"/>
                  </a:lnTo>
                  <a:lnTo>
                    <a:pt x="156980" y="346223"/>
                  </a:lnTo>
                  <a:lnTo>
                    <a:pt x="185753" y="319099"/>
                  </a:lnTo>
                  <a:lnTo>
                    <a:pt x="213576" y="291002"/>
                  </a:lnTo>
                  <a:lnTo>
                    <a:pt x="240449" y="261931"/>
                  </a:lnTo>
                  <a:lnTo>
                    <a:pt x="266309" y="231955"/>
                  </a:lnTo>
                  <a:lnTo>
                    <a:pt x="291094" y="201145"/>
                  </a:lnTo>
                  <a:lnTo>
                    <a:pt x="314805" y="169500"/>
                  </a:lnTo>
                  <a:lnTo>
                    <a:pt x="337441" y="137021"/>
                  </a:lnTo>
                  <a:lnTo>
                    <a:pt x="358950" y="103785"/>
                  </a:lnTo>
                  <a:lnTo>
                    <a:pt x="379280" y="69869"/>
                  </a:lnTo>
                  <a:lnTo>
                    <a:pt x="398431" y="35274"/>
                  </a:lnTo>
                  <a:lnTo>
                    <a:pt x="416403" y="0"/>
                  </a:lnTo>
                  <a:lnTo>
                    <a:pt x="1451197" y="505067"/>
                  </a:lnTo>
                  <a:lnTo>
                    <a:pt x="1427496" y="552250"/>
                  </a:lnTo>
                  <a:lnTo>
                    <a:pt x="1402747" y="598830"/>
                  </a:lnTo>
                  <a:lnTo>
                    <a:pt x="1376950" y="644805"/>
                  </a:lnTo>
                  <a:lnTo>
                    <a:pt x="1350105" y="690177"/>
                  </a:lnTo>
                  <a:lnTo>
                    <a:pt x="1322212" y="734945"/>
                  </a:lnTo>
                  <a:lnTo>
                    <a:pt x="1293272" y="779109"/>
                  </a:lnTo>
                  <a:lnTo>
                    <a:pt x="1263329" y="822600"/>
                  </a:lnTo>
                  <a:lnTo>
                    <a:pt x="1232432" y="865350"/>
                  </a:lnTo>
                  <a:lnTo>
                    <a:pt x="1200579" y="907357"/>
                  </a:lnTo>
                  <a:lnTo>
                    <a:pt x="1167770" y="948623"/>
                  </a:lnTo>
                  <a:lnTo>
                    <a:pt x="1134007" y="989147"/>
                  </a:lnTo>
                  <a:lnTo>
                    <a:pt x="1099288" y="1028929"/>
                  </a:lnTo>
                  <a:lnTo>
                    <a:pt x="1063669" y="1067907"/>
                  </a:lnTo>
                  <a:lnTo>
                    <a:pt x="1027205" y="1106020"/>
                  </a:lnTo>
                  <a:lnTo>
                    <a:pt x="989897" y="1143266"/>
                  </a:lnTo>
                  <a:lnTo>
                    <a:pt x="951744" y="1179648"/>
                  </a:lnTo>
                  <a:lnTo>
                    <a:pt x="912746" y="1215163"/>
                  </a:lnTo>
                  <a:lnTo>
                    <a:pt x="872904" y="1249813"/>
                  </a:lnTo>
                  <a:lnTo>
                    <a:pt x="832280" y="1283543"/>
                  </a:lnTo>
                  <a:lnTo>
                    <a:pt x="790938" y="1316300"/>
                  </a:lnTo>
                  <a:lnTo>
                    <a:pt x="748878" y="1348084"/>
                  </a:lnTo>
                  <a:lnTo>
                    <a:pt x="706100" y="1378894"/>
                  </a:lnTo>
                  <a:lnTo>
                    <a:pt x="662604" y="1408731"/>
                  </a:lnTo>
                  <a:lnTo>
                    <a:pt x="618390" y="1437595"/>
                  </a:lnTo>
                  <a:close/>
                </a:path>
              </a:pathLst>
            </a:custGeom>
            <a:solidFill>
              <a:srgbClr val="56868B"/>
            </a:solidFill>
          </p:spPr>
          <p:txBody>
            <a:bodyPr wrap="square" lIns="0" tIns="0" rIns="0" bIns="0" rtlCol="0"/>
            <a:lstStyle/>
            <a:p>
              <a:endParaRPr/>
            </a:p>
          </p:txBody>
        </p:sp>
        <p:sp>
          <p:nvSpPr>
            <p:cNvPr id="10" name="object 10"/>
            <p:cNvSpPr/>
            <p:nvPr/>
          </p:nvSpPr>
          <p:spPr>
            <a:xfrm>
              <a:off x="4266376" y="6383528"/>
              <a:ext cx="1214755" cy="1351915"/>
            </a:xfrm>
            <a:custGeom>
              <a:avLst/>
              <a:gdLst/>
              <a:ahLst/>
              <a:cxnLst/>
              <a:rect l="l" t="t" r="r" b="b"/>
              <a:pathLst>
                <a:path w="1214754" h="1351915">
                  <a:moveTo>
                    <a:pt x="784015" y="1179652"/>
                  </a:moveTo>
                  <a:lnTo>
                    <a:pt x="738827" y="1198331"/>
                  </a:lnTo>
                  <a:lnTo>
                    <a:pt x="692810" y="1216209"/>
                  </a:lnTo>
                  <a:lnTo>
                    <a:pt x="646421" y="1233100"/>
                  </a:lnTo>
                  <a:lnTo>
                    <a:pt x="599725" y="1248979"/>
                  </a:lnTo>
                  <a:lnTo>
                    <a:pt x="552692" y="1263854"/>
                  </a:lnTo>
                  <a:lnTo>
                    <a:pt x="505388" y="1277707"/>
                  </a:lnTo>
                  <a:lnTo>
                    <a:pt x="457787" y="1290546"/>
                  </a:lnTo>
                  <a:lnTo>
                    <a:pt x="409858" y="1302379"/>
                  </a:lnTo>
                  <a:lnTo>
                    <a:pt x="361687" y="1313185"/>
                  </a:lnTo>
                  <a:lnTo>
                    <a:pt x="313341" y="1322947"/>
                  </a:lnTo>
                  <a:lnTo>
                    <a:pt x="264818" y="1331668"/>
                  </a:lnTo>
                  <a:lnTo>
                    <a:pt x="216120" y="1339345"/>
                  </a:lnTo>
                  <a:lnTo>
                    <a:pt x="167245" y="1345980"/>
                  </a:lnTo>
                  <a:lnTo>
                    <a:pt x="118195" y="1351572"/>
                  </a:lnTo>
                  <a:lnTo>
                    <a:pt x="0" y="206180"/>
                  </a:lnTo>
                  <a:lnTo>
                    <a:pt x="49099" y="200057"/>
                  </a:lnTo>
                  <a:lnTo>
                    <a:pt x="97712" y="191871"/>
                  </a:lnTo>
                  <a:lnTo>
                    <a:pt x="145856" y="181618"/>
                  </a:lnTo>
                  <a:lnTo>
                    <a:pt x="193482" y="169311"/>
                  </a:lnTo>
                  <a:lnTo>
                    <a:pt x="240637" y="154936"/>
                  </a:lnTo>
                  <a:lnTo>
                    <a:pt x="287307" y="138499"/>
                  </a:lnTo>
                  <a:lnTo>
                    <a:pt x="333236" y="120094"/>
                  </a:lnTo>
                  <a:lnTo>
                    <a:pt x="563555" y="21976"/>
                  </a:lnTo>
                  <a:lnTo>
                    <a:pt x="1214132" y="939211"/>
                  </a:lnTo>
                  <a:lnTo>
                    <a:pt x="1173562" y="967339"/>
                  </a:lnTo>
                  <a:lnTo>
                    <a:pt x="1132436" y="994568"/>
                  </a:lnTo>
                  <a:lnTo>
                    <a:pt x="1090756" y="1020897"/>
                  </a:lnTo>
                  <a:lnTo>
                    <a:pt x="1048499" y="1046338"/>
                  </a:lnTo>
                  <a:lnTo>
                    <a:pt x="1005698" y="1070872"/>
                  </a:lnTo>
                  <a:lnTo>
                    <a:pt x="962383" y="1094484"/>
                  </a:lnTo>
                  <a:lnTo>
                    <a:pt x="918543" y="1117181"/>
                  </a:lnTo>
                  <a:lnTo>
                    <a:pt x="874266" y="1138914"/>
                  </a:lnTo>
                  <a:lnTo>
                    <a:pt x="829555" y="1159683"/>
                  </a:lnTo>
                  <a:lnTo>
                    <a:pt x="784015" y="1179652"/>
                  </a:lnTo>
                  <a:close/>
                </a:path>
                <a:path w="1214754" h="1351915">
                  <a:moveTo>
                    <a:pt x="563555" y="21976"/>
                  </a:moveTo>
                  <a:lnTo>
                    <a:pt x="333236" y="120094"/>
                  </a:lnTo>
                  <a:lnTo>
                    <a:pt x="378172" y="99819"/>
                  </a:lnTo>
                  <a:lnTo>
                    <a:pt x="422112" y="77671"/>
                  </a:lnTo>
                  <a:lnTo>
                    <a:pt x="465059" y="53652"/>
                  </a:lnTo>
                  <a:lnTo>
                    <a:pt x="507021" y="27754"/>
                  </a:lnTo>
                  <a:lnTo>
                    <a:pt x="547968" y="0"/>
                  </a:lnTo>
                  <a:lnTo>
                    <a:pt x="563555" y="21976"/>
                  </a:lnTo>
                  <a:close/>
                </a:path>
              </a:pathLst>
            </a:custGeom>
            <a:solidFill>
              <a:srgbClr val="81ACBE"/>
            </a:solidFill>
          </p:spPr>
          <p:txBody>
            <a:bodyPr wrap="square" lIns="0" tIns="0" rIns="0" bIns="0" rtlCol="0"/>
            <a:lstStyle/>
            <a:p>
              <a:endParaRPr/>
            </a:p>
          </p:txBody>
        </p:sp>
        <p:sp>
          <p:nvSpPr>
            <p:cNvPr id="11" name="object 11"/>
            <p:cNvSpPr/>
            <p:nvPr/>
          </p:nvSpPr>
          <p:spPr>
            <a:xfrm>
              <a:off x="1842344" y="3325707"/>
              <a:ext cx="2656840" cy="4419600"/>
            </a:xfrm>
            <a:custGeom>
              <a:avLst/>
              <a:gdLst/>
              <a:ahLst/>
              <a:cxnLst/>
              <a:rect l="l" t="t" r="r" b="b"/>
              <a:pathLst>
                <a:path w="2656840" h="4419600">
                  <a:moveTo>
                    <a:pt x="2656243" y="4394293"/>
                  </a:moveTo>
                  <a:lnTo>
                    <a:pt x="2600049" y="4390623"/>
                  </a:lnTo>
                  <a:lnTo>
                    <a:pt x="2577039" y="4400426"/>
                  </a:lnTo>
                  <a:lnTo>
                    <a:pt x="2549124" y="4398514"/>
                  </a:lnTo>
                  <a:lnTo>
                    <a:pt x="2526266" y="4408252"/>
                  </a:lnTo>
                  <a:lnTo>
                    <a:pt x="2470847" y="4404252"/>
                  </a:lnTo>
                  <a:lnTo>
                    <a:pt x="2448242" y="4413882"/>
                  </a:lnTo>
                  <a:lnTo>
                    <a:pt x="2393352" y="4409657"/>
                  </a:lnTo>
                  <a:lnTo>
                    <a:pt x="2371029" y="4419167"/>
                  </a:lnTo>
                  <a:lnTo>
                    <a:pt x="2262836" y="4410040"/>
                  </a:lnTo>
                  <a:lnTo>
                    <a:pt x="2135069" y="4409254"/>
                  </a:lnTo>
                  <a:lnTo>
                    <a:pt x="2005418" y="4395464"/>
                  </a:lnTo>
                  <a:lnTo>
                    <a:pt x="1879198" y="4380213"/>
                  </a:lnTo>
                  <a:lnTo>
                    <a:pt x="1849418" y="4365291"/>
                  </a:lnTo>
                  <a:lnTo>
                    <a:pt x="1751753" y="4351680"/>
                  </a:lnTo>
                  <a:lnTo>
                    <a:pt x="1722758" y="4336423"/>
                  </a:lnTo>
                  <a:lnTo>
                    <a:pt x="1651711" y="4325277"/>
                  </a:lnTo>
                  <a:lnTo>
                    <a:pt x="1623391" y="4309733"/>
                  </a:lnTo>
                  <a:lnTo>
                    <a:pt x="1577233" y="4301788"/>
                  </a:lnTo>
                  <a:lnTo>
                    <a:pt x="1549446" y="4286017"/>
                  </a:lnTo>
                  <a:lnTo>
                    <a:pt x="1526815" y="4281853"/>
                  </a:lnTo>
                  <a:lnTo>
                    <a:pt x="1499390" y="4265928"/>
                  </a:lnTo>
                  <a:lnTo>
                    <a:pt x="1455060" y="4257204"/>
                  </a:lnTo>
                  <a:lnTo>
                    <a:pt x="1428199" y="4241039"/>
                  </a:lnTo>
                  <a:lnTo>
                    <a:pt x="1406508" y="4236475"/>
                  </a:lnTo>
                  <a:lnTo>
                    <a:pt x="1380037" y="4220143"/>
                  </a:lnTo>
                  <a:lnTo>
                    <a:pt x="1358739" y="4215412"/>
                  </a:lnTo>
                  <a:lnTo>
                    <a:pt x="1332661" y="4198912"/>
                  </a:lnTo>
                  <a:lnTo>
                    <a:pt x="1311761" y="4194012"/>
                  </a:lnTo>
                  <a:lnTo>
                    <a:pt x="1286089" y="4177340"/>
                  </a:lnTo>
                  <a:lnTo>
                    <a:pt x="1265598" y="4172264"/>
                  </a:lnTo>
                  <a:lnTo>
                    <a:pt x="1240335" y="4155418"/>
                  </a:lnTo>
                  <a:lnTo>
                    <a:pt x="1215281" y="4138482"/>
                  </a:lnTo>
                  <a:lnTo>
                    <a:pt x="1195417" y="4133140"/>
                  </a:lnTo>
                  <a:lnTo>
                    <a:pt x="1170788" y="4116024"/>
                  </a:lnTo>
                  <a:lnTo>
                    <a:pt x="1151349" y="4110500"/>
                  </a:lnTo>
                  <a:lnTo>
                    <a:pt x="1127149" y="4093201"/>
                  </a:lnTo>
                  <a:lnTo>
                    <a:pt x="1103169" y="4075808"/>
                  </a:lnTo>
                  <a:lnTo>
                    <a:pt x="1084386" y="4070006"/>
                  </a:lnTo>
                  <a:lnTo>
                    <a:pt x="1060846" y="4052425"/>
                  </a:lnTo>
                  <a:lnTo>
                    <a:pt x="1037529" y="4034750"/>
                  </a:lnTo>
                  <a:lnTo>
                    <a:pt x="1019416" y="4028661"/>
                  </a:lnTo>
                  <a:lnTo>
                    <a:pt x="996553" y="4010793"/>
                  </a:lnTo>
                  <a:lnTo>
                    <a:pt x="973916" y="3992827"/>
                  </a:lnTo>
                  <a:lnTo>
                    <a:pt x="951509" y="3974764"/>
                  </a:lnTo>
                  <a:lnTo>
                    <a:pt x="934314" y="3968285"/>
                  </a:lnTo>
                  <a:lnTo>
                    <a:pt x="912373" y="3950023"/>
                  </a:lnTo>
                  <a:lnTo>
                    <a:pt x="890667" y="3931662"/>
                  </a:lnTo>
                  <a:lnTo>
                    <a:pt x="869196" y="3913200"/>
                  </a:lnTo>
                  <a:lnTo>
                    <a:pt x="847964" y="3894636"/>
                  </a:lnTo>
                  <a:lnTo>
                    <a:pt x="831949" y="3887654"/>
                  </a:lnTo>
                  <a:lnTo>
                    <a:pt x="790685" y="3850016"/>
                  </a:lnTo>
                  <a:lnTo>
                    <a:pt x="750396" y="3811961"/>
                  </a:lnTo>
                  <a:lnTo>
                    <a:pt x="711087" y="3773490"/>
                  </a:lnTo>
                  <a:lnTo>
                    <a:pt x="696784" y="3765779"/>
                  </a:lnTo>
                  <a:lnTo>
                    <a:pt x="658971" y="3726670"/>
                  </a:lnTo>
                  <a:lnTo>
                    <a:pt x="622164" y="3687132"/>
                  </a:lnTo>
                  <a:lnTo>
                    <a:pt x="586374" y="3647162"/>
                  </a:lnTo>
                  <a:lnTo>
                    <a:pt x="551608" y="3606755"/>
                  </a:lnTo>
                  <a:lnTo>
                    <a:pt x="517873" y="3565909"/>
                  </a:lnTo>
                  <a:lnTo>
                    <a:pt x="485176" y="3524620"/>
                  </a:lnTo>
                  <a:lnTo>
                    <a:pt x="453525" y="3482886"/>
                  </a:lnTo>
                  <a:lnTo>
                    <a:pt x="422925" y="3440704"/>
                  </a:lnTo>
                  <a:lnTo>
                    <a:pt x="393382" y="3398073"/>
                  </a:lnTo>
                  <a:lnTo>
                    <a:pt x="364899" y="3354989"/>
                  </a:lnTo>
                  <a:lnTo>
                    <a:pt x="337483" y="3311451"/>
                  </a:lnTo>
                  <a:lnTo>
                    <a:pt x="311137" y="3267457"/>
                  </a:lnTo>
                  <a:lnTo>
                    <a:pt x="285863" y="3223006"/>
                  </a:lnTo>
                  <a:lnTo>
                    <a:pt x="261665" y="3178097"/>
                  </a:lnTo>
                  <a:lnTo>
                    <a:pt x="238545" y="3132729"/>
                  </a:lnTo>
                  <a:lnTo>
                    <a:pt x="216504" y="3086901"/>
                  </a:lnTo>
                  <a:lnTo>
                    <a:pt x="195544" y="3040612"/>
                  </a:lnTo>
                  <a:lnTo>
                    <a:pt x="180568" y="3005579"/>
                  </a:lnTo>
                  <a:lnTo>
                    <a:pt x="166132" y="2970316"/>
                  </a:lnTo>
                  <a:lnTo>
                    <a:pt x="147874" y="2922876"/>
                  </a:lnTo>
                  <a:lnTo>
                    <a:pt x="134173" y="2887300"/>
                  </a:lnTo>
                  <a:lnTo>
                    <a:pt x="117535" y="2839170"/>
                  </a:lnTo>
                  <a:lnTo>
                    <a:pt x="101975" y="2790581"/>
                  </a:lnTo>
                  <a:lnTo>
                    <a:pt x="87491" y="2741534"/>
                  </a:lnTo>
                  <a:lnTo>
                    <a:pt x="74085" y="2692028"/>
                  </a:lnTo>
                  <a:lnTo>
                    <a:pt x="61748" y="2642066"/>
                  </a:lnTo>
                  <a:lnTo>
                    <a:pt x="50476" y="2591650"/>
                  </a:lnTo>
                  <a:lnTo>
                    <a:pt x="40266" y="2540782"/>
                  </a:lnTo>
                  <a:lnTo>
                    <a:pt x="31111" y="2489464"/>
                  </a:lnTo>
                  <a:lnTo>
                    <a:pt x="23008" y="2437699"/>
                  </a:lnTo>
                  <a:lnTo>
                    <a:pt x="15948" y="2385488"/>
                  </a:lnTo>
                  <a:lnTo>
                    <a:pt x="9927" y="2332836"/>
                  </a:lnTo>
                  <a:lnTo>
                    <a:pt x="4937" y="2279744"/>
                  </a:lnTo>
                  <a:lnTo>
                    <a:pt x="2826" y="2253034"/>
                  </a:lnTo>
                  <a:lnTo>
                    <a:pt x="5948" y="2237900"/>
                  </a:lnTo>
                  <a:lnTo>
                    <a:pt x="4346" y="2210974"/>
                  </a:lnTo>
                  <a:lnTo>
                    <a:pt x="1898" y="2156799"/>
                  </a:lnTo>
                  <a:lnTo>
                    <a:pt x="453" y="2102196"/>
                  </a:lnTo>
                  <a:lnTo>
                    <a:pt x="0" y="2047172"/>
                  </a:lnTo>
                  <a:lnTo>
                    <a:pt x="143" y="2019502"/>
                  </a:lnTo>
                  <a:lnTo>
                    <a:pt x="5508" y="2003412"/>
                  </a:lnTo>
                  <a:lnTo>
                    <a:pt x="6138" y="1975535"/>
                  </a:lnTo>
                  <a:lnTo>
                    <a:pt x="8122" y="1919472"/>
                  </a:lnTo>
                  <a:lnTo>
                    <a:pt x="11062" y="1863002"/>
                  </a:lnTo>
                  <a:lnTo>
                    <a:pt x="17863" y="1846300"/>
                  </a:lnTo>
                  <a:lnTo>
                    <a:pt x="19923" y="1817814"/>
                  </a:lnTo>
                  <a:lnTo>
                    <a:pt x="22216" y="1789228"/>
                  </a:lnTo>
                  <a:lnTo>
                    <a:pt x="24739" y="1760545"/>
                  </a:lnTo>
                  <a:lnTo>
                    <a:pt x="32469" y="1743447"/>
                  </a:lnTo>
                  <a:lnTo>
                    <a:pt x="35451" y="1714568"/>
                  </a:lnTo>
                  <a:lnTo>
                    <a:pt x="38660" y="1685592"/>
                  </a:lnTo>
                  <a:lnTo>
                    <a:pt x="47070" y="1668205"/>
                  </a:lnTo>
                  <a:lnTo>
                    <a:pt x="50725" y="1639039"/>
                  </a:lnTo>
                  <a:lnTo>
                    <a:pt x="54604" y="1609778"/>
                  </a:lnTo>
                  <a:lnTo>
                    <a:pt x="63679" y="1592107"/>
                  </a:lnTo>
                  <a:lnTo>
                    <a:pt x="67993" y="1562660"/>
                  </a:lnTo>
                  <a:lnTo>
                    <a:pt x="72524" y="1533121"/>
                  </a:lnTo>
                  <a:lnTo>
                    <a:pt x="82248" y="1515174"/>
                  </a:lnTo>
                  <a:lnTo>
                    <a:pt x="87206" y="1485453"/>
                  </a:lnTo>
                  <a:lnTo>
                    <a:pt x="92373" y="1455643"/>
                  </a:lnTo>
                  <a:lnTo>
                    <a:pt x="102726" y="1437428"/>
                  </a:lnTo>
                  <a:lnTo>
                    <a:pt x="108310" y="1407440"/>
                  </a:lnTo>
                  <a:lnTo>
                    <a:pt x="119076" y="1389049"/>
                  </a:lnTo>
                  <a:lnTo>
                    <a:pt x="125065" y="1358889"/>
                  </a:lnTo>
                  <a:lnTo>
                    <a:pt x="136233" y="1340327"/>
                  </a:lnTo>
                  <a:lnTo>
                    <a:pt x="142623" y="1309996"/>
                  </a:lnTo>
                  <a:lnTo>
                    <a:pt x="154187" y="1291265"/>
                  </a:lnTo>
                  <a:lnTo>
                    <a:pt x="160965" y="1260769"/>
                  </a:lnTo>
                  <a:lnTo>
                    <a:pt x="172914" y="1241874"/>
                  </a:lnTo>
                  <a:lnTo>
                    <a:pt x="180077" y="1211214"/>
                  </a:lnTo>
                  <a:lnTo>
                    <a:pt x="204916" y="1173023"/>
                  </a:lnTo>
                  <a:lnTo>
                    <a:pt x="212634" y="1142127"/>
                  </a:lnTo>
                  <a:lnTo>
                    <a:pt x="238569" y="1103469"/>
                  </a:lnTo>
                  <a:lnTo>
                    <a:pt x="246822" y="1072344"/>
                  </a:lnTo>
                  <a:lnTo>
                    <a:pt x="273807" y="1033239"/>
                  </a:lnTo>
                  <a:lnTo>
                    <a:pt x="282579" y="1001894"/>
                  </a:lnTo>
                  <a:lnTo>
                    <a:pt x="324814" y="942488"/>
                  </a:lnTo>
                  <a:lnTo>
                    <a:pt x="334239" y="910864"/>
                  </a:lnTo>
                  <a:lnTo>
                    <a:pt x="378376" y="850647"/>
                  </a:lnTo>
                  <a:lnTo>
                    <a:pt x="439312" y="769470"/>
                  </a:lnTo>
                  <a:lnTo>
                    <a:pt x="449925" y="737340"/>
                  </a:lnTo>
                  <a:lnTo>
                    <a:pt x="513624" y="654986"/>
                  </a:lnTo>
                  <a:lnTo>
                    <a:pt x="534847" y="645945"/>
                  </a:lnTo>
                  <a:lnTo>
                    <a:pt x="551215" y="625167"/>
                  </a:lnTo>
                  <a:lnTo>
                    <a:pt x="651878" y="499457"/>
                  </a:lnTo>
                  <a:lnTo>
                    <a:pt x="674012" y="490028"/>
                  </a:lnTo>
                  <a:lnTo>
                    <a:pt x="708627" y="447672"/>
                  </a:lnTo>
                  <a:lnTo>
                    <a:pt x="731059" y="438116"/>
                  </a:lnTo>
                  <a:lnTo>
                    <a:pt x="783959" y="374167"/>
                  </a:lnTo>
                  <a:lnTo>
                    <a:pt x="806744" y="364460"/>
                  </a:lnTo>
                  <a:lnTo>
                    <a:pt x="824630" y="343036"/>
                  </a:lnTo>
                  <a:lnTo>
                    <a:pt x="847572" y="333263"/>
                  </a:lnTo>
                  <a:lnTo>
                    <a:pt x="865614" y="311772"/>
                  </a:lnTo>
                  <a:lnTo>
                    <a:pt x="888706" y="301934"/>
                  </a:lnTo>
                  <a:lnTo>
                    <a:pt x="906887" y="280385"/>
                  </a:lnTo>
                  <a:lnTo>
                    <a:pt x="930112" y="270491"/>
                  </a:lnTo>
                  <a:lnTo>
                    <a:pt x="948426" y="248884"/>
                  </a:lnTo>
                  <a:lnTo>
                    <a:pt x="971778" y="238936"/>
                  </a:lnTo>
                  <a:lnTo>
                    <a:pt x="990207" y="217280"/>
                  </a:lnTo>
                  <a:lnTo>
                    <a:pt x="1013669" y="207286"/>
                  </a:lnTo>
                  <a:lnTo>
                    <a:pt x="1032207" y="185584"/>
                  </a:lnTo>
                  <a:lnTo>
                    <a:pt x="1079378" y="165488"/>
                  </a:lnTo>
                  <a:lnTo>
                    <a:pt x="1098050" y="143729"/>
                  </a:lnTo>
                  <a:lnTo>
                    <a:pt x="1169229" y="113406"/>
                  </a:lnTo>
                  <a:lnTo>
                    <a:pt x="1188041" y="91587"/>
                  </a:lnTo>
                  <a:lnTo>
                    <a:pt x="1403030" y="0"/>
                  </a:lnTo>
                  <a:lnTo>
                    <a:pt x="1851111" y="1051509"/>
                  </a:lnTo>
                  <a:lnTo>
                    <a:pt x="1779379" y="1082068"/>
                  </a:lnTo>
                  <a:lnTo>
                    <a:pt x="1760494" y="1103917"/>
                  </a:lnTo>
                  <a:lnTo>
                    <a:pt x="1689274" y="1134258"/>
                  </a:lnTo>
                  <a:lnTo>
                    <a:pt x="1670658" y="1155993"/>
                  </a:lnTo>
                  <a:lnTo>
                    <a:pt x="1623786" y="1175961"/>
                  </a:lnTo>
                  <a:lnTo>
                    <a:pt x="1605509" y="1197552"/>
                  </a:lnTo>
                  <a:lnTo>
                    <a:pt x="1582376" y="1207407"/>
                  </a:lnTo>
                  <a:lnTo>
                    <a:pt x="1546523" y="1250290"/>
                  </a:lnTo>
                  <a:lnTo>
                    <a:pt x="1523871" y="1259940"/>
                  </a:lnTo>
                  <a:lnTo>
                    <a:pt x="1471949" y="1323472"/>
                  </a:lnTo>
                  <a:lnTo>
                    <a:pt x="1450084" y="1332787"/>
                  </a:lnTo>
                  <a:lnTo>
                    <a:pt x="1400795" y="1395198"/>
                  </a:lnTo>
                  <a:lnTo>
                    <a:pt x="1369210" y="1436262"/>
                  </a:lnTo>
                  <a:lnTo>
                    <a:pt x="1338740" y="1476852"/>
                  </a:lnTo>
                  <a:lnTo>
                    <a:pt x="1328933" y="1508639"/>
                  </a:lnTo>
                  <a:lnTo>
                    <a:pt x="1314447" y="1528614"/>
                  </a:lnTo>
                  <a:lnTo>
                    <a:pt x="1300281" y="1548454"/>
                  </a:lnTo>
                  <a:lnTo>
                    <a:pt x="1286454" y="1568148"/>
                  </a:lnTo>
                  <a:lnTo>
                    <a:pt x="1277944" y="1599383"/>
                  </a:lnTo>
                  <a:lnTo>
                    <a:pt x="1264795" y="1618789"/>
                  </a:lnTo>
                  <a:lnTo>
                    <a:pt x="1252004" y="1638042"/>
                  </a:lnTo>
                  <a:lnTo>
                    <a:pt x="1244566" y="1668820"/>
                  </a:lnTo>
                  <a:lnTo>
                    <a:pt x="1232527" y="1687753"/>
                  </a:lnTo>
                  <a:lnTo>
                    <a:pt x="1225840" y="1718210"/>
                  </a:lnTo>
                  <a:lnTo>
                    <a:pt x="1214569" y="1736817"/>
                  </a:lnTo>
                  <a:lnTo>
                    <a:pt x="1208685" y="1766932"/>
                  </a:lnTo>
                  <a:lnTo>
                    <a:pt x="1198232" y="1785190"/>
                  </a:lnTo>
                  <a:lnTo>
                    <a:pt x="1193166" y="1814957"/>
                  </a:lnTo>
                  <a:lnTo>
                    <a:pt x="1183547" y="1832859"/>
                  </a:lnTo>
                  <a:lnTo>
                    <a:pt x="1179346" y="1862258"/>
                  </a:lnTo>
                  <a:lnTo>
                    <a:pt x="1175583" y="1891469"/>
                  </a:lnTo>
                  <a:lnTo>
                    <a:pt x="1167283" y="1908810"/>
                  </a:lnTo>
                  <a:lnTo>
                    <a:pt x="1164413" y="1937641"/>
                  </a:lnTo>
                  <a:lnTo>
                    <a:pt x="1162010" y="1966274"/>
                  </a:lnTo>
                  <a:lnTo>
                    <a:pt x="1160072" y="1994708"/>
                  </a:lnTo>
                  <a:lnTo>
                    <a:pt x="1153623" y="2011260"/>
                  </a:lnTo>
                  <a:lnTo>
                    <a:pt x="1152630" y="2039292"/>
                  </a:lnTo>
                  <a:lnTo>
                    <a:pt x="1152125" y="2067116"/>
                  </a:lnTo>
                  <a:lnTo>
                    <a:pt x="1152110" y="2094731"/>
                  </a:lnTo>
                  <a:lnTo>
                    <a:pt x="1152583" y="2122138"/>
                  </a:lnTo>
                  <a:lnTo>
                    <a:pt x="1155035" y="2176312"/>
                  </a:lnTo>
                  <a:lnTo>
                    <a:pt x="1159518" y="2229619"/>
                  </a:lnTo>
                  <a:lnTo>
                    <a:pt x="1162529" y="2255946"/>
                  </a:lnTo>
                  <a:lnTo>
                    <a:pt x="1161084" y="2270365"/>
                  </a:lnTo>
                  <a:lnTo>
                    <a:pt x="1169719" y="2321905"/>
                  </a:lnTo>
                  <a:lnTo>
                    <a:pt x="1180464" y="2372545"/>
                  </a:lnTo>
                  <a:lnTo>
                    <a:pt x="1191614" y="2409208"/>
                  </a:lnTo>
                  <a:lnTo>
                    <a:pt x="1198319" y="2433960"/>
                  </a:lnTo>
                  <a:lnTo>
                    <a:pt x="1213341" y="2482779"/>
                  </a:lnTo>
                  <a:lnTo>
                    <a:pt x="1230519" y="2530678"/>
                  </a:lnTo>
                  <a:lnTo>
                    <a:pt x="1249856" y="2577658"/>
                  </a:lnTo>
                  <a:lnTo>
                    <a:pt x="1271357" y="2623716"/>
                  </a:lnTo>
                  <a:lnTo>
                    <a:pt x="1295016" y="2668855"/>
                  </a:lnTo>
                  <a:lnTo>
                    <a:pt x="1320826" y="2713077"/>
                  </a:lnTo>
                  <a:lnTo>
                    <a:pt x="1348775" y="2756388"/>
                  </a:lnTo>
                  <a:lnTo>
                    <a:pt x="1378847" y="2798794"/>
                  </a:lnTo>
                  <a:lnTo>
                    <a:pt x="1411021" y="2840306"/>
                  </a:lnTo>
                  <a:lnTo>
                    <a:pt x="1445272" y="2880932"/>
                  </a:lnTo>
                  <a:lnTo>
                    <a:pt x="1481570" y="2920686"/>
                  </a:lnTo>
                  <a:lnTo>
                    <a:pt x="1519883" y="2959582"/>
                  </a:lnTo>
                  <a:lnTo>
                    <a:pt x="1534807" y="2967029"/>
                  </a:lnTo>
                  <a:lnTo>
                    <a:pt x="1555194" y="2985953"/>
                  </a:lnTo>
                  <a:lnTo>
                    <a:pt x="1576064" y="3004671"/>
                  </a:lnTo>
                  <a:lnTo>
                    <a:pt x="1597418" y="3023182"/>
                  </a:lnTo>
                  <a:lnTo>
                    <a:pt x="1619245" y="3041493"/>
                  </a:lnTo>
                  <a:lnTo>
                    <a:pt x="1636554" y="3047923"/>
                  </a:lnTo>
                  <a:lnTo>
                    <a:pt x="1659301" y="3065842"/>
                  </a:lnTo>
                  <a:lnTo>
                    <a:pt x="1682508" y="3083564"/>
                  </a:lnTo>
                  <a:lnTo>
                    <a:pt x="1706161" y="3101096"/>
                  </a:lnTo>
                  <a:lnTo>
                    <a:pt x="1725270" y="3106760"/>
                  </a:lnTo>
                  <a:lnTo>
                    <a:pt x="1749789" y="3123923"/>
                  </a:lnTo>
                  <a:lnTo>
                    <a:pt x="1769764" y="3129218"/>
                  </a:lnTo>
                  <a:lnTo>
                    <a:pt x="1795133" y="3146020"/>
                  </a:lnTo>
                  <a:lnTo>
                    <a:pt x="1820904" y="3162650"/>
                  </a:lnTo>
                  <a:lnTo>
                    <a:pt x="1842099" y="3167425"/>
                  </a:lnTo>
                  <a:lnTo>
                    <a:pt x="1868673" y="3183713"/>
                  </a:lnTo>
                  <a:lnTo>
                    <a:pt x="1890655" y="3188153"/>
                  </a:lnTo>
                  <a:lnTo>
                    <a:pt x="1913003" y="3192436"/>
                  </a:lnTo>
                  <a:lnTo>
                    <a:pt x="1940697" y="3208247"/>
                  </a:lnTo>
                  <a:lnTo>
                    <a:pt x="1963780" y="3212218"/>
                  </a:lnTo>
                  <a:lnTo>
                    <a:pt x="1987213" y="3216040"/>
                  </a:lnTo>
                  <a:lnTo>
                    <a:pt x="2015953" y="3231405"/>
                  </a:lnTo>
                  <a:lnTo>
                    <a:pt x="2040045" y="3234946"/>
                  </a:lnTo>
                  <a:lnTo>
                    <a:pt x="2089200" y="3241614"/>
                  </a:lnTo>
                  <a:lnTo>
                    <a:pt x="2139536" y="3247779"/>
                  </a:lnTo>
                  <a:lnTo>
                    <a:pt x="2191011" y="3253459"/>
                  </a:lnTo>
                  <a:lnTo>
                    <a:pt x="2270113" y="3261174"/>
                  </a:lnTo>
                  <a:lnTo>
                    <a:pt x="2351244" y="3268024"/>
                  </a:lnTo>
                  <a:lnTo>
                    <a:pt x="2373717" y="3258450"/>
                  </a:lnTo>
                  <a:lnTo>
                    <a:pt x="2429136" y="3262450"/>
                  </a:lnTo>
                  <a:lnTo>
                    <a:pt x="2452104" y="3252665"/>
                  </a:lnTo>
                  <a:lnTo>
                    <a:pt x="2480207" y="3254498"/>
                  </a:lnTo>
                  <a:lnTo>
                    <a:pt x="2656243" y="4394293"/>
                  </a:lnTo>
                  <a:close/>
                </a:path>
              </a:pathLst>
            </a:custGeom>
            <a:solidFill>
              <a:srgbClr val="B4D3EF"/>
            </a:solidFill>
          </p:spPr>
          <p:txBody>
            <a:bodyPr wrap="square" lIns="0" tIns="0" rIns="0" bIns="0" rtlCol="0"/>
            <a:lstStyle/>
            <a:p>
              <a:endParaRPr/>
            </a:p>
          </p:txBody>
        </p:sp>
        <p:sp>
          <p:nvSpPr>
            <p:cNvPr id="12" name="object 12"/>
            <p:cNvSpPr/>
            <p:nvPr/>
          </p:nvSpPr>
          <p:spPr>
            <a:xfrm>
              <a:off x="3170540" y="3325707"/>
              <a:ext cx="526415" cy="1076325"/>
            </a:xfrm>
            <a:custGeom>
              <a:avLst/>
              <a:gdLst/>
              <a:ahLst/>
              <a:cxnLst/>
              <a:rect l="l" t="t" r="r" b="b"/>
              <a:pathLst>
                <a:path w="526414" h="1076325">
                  <a:moveTo>
                    <a:pt x="488819" y="1076042"/>
                  </a:moveTo>
                  <a:lnTo>
                    <a:pt x="0" y="33475"/>
                  </a:lnTo>
                  <a:lnTo>
                    <a:pt x="37373" y="16357"/>
                  </a:lnTo>
                  <a:lnTo>
                    <a:pt x="74834" y="0"/>
                  </a:lnTo>
                  <a:lnTo>
                    <a:pt x="526237" y="1059305"/>
                  </a:lnTo>
                  <a:lnTo>
                    <a:pt x="507454" y="1067507"/>
                  </a:lnTo>
                  <a:lnTo>
                    <a:pt x="488819" y="1076042"/>
                  </a:lnTo>
                  <a:close/>
                </a:path>
              </a:pathLst>
            </a:custGeom>
            <a:solidFill>
              <a:srgbClr val="9AA6C6"/>
            </a:solidFill>
          </p:spPr>
          <p:txBody>
            <a:bodyPr wrap="square" lIns="0" tIns="0" rIns="0" bIns="0" rtlCol="0"/>
            <a:lstStyle/>
            <a:p>
              <a:endParaRPr/>
            </a:p>
          </p:txBody>
        </p:sp>
        <p:sp>
          <p:nvSpPr>
            <p:cNvPr id="13" name="object 13"/>
            <p:cNvSpPr/>
            <p:nvPr/>
          </p:nvSpPr>
          <p:spPr>
            <a:xfrm>
              <a:off x="3245586" y="3325616"/>
              <a:ext cx="451484" cy="1059815"/>
            </a:xfrm>
            <a:custGeom>
              <a:avLst/>
              <a:gdLst/>
              <a:ahLst/>
              <a:cxnLst/>
              <a:rect l="l" t="t" r="r" b="b"/>
              <a:pathLst>
                <a:path w="451485" h="1059814">
                  <a:moveTo>
                    <a:pt x="451402" y="1059305"/>
                  </a:moveTo>
                  <a:lnTo>
                    <a:pt x="0" y="0"/>
                  </a:lnTo>
                  <a:lnTo>
                    <a:pt x="451402" y="1059305"/>
                  </a:lnTo>
                  <a:close/>
                </a:path>
              </a:pathLst>
            </a:custGeom>
            <a:solidFill>
              <a:srgbClr val="817B9A"/>
            </a:solidFill>
          </p:spPr>
          <p:txBody>
            <a:bodyPr wrap="square" lIns="0" tIns="0" rIns="0" bIns="0" rtlCol="0"/>
            <a:lstStyle/>
            <a:p>
              <a:endParaRPr/>
            </a:p>
          </p:txBody>
        </p:sp>
      </p:grpSp>
      <p:sp>
        <p:nvSpPr>
          <p:cNvPr id="14" name="object 14"/>
          <p:cNvSpPr txBox="1"/>
          <p:nvPr/>
        </p:nvSpPr>
        <p:spPr>
          <a:xfrm>
            <a:off x="9948750" y="4095465"/>
            <a:ext cx="7124065" cy="768350"/>
          </a:xfrm>
          <a:prstGeom prst="rect">
            <a:avLst/>
          </a:prstGeom>
        </p:spPr>
        <p:txBody>
          <a:bodyPr vert="horz" wrap="square" lIns="0" tIns="12700" rIns="0" bIns="0" rtlCol="0">
            <a:spAutoFit/>
          </a:bodyPr>
          <a:lstStyle/>
          <a:p>
            <a:pPr marL="12700" marR="5080">
              <a:lnSpc>
                <a:spcPct val="116100"/>
              </a:lnSpc>
              <a:spcBef>
                <a:spcPts val="100"/>
              </a:spcBef>
              <a:tabLst>
                <a:tab pos="590550" algn="l"/>
                <a:tab pos="2272665" algn="l"/>
                <a:tab pos="3832225" algn="l"/>
                <a:tab pos="4283075" algn="l"/>
                <a:tab pos="4913630" algn="l"/>
                <a:tab pos="5522595" algn="l"/>
                <a:tab pos="6461125" algn="l"/>
              </a:tabLst>
            </a:pPr>
            <a:r>
              <a:rPr sz="2100" b="0" spc="90" dirty="0">
                <a:latin typeface="Bookman Old Style"/>
                <a:cs typeface="Bookman Old Style"/>
              </a:rPr>
              <a:t>All</a:t>
            </a:r>
            <a:r>
              <a:rPr sz="2100" b="0" dirty="0">
                <a:latin typeface="Bookman Old Style"/>
                <a:cs typeface="Bookman Old Style"/>
              </a:rPr>
              <a:t>	</a:t>
            </a:r>
            <a:r>
              <a:rPr sz="2100" b="0" spc="-10" dirty="0">
                <a:latin typeface="Bookman Old Style"/>
                <a:cs typeface="Bookman Old Style"/>
              </a:rPr>
              <a:t>individuals</a:t>
            </a:r>
            <a:r>
              <a:rPr sz="2100" b="0" dirty="0">
                <a:latin typeface="Bookman Old Style"/>
                <a:cs typeface="Bookman Old Style"/>
              </a:rPr>
              <a:t>	</a:t>
            </a:r>
            <a:r>
              <a:rPr sz="2100" b="0" spc="-10" dirty="0">
                <a:latin typeface="Bookman Old Style"/>
                <a:cs typeface="Bookman Old Style"/>
              </a:rPr>
              <a:t>regardless</a:t>
            </a:r>
            <a:r>
              <a:rPr sz="2100" b="0" dirty="0">
                <a:latin typeface="Bookman Old Style"/>
                <a:cs typeface="Bookman Old Style"/>
              </a:rPr>
              <a:t>	</a:t>
            </a:r>
            <a:r>
              <a:rPr sz="2100" b="0" spc="65" dirty="0">
                <a:latin typeface="Bookman Old Style"/>
                <a:cs typeface="Bookman Old Style"/>
              </a:rPr>
              <a:t>of</a:t>
            </a:r>
            <a:r>
              <a:rPr sz="2100" b="0" dirty="0">
                <a:latin typeface="Bookman Old Style"/>
                <a:cs typeface="Bookman Old Style"/>
              </a:rPr>
              <a:t>	</a:t>
            </a:r>
            <a:r>
              <a:rPr sz="2100" b="0" spc="-25" dirty="0">
                <a:latin typeface="Bookman Old Style"/>
                <a:cs typeface="Bookman Old Style"/>
              </a:rPr>
              <a:t>age</a:t>
            </a:r>
            <a:r>
              <a:rPr sz="2100" b="0" dirty="0">
                <a:latin typeface="Bookman Old Style"/>
                <a:cs typeface="Bookman Old Style"/>
              </a:rPr>
              <a:t>	</a:t>
            </a:r>
            <a:r>
              <a:rPr sz="2100" b="0" spc="-25" dirty="0">
                <a:latin typeface="Bookman Old Style"/>
                <a:cs typeface="Bookman Old Style"/>
              </a:rPr>
              <a:t>are</a:t>
            </a:r>
            <a:r>
              <a:rPr sz="2100" b="0" dirty="0">
                <a:latin typeface="Bookman Old Style"/>
                <a:cs typeface="Bookman Old Style"/>
              </a:rPr>
              <a:t>	</a:t>
            </a:r>
            <a:r>
              <a:rPr sz="2100" b="0" spc="-10" dirty="0">
                <a:latin typeface="Bookman Old Style"/>
                <a:cs typeface="Bookman Old Style"/>
              </a:rPr>
              <a:t>asked</a:t>
            </a:r>
            <a:r>
              <a:rPr sz="2100" b="0" dirty="0">
                <a:latin typeface="Bookman Old Style"/>
                <a:cs typeface="Bookman Old Style"/>
              </a:rPr>
              <a:t>	</a:t>
            </a:r>
            <a:r>
              <a:rPr sz="2100" b="0" spc="40" dirty="0">
                <a:latin typeface="Bookman Old Style"/>
                <a:cs typeface="Bookman Old Style"/>
              </a:rPr>
              <a:t>their </a:t>
            </a:r>
            <a:r>
              <a:rPr sz="2100" b="0" dirty="0">
                <a:latin typeface="Bookman Old Style"/>
                <a:cs typeface="Bookman Old Style"/>
              </a:rPr>
              <a:t>current</a:t>
            </a:r>
            <a:r>
              <a:rPr sz="2100" b="0" spc="325" dirty="0">
                <a:latin typeface="Bookman Old Style"/>
                <a:cs typeface="Bookman Old Style"/>
              </a:rPr>
              <a:t> </a:t>
            </a:r>
            <a:r>
              <a:rPr sz="2100" b="0" dirty="0">
                <a:latin typeface="Bookman Old Style"/>
                <a:cs typeface="Bookman Old Style"/>
              </a:rPr>
              <a:t>gender</a:t>
            </a:r>
            <a:r>
              <a:rPr sz="2100" b="0" spc="330" dirty="0">
                <a:latin typeface="Bookman Old Style"/>
                <a:cs typeface="Bookman Old Style"/>
              </a:rPr>
              <a:t> </a:t>
            </a:r>
            <a:r>
              <a:rPr sz="2100" b="0" spc="35" dirty="0">
                <a:latin typeface="Bookman Old Style"/>
                <a:cs typeface="Bookman Old Style"/>
              </a:rPr>
              <a:t>identity.</a:t>
            </a:r>
            <a:endParaRPr sz="2100">
              <a:latin typeface="Bookman Old Style"/>
              <a:cs typeface="Bookman Old Style"/>
            </a:endParaRPr>
          </a:p>
        </p:txBody>
      </p:sp>
      <p:sp>
        <p:nvSpPr>
          <p:cNvPr id="15" name="object 15"/>
          <p:cNvSpPr txBox="1"/>
          <p:nvPr/>
        </p:nvSpPr>
        <p:spPr>
          <a:xfrm>
            <a:off x="4671478" y="7511867"/>
            <a:ext cx="1750695" cy="968375"/>
          </a:xfrm>
          <a:prstGeom prst="rect">
            <a:avLst/>
          </a:prstGeom>
        </p:spPr>
        <p:txBody>
          <a:bodyPr vert="horz" wrap="square" lIns="0" tIns="52705" rIns="0" bIns="0" rtlCol="0">
            <a:spAutoFit/>
          </a:bodyPr>
          <a:lstStyle/>
          <a:p>
            <a:pPr algn="ctr">
              <a:lnSpc>
                <a:spcPct val="100000"/>
              </a:lnSpc>
              <a:spcBef>
                <a:spcPts val="415"/>
              </a:spcBef>
            </a:pPr>
            <a:r>
              <a:rPr sz="1800" b="1" spc="50" dirty="0">
                <a:solidFill>
                  <a:srgbClr val="3A5C4D"/>
                </a:solidFill>
                <a:latin typeface="Arial"/>
                <a:cs typeface="Arial"/>
              </a:rPr>
              <a:t>7%</a:t>
            </a:r>
            <a:endParaRPr sz="1800">
              <a:latin typeface="Arial"/>
              <a:cs typeface="Arial"/>
            </a:endParaRPr>
          </a:p>
          <a:p>
            <a:pPr marL="12700" marR="5080" algn="ctr">
              <a:lnSpc>
                <a:spcPct val="114599"/>
              </a:lnSpc>
            </a:pPr>
            <a:r>
              <a:rPr sz="1800" spc="75" dirty="0">
                <a:solidFill>
                  <a:srgbClr val="3A5C4D"/>
                </a:solidFill>
                <a:latin typeface="Arial"/>
                <a:cs typeface="Arial"/>
              </a:rPr>
              <a:t>Multiple</a:t>
            </a:r>
            <a:r>
              <a:rPr sz="1800" spc="-15" dirty="0">
                <a:solidFill>
                  <a:srgbClr val="3A5C4D"/>
                </a:solidFill>
                <a:latin typeface="Arial"/>
                <a:cs typeface="Arial"/>
              </a:rPr>
              <a:t> </a:t>
            </a:r>
            <a:r>
              <a:rPr sz="1800" spc="-10" dirty="0">
                <a:solidFill>
                  <a:srgbClr val="3A5C4D"/>
                </a:solidFill>
                <a:latin typeface="Arial"/>
                <a:cs typeface="Arial"/>
              </a:rPr>
              <a:t>Gender </a:t>
            </a:r>
            <a:r>
              <a:rPr sz="1800" spc="50" dirty="0">
                <a:solidFill>
                  <a:srgbClr val="3A5C4D"/>
                </a:solidFill>
                <a:latin typeface="Arial"/>
                <a:cs typeface="Arial"/>
              </a:rPr>
              <a:t>Identities</a:t>
            </a:r>
            <a:r>
              <a:rPr sz="1800" spc="-35" dirty="0">
                <a:solidFill>
                  <a:srgbClr val="3A5C4D"/>
                </a:solidFill>
                <a:latin typeface="Arial"/>
                <a:cs typeface="Arial"/>
              </a:rPr>
              <a:t> </a:t>
            </a:r>
            <a:r>
              <a:rPr sz="1800" spc="-20" dirty="0">
                <a:solidFill>
                  <a:srgbClr val="3A5C4D"/>
                </a:solidFill>
                <a:latin typeface="Arial"/>
                <a:cs typeface="Arial"/>
              </a:rPr>
              <a:t>(12)</a:t>
            </a:r>
            <a:endParaRPr sz="1800">
              <a:latin typeface="Arial"/>
              <a:cs typeface="Arial"/>
            </a:endParaRPr>
          </a:p>
        </p:txBody>
      </p:sp>
      <p:sp>
        <p:nvSpPr>
          <p:cNvPr id="16" name="object 16"/>
          <p:cNvSpPr txBox="1"/>
          <p:nvPr/>
        </p:nvSpPr>
        <p:spPr>
          <a:xfrm>
            <a:off x="1387895" y="7277943"/>
            <a:ext cx="1771014" cy="654050"/>
          </a:xfrm>
          <a:prstGeom prst="rect">
            <a:avLst/>
          </a:prstGeom>
        </p:spPr>
        <p:txBody>
          <a:bodyPr vert="horz" wrap="square" lIns="0" tIns="52705" rIns="0" bIns="0" rtlCol="0">
            <a:spAutoFit/>
          </a:bodyPr>
          <a:lstStyle/>
          <a:p>
            <a:pPr algn="ctr">
              <a:lnSpc>
                <a:spcPct val="100000"/>
              </a:lnSpc>
              <a:spcBef>
                <a:spcPts val="415"/>
              </a:spcBef>
            </a:pPr>
            <a:r>
              <a:rPr sz="1800" b="1" spc="35" dirty="0">
                <a:solidFill>
                  <a:srgbClr val="3A5C4D"/>
                </a:solidFill>
                <a:latin typeface="Arial"/>
                <a:cs typeface="Arial"/>
              </a:rPr>
              <a:t>43%</a:t>
            </a:r>
            <a:endParaRPr sz="1800">
              <a:latin typeface="Arial"/>
              <a:cs typeface="Arial"/>
            </a:endParaRPr>
          </a:p>
          <a:p>
            <a:pPr algn="ctr">
              <a:lnSpc>
                <a:spcPct val="100000"/>
              </a:lnSpc>
              <a:spcBef>
                <a:spcPts val="315"/>
              </a:spcBef>
            </a:pPr>
            <a:r>
              <a:rPr sz="1800" spc="55" dirty="0">
                <a:solidFill>
                  <a:srgbClr val="3A5C4D"/>
                </a:solidFill>
                <a:latin typeface="Arial"/>
                <a:cs typeface="Arial"/>
              </a:rPr>
              <a:t>Woman/Girl</a:t>
            </a:r>
            <a:r>
              <a:rPr sz="1800" spc="-15" dirty="0">
                <a:solidFill>
                  <a:srgbClr val="3A5C4D"/>
                </a:solidFill>
                <a:latin typeface="Arial"/>
                <a:cs typeface="Arial"/>
              </a:rPr>
              <a:t> </a:t>
            </a:r>
            <a:r>
              <a:rPr sz="1800" spc="-20" dirty="0">
                <a:solidFill>
                  <a:srgbClr val="3A5C4D"/>
                </a:solidFill>
                <a:latin typeface="Arial"/>
                <a:cs typeface="Arial"/>
              </a:rPr>
              <a:t>(79)</a:t>
            </a:r>
            <a:endParaRPr sz="1800">
              <a:latin typeface="Arial"/>
              <a:cs typeface="Arial"/>
            </a:endParaRPr>
          </a:p>
        </p:txBody>
      </p:sp>
      <p:sp>
        <p:nvSpPr>
          <p:cNvPr id="17" name="object 17"/>
          <p:cNvSpPr txBox="1"/>
          <p:nvPr/>
        </p:nvSpPr>
        <p:spPr>
          <a:xfrm>
            <a:off x="1436675" y="1452137"/>
            <a:ext cx="15568930" cy="1337310"/>
          </a:xfrm>
          <a:prstGeom prst="rect">
            <a:avLst/>
          </a:prstGeom>
        </p:spPr>
        <p:txBody>
          <a:bodyPr vert="horz" wrap="square" lIns="0" tIns="12700" rIns="0" bIns="0" rtlCol="0">
            <a:spAutoFit/>
          </a:bodyPr>
          <a:lstStyle/>
          <a:p>
            <a:pPr marL="3563620" marR="5080" indent="-3551554">
              <a:lnSpc>
                <a:spcPct val="116100"/>
              </a:lnSpc>
              <a:spcBef>
                <a:spcPts val="100"/>
              </a:spcBef>
            </a:pPr>
            <a:r>
              <a:rPr sz="2100" spc="114" dirty="0">
                <a:latin typeface="Times New Roman"/>
                <a:cs typeface="Times New Roman"/>
              </a:rPr>
              <a:t>For</a:t>
            </a:r>
            <a:r>
              <a:rPr sz="2100" spc="-10" dirty="0">
                <a:latin typeface="Times New Roman"/>
                <a:cs typeface="Times New Roman"/>
              </a:rPr>
              <a:t> </a:t>
            </a:r>
            <a:r>
              <a:rPr sz="2100" spc="170" dirty="0">
                <a:latin typeface="Times New Roman"/>
                <a:cs typeface="Times New Roman"/>
              </a:rPr>
              <a:t>the</a:t>
            </a:r>
            <a:r>
              <a:rPr sz="2100" spc="-10" dirty="0">
                <a:latin typeface="Times New Roman"/>
                <a:cs typeface="Times New Roman"/>
              </a:rPr>
              <a:t> </a:t>
            </a:r>
            <a:r>
              <a:rPr sz="2100" spc="110" dirty="0">
                <a:latin typeface="Times New Roman"/>
                <a:cs typeface="Times New Roman"/>
              </a:rPr>
              <a:t>purposes</a:t>
            </a:r>
            <a:r>
              <a:rPr sz="2100" spc="-5" dirty="0">
                <a:latin typeface="Times New Roman"/>
                <a:cs typeface="Times New Roman"/>
              </a:rPr>
              <a:t> </a:t>
            </a:r>
            <a:r>
              <a:rPr sz="2100" spc="75" dirty="0">
                <a:latin typeface="Times New Roman"/>
                <a:cs typeface="Times New Roman"/>
              </a:rPr>
              <a:t>of</a:t>
            </a:r>
            <a:r>
              <a:rPr sz="2100" spc="-10" dirty="0">
                <a:latin typeface="Times New Roman"/>
                <a:cs typeface="Times New Roman"/>
              </a:rPr>
              <a:t> </a:t>
            </a:r>
            <a:r>
              <a:rPr sz="2100" spc="125" dirty="0">
                <a:latin typeface="Times New Roman"/>
                <a:cs typeface="Times New Roman"/>
              </a:rPr>
              <a:t>analyzing</a:t>
            </a:r>
            <a:r>
              <a:rPr sz="2100" spc="-5" dirty="0">
                <a:latin typeface="Times New Roman"/>
                <a:cs typeface="Times New Roman"/>
              </a:rPr>
              <a:t> </a:t>
            </a:r>
            <a:r>
              <a:rPr sz="2100" spc="105" dirty="0">
                <a:latin typeface="Times New Roman"/>
                <a:cs typeface="Times New Roman"/>
              </a:rPr>
              <a:t>demographics</a:t>
            </a:r>
            <a:r>
              <a:rPr sz="2100" spc="-10" dirty="0">
                <a:latin typeface="Times New Roman"/>
                <a:cs typeface="Times New Roman"/>
              </a:rPr>
              <a:t> </a:t>
            </a:r>
            <a:r>
              <a:rPr sz="2100" spc="170" dirty="0">
                <a:latin typeface="Times New Roman"/>
                <a:cs typeface="Times New Roman"/>
              </a:rPr>
              <a:t>and</a:t>
            </a:r>
            <a:r>
              <a:rPr sz="2100" spc="-10" dirty="0">
                <a:latin typeface="Times New Roman"/>
                <a:cs typeface="Times New Roman"/>
              </a:rPr>
              <a:t> </a:t>
            </a:r>
            <a:r>
              <a:rPr sz="2100" spc="100" dirty="0">
                <a:latin typeface="Times New Roman"/>
                <a:cs typeface="Times New Roman"/>
              </a:rPr>
              <a:t>characteristics,</a:t>
            </a:r>
            <a:r>
              <a:rPr sz="2100" spc="-5" dirty="0">
                <a:latin typeface="Times New Roman"/>
                <a:cs typeface="Times New Roman"/>
              </a:rPr>
              <a:t> </a:t>
            </a:r>
            <a:r>
              <a:rPr sz="2100" spc="170" dirty="0">
                <a:latin typeface="Times New Roman"/>
                <a:cs typeface="Times New Roman"/>
              </a:rPr>
              <a:t>the</a:t>
            </a:r>
            <a:r>
              <a:rPr sz="2100" spc="-10" dirty="0">
                <a:latin typeface="Times New Roman"/>
                <a:cs typeface="Times New Roman"/>
              </a:rPr>
              <a:t> </a:t>
            </a:r>
            <a:r>
              <a:rPr sz="2100" spc="150" dirty="0">
                <a:latin typeface="Times New Roman"/>
                <a:cs typeface="Times New Roman"/>
              </a:rPr>
              <a:t>remainder</a:t>
            </a:r>
            <a:r>
              <a:rPr sz="2100" spc="-5" dirty="0">
                <a:latin typeface="Times New Roman"/>
                <a:cs typeface="Times New Roman"/>
              </a:rPr>
              <a:t> </a:t>
            </a:r>
            <a:r>
              <a:rPr sz="2100" spc="75" dirty="0">
                <a:latin typeface="Times New Roman"/>
                <a:cs typeface="Times New Roman"/>
              </a:rPr>
              <a:t>of</a:t>
            </a:r>
            <a:r>
              <a:rPr sz="2100" spc="-10" dirty="0">
                <a:latin typeface="Times New Roman"/>
                <a:cs typeface="Times New Roman"/>
              </a:rPr>
              <a:t> </a:t>
            </a:r>
            <a:r>
              <a:rPr sz="2100" spc="120" dirty="0">
                <a:latin typeface="Times New Roman"/>
                <a:cs typeface="Times New Roman"/>
              </a:rPr>
              <a:t>this</a:t>
            </a:r>
            <a:r>
              <a:rPr sz="2100" spc="-10" dirty="0">
                <a:latin typeface="Times New Roman"/>
                <a:cs typeface="Times New Roman"/>
              </a:rPr>
              <a:t> </a:t>
            </a:r>
            <a:r>
              <a:rPr sz="2100" spc="140" dirty="0">
                <a:latin typeface="Times New Roman"/>
                <a:cs typeface="Times New Roman"/>
              </a:rPr>
              <a:t>report</a:t>
            </a:r>
            <a:r>
              <a:rPr sz="2100" spc="-5" dirty="0">
                <a:latin typeface="Times New Roman"/>
                <a:cs typeface="Times New Roman"/>
              </a:rPr>
              <a:t> </a:t>
            </a:r>
            <a:r>
              <a:rPr sz="2100" spc="55" dirty="0">
                <a:latin typeface="Times New Roman"/>
                <a:cs typeface="Times New Roman"/>
              </a:rPr>
              <a:t>will</a:t>
            </a:r>
            <a:r>
              <a:rPr sz="2100" spc="-10" dirty="0">
                <a:latin typeface="Times New Roman"/>
                <a:cs typeface="Times New Roman"/>
              </a:rPr>
              <a:t> </a:t>
            </a:r>
            <a:r>
              <a:rPr sz="2100" spc="100" dirty="0">
                <a:latin typeface="Times New Roman"/>
                <a:cs typeface="Times New Roman"/>
              </a:rPr>
              <a:t>exclude</a:t>
            </a:r>
            <a:r>
              <a:rPr sz="2100" spc="-5" dirty="0">
                <a:latin typeface="Times New Roman"/>
                <a:cs typeface="Times New Roman"/>
              </a:rPr>
              <a:t> </a:t>
            </a:r>
            <a:r>
              <a:rPr sz="2100" spc="170" dirty="0">
                <a:latin typeface="Times New Roman"/>
                <a:cs typeface="Times New Roman"/>
              </a:rPr>
              <a:t>the</a:t>
            </a:r>
            <a:r>
              <a:rPr sz="2100" spc="-10" dirty="0">
                <a:latin typeface="Times New Roman"/>
                <a:cs typeface="Times New Roman"/>
              </a:rPr>
              <a:t> </a:t>
            </a:r>
            <a:r>
              <a:rPr sz="2100" spc="-100" dirty="0">
                <a:latin typeface="Times New Roman"/>
                <a:cs typeface="Times New Roman"/>
              </a:rPr>
              <a:t>11</a:t>
            </a:r>
            <a:r>
              <a:rPr sz="2100" spc="-5" dirty="0">
                <a:latin typeface="Times New Roman"/>
                <a:cs typeface="Times New Roman"/>
              </a:rPr>
              <a:t> </a:t>
            </a:r>
            <a:r>
              <a:rPr sz="2100" spc="100" dirty="0">
                <a:latin typeface="Times New Roman"/>
                <a:cs typeface="Times New Roman"/>
              </a:rPr>
              <a:t>observations.</a:t>
            </a:r>
            <a:r>
              <a:rPr sz="2100" spc="-10" dirty="0">
                <a:latin typeface="Times New Roman"/>
                <a:cs typeface="Times New Roman"/>
              </a:rPr>
              <a:t> </a:t>
            </a:r>
            <a:r>
              <a:rPr sz="2100" spc="105" dirty="0">
                <a:latin typeface="Times New Roman"/>
                <a:cs typeface="Times New Roman"/>
              </a:rPr>
              <a:t>The </a:t>
            </a:r>
            <a:r>
              <a:rPr sz="2100" spc="80" dirty="0">
                <a:latin typeface="Times New Roman"/>
                <a:cs typeface="Times New Roman"/>
              </a:rPr>
              <a:t>following</a:t>
            </a:r>
            <a:r>
              <a:rPr sz="2100" spc="-10" dirty="0">
                <a:latin typeface="Times New Roman"/>
                <a:cs typeface="Times New Roman"/>
              </a:rPr>
              <a:t> </a:t>
            </a:r>
            <a:r>
              <a:rPr sz="2100" spc="135" dirty="0">
                <a:latin typeface="Times New Roman"/>
                <a:cs typeface="Times New Roman"/>
              </a:rPr>
              <a:t>information</a:t>
            </a:r>
            <a:r>
              <a:rPr sz="2100" spc="-5" dirty="0">
                <a:latin typeface="Times New Roman"/>
                <a:cs typeface="Times New Roman"/>
              </a:rPr>
              <a:t> </a:t>
            </a:r>
            <a:r>
              <a:rPr sz="2100" spc="55" dirty="0">
                <a:latin typeface="Times New Roman"/>
                <a:cs typeface="Times New Roman"/>
              </a:rPr>
              <a:t>will</a:t>
            </a:r>
            <a:r>
              <a:rPr sz="2100" spc="-10" dirty="0">
                <a:latin typeface="Times New Roman"/>
                <a:cs typeface="Times New Roman"/>
              </a:rPr>
              <a:t> </a:t>
            </a:r>
            <a:r>
              <a:rPr sz="2100" spc="65" dirty="0">
                <a:latin typeface="Times New Roman"/>
                <a:cs typeface="Times New Roman"/>
              </a:rPr>
              <a:t>look</a:t>
            </a:r>
            <a:r>
              <a:rPr sz="2100" spc="-5" dirty="0">
                <a:latin typeface="Times New Roman"/>
                <a:cs typeface="Times New Roman"/>
              </a:rPr>
              <a:t> </a:t>
            </a:r>
            <a:r>
              <a:rPr sz="2100" spc="150" dirty="0">
                <a:latin typeface="Times New Roman"/>
                <a:cs typeface="Times New Roman"/>
              </a:rPr>
              <a:t>at</a:t>
            </a:r>
            <a:r>
              <a:rPr sz="2100" spc="-10" dirty="0">
                <a:latin typeface="Times New Roman"/>
                <a:cs typeface="Times New Roman"/>
              </a:rPr>
              <a:t> </a:t>
            </a:r>
            <a:r>
              <a:rPr sz="2100" spc="170" dirty="0">
                <a:latin typeface="Times New Roman"/>
                <a:cs typeface="Times New Roman"/>
              </a:rPr>
              <a:t>the</a:t>
            </a:r>
            <a:r>
              <a:rPr sz="2100" spc="-5" dirty="0">
                <a:latin typeface="Times New Roman"/>
                <a:cs typeface="Times New Roman"/>
              </a:rPr>
              <a:t> </a:t>
            </a:r>
            <a:r>
              <a:rPr sz="2100" spc="140" dirty="0">
                <a:latin typeface="Times New Roman"/>
                <a:cs typeface="Times New Roman"/>
              </a:rPr>
              <a:t>remaining</a:t>
            </a:r>
            <a:r>
              <a:rPr sz="2100" spc="-10" dirty="0">
                <a:latin typeface="Times New Roman"/>
                <a:cs typeface="Times New Roman"/>
              </a:rPr>
              <a:t> </a:t>
            </a:r>
            <a:r>
              <a:rPr sz="2100" dirty="0">
                <a:latin typeface="Times New Roman"/>
                <a:cs typeface="Times New Roman"/>
              </a:rPr>
              <a:t>172</a:t>
            </a:r>
            <a:r>
              <a:rPr sz="2100" spc="-5" dirty="0">
                <a:latin typeface="Times New Roman"/>
                <a:cs typeface="Times New Roman"/>
              </a:rPr>
              <a:t> </a:t>
            </a:r>
            <a:r>
              <a:rPr sz="2100" dirty="0">
                <a:latin typeface="Times New Roman"/>
                <a:cs typeface="Times New Roman"/>
              </a:rPr>
              <a:t>SGM</a:t>
            </a:r>
            <a:r>
              <a:rPr sz="2100" spc="-10" dirty="0">
                <a:latin typeface="Times New Roman"/>
                <a:cs typeface="Times New Roman"/>
              </a:rPr>
              <a:t> </a:t>
            </a:r>
            <a:r>
              <a:rPr sz="2100" spc="80" dirty="0">
                <a:latin typeface="Times New Roman"/>
                <a:cs typeface="Times New Roman"/>
              </a:rPr>
              <a:t>individuals.</a:t>
            </a:r>
            <a:endParaRPr sz="2100">
              <a:latin typeface="Times New Roman"/>
              <a:cs typeface="Times New Roman"/>
            </a:endParaRPr>
          </a:p>
          <a:p>
            <a:pPr marR="10644505" algn="ctr">
              <a:lnSpc>
                <a:spcPts val="2005"/>
              </a:lnSpc>
            </a:pPr>
            <a:r>
              <a:rPr sz="1800" b="1" spc="50" dirty="0">
                <a:solidFill>
                  <a:srgbClr val="3A5C4D"/>
                </a:solidFill>
                <a:latin typeface="Arial"/>
                <a:cs typeface="Arial"/>
              </a:rPr>
              <a:t>3%</a:t>
            </a:r>
            <a:endParaRPr sz="1800">
              <a:latin typeface="Arial"/>
              <a:cs typeface="Arial"/>
            </a:endParaRPr>
          </a:p>
          <a:p>
            <a:pPr marR="10644505" algn="ctr">
              <a:lnSpc>
                <a:spcPct val="100000"/>
              </a:lnSpc>
              <a:spcBef>
                <a:spcPts val="315"/>
              </a:spcBef>
            </a:pPr>
            <a:r>
              <a:rPr sz="1800" dirty="0">
                <a:solidFill>
                  <a:srgbClr val="3A5C4D"/>
                </a:solidFill>
                <a:latin typeface="Arial"/>
                <a:cs typeface="Arial"/>
              </a:rPr>
              <a:t>Gender</a:t>
            </a:r>
            <a:r>
              <a:rPr sz="1800" spc="204" dirty="0">
                <a:solidFill>
                  <a:srgbClr val="3A5C4D"/>
                </a:solidFill>
                <a:latin typeface="Arial"/>
                <a:cs typeface="Arial"/>
              </a:rPr>
              <a:t> </a:t>
            </a:r>
            <a:r>
              <a:rPr sz="1800" spc="-20" dirty="0">
                <a:solidFill>
                  <a:srgbClr val="3A5C4D"/>
                </a:solidFill>
                <a:latin typeface="Arial"/>
                <a:cs typeface="Arial"/>
              </a:rPr>
              <a:t>Non-</a:t>
            </a:r>
            <a:endParaRPr sz="1800">
              <a:latin typeface="Arial"/>
              <a:cs typeface="Arial"/>
            </a:endParaRPr>
          </a:p>
        </p:txBody>
      </p:sp>
      <p:sp>
        <p:nvSpPr>
          <p:cNvPr id="18" name="object 18"/>
          <p:cNvSpPr txBox="1"/>
          <p:nvPr/>
        </p:nvSpPr>
        <p:spPr>
          <a:xfrm>
            <a:off x="3085628" y="2803809"/>
            <a:ext cx="1618615" cy="299720"/>
          </a:xfrm>
          <a:prstGeom prst="rect">
            <a:avLst/>
          </a:prstGeom>
        </p:spPr>
        <p:txBody>
          <a:bodyPr vert="horz" wrap="square" lIns="0" tIns="12700" rIns="0" bIns="0" rtlCol="0">
            <a:spAutoFit/>
          </a:bodyPr>
          <a:lstStyle/>
          <a:p>
            <a:pPr marL="12700">
              <a:lnSpc>
                <a:spcPct val="100000"/>
              </a:lnSpc>
              <a:spcBef>
                <a:spcPts val="100"/>
              </a:spcBef>
            </a:pPr>
            <a:r>
              <a:rPr sz="1800" spc="65" dirty="0">
                <a:solidFill>
                  <a:srgbClr val="3A5C4D"/>
                </a:solidFill>
                <a:latin typeface="Arial"/>
                <a:cs typeface="Arial"/>
              </a:rPr>
              <a:t>Conforming</a:t>
            </a:r>
            <a:r>
              <a:rPr sz="1800" spc="-35" dirty="0">
                <a:solidFill>
                  <a:srgbClr val="3A5C4D"/>
                </a:solidFill>
                <a:latin typeface="Arial"/>
                <a:cs typeface="Arial"/>
              </a:rPr>
              <a:t> </a:t>
            </a:r>
            <a:r>
              <a:rPr sz="1800" spc="-25" dirty="0">
                <a:solidFill>
                  <a:srgbClr val="3A5C4D"/>
                </a:solidFill>
                <a:latin typeface="Arial"/>
                <a:cs typeface="Arial"/>
              </a:rPr>
              <a:t>(6)</a:t>
            </a:r>
            <a:endParaRPr sz="1800">
              <a:latin typeface="Arial"/>
              <a:cs typeface="Arial"/>
            </a:endParaRPr>
          </a:p>
        </p:txBody>
      </p:sp>
      <p:sp>
        <p:nvSpPr>
          <p:cNvPr id="19" name="object 19"/>
          <p:cNvSpPr txBox="1"/>
          <p:nvPr/>
        </p:nvSpPr>
        <p:spPr>
          <a:xfrm>
            <a:off x="6576536" y="5387831"/>
            <a:ext cx="1440815" cy="654050"/>
          </a:xfrm>
          <a:prstGeom prst="rect">
            <a:avLst/>
          </a:prstGeom>
        </p:spPr>
        <p:txBody>
          <a:bodyPr vert="horz" wrap="square" lIns="0" tIns="52705" rIns="0" bIns="0" rtlCol="0">
            <a:spAutoFit/>
          </a:bodyPr>
          <a:lstStyle/>
          <a:p>
            <a:pPr algn="ctr">
              <a:lnSpc>
                <a:spcPct val="100000"/>
              </a:lnSpc>
              <a:spcBef>
                <a:spcPts val="415"/>
              </a:spcBef>
            </a:pPr>
            <a:r>
              <a:rPr sz="1800" b="1" spc="35" dirty="0">
                <a:solidFill>
                  <a:srgbClr val="3A5C4D"/>
                </a:solidFill>
                <a:latin typeface="Arial"/>
                <a:cs typeface="Arial"/>
              </a:rPr>
              <a:t>33%</a:t>
            </a:r>
            <a:endParaRPr sz="1800">
              <a:latin typeface="Arial"/>
              <a:cs typeface="Arial"/>
            </a:endParaRPr>
          </a:p>
          <a:p>
            <a:pPr algn="ctr">
              <a:lnSpc>
                <a:spcPct val="100000"/>
              </a:lnSpc>
              <a:spcBef>
                <a:spcPts val="315"/>
              </a:spcBef>
            </a:pPr>
            <a:r>
              <a:rPr sz="1800" spc="60" dirty="0">
                <a:solidFill>
                  <a:srgbClr val="3A5C4D"/>
                </a:solidFill>
                <a:latin typeface="Arial"/>
                <a:cs typeface="Arial"/>
              </a:rPr>
              <a:t>Man/Boy</a:t>
            </a:r>
            <a:r>
              <a:rPr sz="1800" spc="-30" dirty="0">
                <a:solidFill>
                  <a:srgbClr val="3A5C4D"/>
                </a:solidFill>
                <a:latin typeface="Arial"/>
                <a:cs typeface="Arial"/>
              </a:rPr>
              <a:t> </a:t>
            </a:r>
            <a:r>
              <a:rPr sz="1800" spc="-20" dirty="0">
                <a:solidFill>
                  <a:srgbClr val="3A5C4D"/>
                </a:solidFill>
                <a:latin typeface="Arial"/>
                <a:cs typeface="Arial"/>
              </a:rPr>
              <a:t>(60)</a:t>
            </a:r>
            <a:endParaRPr sz="1800">
              <a:latin typeface="Arial"/>
              <a:cs typeface="Arial"/>
            </a:endParaRPr>
          </a:p>
        </p:txBody>
      </p:sp>
      <p:sp>
        <p:nvSpPr>
          <p:cNvPr id="20" name="object 20"/>
          <p:cNvSpPr txBox="1"/>
          <p:nvPr/>
        </p:nvSpPr>
        <p:spPr>
          <a:xfrm>
            <a:off x="5754587" y="6695016"/>
            <a:ext cx="1833245" cy="654050"/>
          </a:xfrm>
          <a:prstGeom prst="rect">
            <a:avLst/>
          </a:prstGeom>
        </p:spPr>
        <p:txBody>
          <a:bodyPr vert="horz" wrap="square" lIns="0" tIns="52704" rIns="0" bIns="0" rtlCol="0">
            <a:spAutoFit/>
          </a:bodyPr>
          <a:lstStyle/>
          <a:p>
            <a:pPr algn="ctr">
              <a:lnSpc>
                <a:spcPct val="100000"/>
              </a:lnSpc>
              <a:spcBef>
                <a:spcPts val="414"/>
              </a:spcBef>
            </a:pPr>
            <a:r>
              <a:rPr sz="1800" b="1" spc="50" dirty="0">
                <a:solidFill>
                  <a:srgbClr val="3A5C4D"/>
                </a:solidFill>
                <a:latin typeface="Arial"/>
                <a:cs typeface="Arial"/>
              </a:rPr>
              <a:t>8%</a:t>
            </a:r>
            <a:endParaRPr sz="1800">
              <a:latin typeface="Arial"/>
              <a:cs typeface="Arial"/>
            </a:endParaRPr>
          </a:p>
          <a:p>
            <a:pPr algn="ctr">
              <a:lnSpc>
                <a:spcPct val="100000"/>
              </a:lnSpc>
              <a:spcBef>
                <a:spcPts val="315"/>
              </a:spcBef>
            </a:pPr>
            <a:r>
              <a:rPr sz="1800" dirty="0">
                <a:solidFill>
                  <a:srgbClr val="3A5C4D"/>
                </a:solidFill>
                <a:latin typeface="Arial"/>
                <a:cs typeface="Arial"/>
              </a:rPr>
              <a:t>Transgender</a:t>
            </a:r>
            <a:r>
              <a:rPr sz="1800" spc="370" dirty="0">
                <a:solidFill>
                  <a:srgbClr val="3A5C4D"/>
                </a:solidFill>
                <a:latin typeface="Arial"/>
                <a:cs typeface="Arial"/>
              </a:rPr>
              <a:t> </a:t>
            </a:r>
            <a:r>
              <a:rPr sz="1800" spc="-20" dirty="0">
                <a:solidFill>
                  <a:srgbClr val="3A5C4D"/>
                </a:solidFill>
                <a:latin typeface="Arial"/>
                <a:cs typeface="Arial"/>
              </a:rPr>
              <a:t>(14)</a:t>
            </a:r>
            <a:endParaRPr sz="1800">
              <a:latin typeface="Arial"/>
              <a:cs typeface="Arial"/>
            </a:endParaRPr>
          </a:p>
        </p:txBody>
      </p:sp>
      <p:sp>
        <p:nvSpPr>
          <p:cNvPr id="21" name="object 21"/>
          <p:cNvSpPr txBox="1"/>
          <p:nvPr/>
        </p:nvSpPr>
        <p:spPr>
          <a:xfrm>
            <a:off x="1033561" y="2740944"/>
            <a:ext cx="1827530" cy="654050"/>
          </a:xfrm>
          <a:prstGeom prst="rect">
            <a:avLst/>
          </a:prstGeom>
        </p:spPr>
        <p:txBody>
          <a:bodyPr vert="horz" wrap="square" lIns="0" tIns="52705" rIns="0" bIns="0" rtlCol="0">
            <a:spAutoFit/>
          </a:bodyPr>
          <a:lstStyle/>
          <a:p>
            <a:pPr algn="ctr">
              <a:lnSpc>
                <a:spcPct val="100000"/>
              </a:lnSpc>
              <a:spcBef>
                <a:spcPts val="415"/>
              </a:spcBef>
            </a:pPr>
            <a:r>
              <a:rPr sz="1800" b="1" spc="-25" dirty="0">
                <a:solidFill>
                  <a:srgbClr val="3A5C4D"/>
                </a:solidFill>
                <a:latin typeface="Arial"/>
                <a:cs typeface="Arial"/>
              </a:rPr>
              <a:t>&lt;1%</a:t>
            </a:r>
            <a:endParaRPr sz="1800">
              <a:latin typeface="Arial"/>
              <a:cs typeface="Arial"/>
            </a:endParaRPr>
          </a:p>
          <a:p>
            <a:pPr algn="ctr">
              <a:lnSpc>
                <a:spcPct val="100000"/>
              </a:lnSpc>
              <a:spcBef>
                <a:spcPts val="315"/>
              </a:spcBef>
            </a:pPr>
            <a:r>
              <a:rPr sz="1800" spc="70" dirty="0">
                <a:solidFill>
                  <a:srgbClr val="3A5C4D"/>
                </a:solidFill>
                <a:latin typeface="Arial"/>
                <a:cs typeface="Arial"/>
              </a:rPr>
              <a:t>Other</a:t>
            </a:r>
            <a:r>
              <a:rPr sz="1800" spc="90" dirty="0">
                <a:solidFill>
                  <a:srgbClr val="3A5C4D"/>
                </a:solidFill>
                <a:latin typeface="Arial"/>
                <a:cs typeface="Arial"/>
              </a:rPr>
              <a:t> </a:t>
            </a:r>
            <a:r>
              <a:rPr sz="1800" dirty="0">
                <a:solidFill>
                  <a:srgbClr val="3A5C4D"/>
                </a:solidFill>
                <a:latin typeface="Arial"/>
                <a:cs typeface="Arial"/>
              </a:rPr>
              <a:t>Gender</a:t>
            </a:r>
            <a:r>
              <a:rPr sz="1800" spc="90" dirty="0">
                <a:solidFill>
                  <a:srgbClr val="3A5C4D"/>
                </a:solidFill>
                <a:latin typeface="Arial"/>
                <a:cs typeface="Arial"/>
              </a:rPr>
              <a:t> </a:t>
            </a:r>
            <a:r>
              <a:rPr sz="1800" spc="-25" dirty="0">
                <a:solidFill>
                  <a:srgbClr val="3A5C4D"/>
                </a:solidFill>
                <a:latin typeface="Arial"/>
                <a:cs typeface="Arial"/>
              </a:rPr>
              <a:t>(1)</a:t>
            </a:r>
            <a:endParaRPr sz="1800">
              <a:latin typeface="Arial"/>
              <a:cs typeface="Arial"/>
            </a:endParaRPr>
          </a:p>
        </p:txBody>
      </p:sp>
      <p:pic>
        <p:nvPicPr>
          <p:cNvPr id="22" name="object 22"/>
          <p:cNvPicPr/>
          <p:nvPr/>
        </p:nvPicPr>
        <p:blipFill>
          <a:blip r:embed="rId3" cstate="print"/>
          <a:stretch>
            <a:fillRect/>
          </a:stretch>
        </p:blipFill>
        <p:spPr>
          <a:xfrm>
            <a:off x="9684309" y="5396719"/>
            <a:ext cx="8603689" cy="1181099"/>
          </a:xfrm>
          <a:prstGeom prst="rect">
            <a:avLst/>
          </a:prstGeom>
        </p:spPr>
      </p:pic>
      <p:sp>
        <p:nvSpPr>
          <p:cNvPr id="23" name="object 23"/>
          <p:cNvSpPr txBox="1"/>
          <p:nvPr/>
        </p:nvSpPr>
        <p:spPr>
          <a:xfrm>
            <a:off x="10455026" y="5298276"/>
            <a:ext cx="7254240" cy="1210945"/>
          </a:xfrm>
          <a:prstGeom prst="rect">
            <a:avLst/>
          </a:prstGeom>
        </p:spPr>
        <p:txBody>
          <a:bodyPr vert="horz" wrap="square" lIns="0" tIns="99060" rIns="0" bIns="0" rtlCol="0">
            <a:spAutoFit/>
          </a:bodyPr>
          <a:lstStyle/>
          <a:p>
            <a:pPr marL="12700">
              <a:lnSpc>
                <a:spcPct val="100000"/>
              </a:lnSpc>
              <a:spcBef>
                <a:spcPts val="780"/>
              </a:spcBef>
            </a:pPr>
            <a:r>
              <a:rPr sz="2100" spc="160" dirty="0">
                <a:latin typeface="Trebuchet MS"/>
                <a:cs typeface="Trebuchet MS"/>
              </a:rPr>
              <a:t>Percent</a:t>
            </a:r>
            <a:r>
              <a:rPr sz="2100" spc="254" dirty="0">
                <a:latin typeface="Trebuchet MS"/>
                <a:cs typeface="Trebuchet MS"/>
              </a:rPr>
              <a:t> </a:t>
            </a:r>
            <a:r>
              <a:rPr sz="2100" spc="235" dirty="0">
                <a:latin typeface="Trebuchet MS"/>
                <a:cs typeface="Trebuchet MS"/>
              </a:rPr>
              <a:t>of</a:t>
            </a:r>
            <a:r>
              <a:rPr sz="2100" spc="254" dirty="0">
                <a:latin typeface="Trebuchet MS"/>
                <a:cs typeface="Trebuchet MS"/>
              </a:rPr>
              <a:t> </a:t>
            </a:r>
            <a:r>
              <a:rPr sz="2100" spc="175" dirty="0">
                <a:latin typeface="Trebuchet MS"/>
                <a:cs typeface="Trebuchet MS"/>
              </a:rPr>
              <a:t>Transgender</a:t>
            </a:r>
            <a:r>
              <a:rPr sz="2100" spc="254" dirty="0">
                <a:latin typeface="Trebuchet MS"/>
                <a:cs typeface="Trebuchet MS"/>
              </a:rPr>
              <a:t> </a:t>
            </a:r>
            <a:r>
              <a:rPr sz="2100" dirty="0">
                <a:latin typeface="Trebuchet MS"/>
                <a:cs typeface="Trebuchet MS"/>
              </a:rPr>
              <a:t>&amp;</a:t>
            </a:r>
            <a:r>
              <a:rPr sz="2100" spc="260" dirty="0">
                <a:latin typeface="Trebuchet MS"/>
                <a:cs typeface="Trebuchet MS"/>
              </a:rPr>
              <a:t> </a:t>
            </a:r>
            <a:r>
              <a:rPr sz="2100" dirty="0">
                <a:latin typeface="Trebuchet MS"/>
                <a:cs typeface="Trebuchet MS"/>
              </a:rPr>
              <a:t>GNC</a:t>
            </a:r>
            <a:r>
              <a:rPr sz="2100" spc="254" dirty="0">
                <a:latin typeface="Trebuchet MS"/>
                <a:cs typeface="Trebuchet MS"/>
              </a:rPr>
              <a:t> </a:t>
            </a:r>
            <a:r>
              <a:rPr sz="2100" spc="130" dirty="0">
                <a:latin typeface="Trebuchet MS"/>
                <a:cs typeface="Trebuchet MS"/>
              </a:rPr>
              <a:t>Individuals</a:t>
            </a:r>
            <a:endParaRPr sz="2100">
              <a:latin typeface="Trebuchet MS"/>
              <a:cs typeface="Trebuchet MS"/>
            </a:endParaRPr>
          </a:p>
          <a:p>
            <a:pPr marL="316230" marR="5080">
              <a:lnSpc>
                <a:spcPct val="116399"/>
              </a:lnSpc>
              <a:spcBef>
                <a:spcPts val="265"/>
              </a:spcBef>
            </a:pPr>
            <a:r>
              <a:rPr sz="2100" spc="70" dirty="0">
                <a:latin typeface="Trebuchet MS"/>
                <a:cs typeface="Trebuchet MS"/>
              </a:rPr>
              <a:t>0.8%</a:t>
            </a:r>
            <a:r>
              <a:rPr sz="2100" spc="240" dirty="0">
                <a:latin typeface="Trebuchet MS"/>
                <a:cs typeface="Trebuchet MS"/>
              </a:rPr>
              <a:t> </a:t>
            </a:r>
            <a:r>
              <a:rPr sz="2100" spc="235" dirty="0">
                <a:latin typeface="Trebuchet MS"/>
                <a:cs typeface="Trebuchet MS"/>
              </a:rPr>
              <a:t>of</a:t>
            </a:r>
            <a:r>
              <a:rPr sz="2100" spc="240" dirty="0">
                <a:latin typeface="Trebuchet MS"/>
                <a:cs typeface="Trebuchet MS"/>
              </a:rPr>
              <a:t> </a:t>
            </a:r>
            <a:r>
              <a:rPr sz="2100" spc="100" dirty="0">
                <a:latin typeface="Trebuchet MS"/>
                <a:cs typeface="Trebuchet MS"/>
              </a:rPr>
              <a:t>the</a:t>
            </a:r>
            <a:r>
              <a:rPr sz="2100" spc="245" dirty="0">
                <a:latin typeface="Trebuchet MS"/>
                <a:cs typeface="Trebuchet MS"/>
              </a:rPr>
              <a:t> </a:t>
            </a:r>
            <a:r>
              <a:rPr sz="2100" spc="130" dirty="0">
                <a:latin typeface="Trebuchet MS"/>
                <a:cs typeface="Trebuchet MS"/>
              </a:rPr>
              <a:t>entire</a:t>
            </a:r>
            <a:r>
              <a:rPr sz="2100" spc="240" dirty="0">
                <a:latin typeface="Trebuchet MS"/>
                <a:cs typeface="Trebuchet MS"/>
              </a:rPr>
              <a:t> </a:t>
            </a:r>
            <a:r>
              <a:rPr sz="2100" spc="-100" dirty="0">
                <a:latin typeface="Trebuchet MS"/>
                <a:cs typeface="Trebuchet MS"/>
              </a:rPr>
              <a:t>U.S.</a:t>
            </a:r>
            <a:r>
              <a:rPr sz="2100" spc="245" dirty="0">
                <a:latin typeface="Trebuchet MS"/>
                <a:cs typeface="Trebuchet MS"/>
              </a:rPr>
              <a:t> </a:t>
            </a:r>
            <a:r>
              <a:rPr sz="2100" spc="125" dirty="0">
                <a:latin typeface="Trebuchet MS"/>
                <a:cs typeface="Trebuchet MS"/>
              </a:rPr>
              <a:t>2020</a:t>
            </a:r>
            <a:r>
              <a:rPr sz="2100" spc="240" dirty="0">
                <a:latin typeface="Trebuchet MS"/>
                <a:cs typeface="Trebuchet MS"/>
              </a:rPr>
              <a:t> </a:t>
            </a:r>
            <a:r>
              <a:rPr sz="2100" dirty="0">
                <a:latin typeface="Trebuchet MS"/>
                <a:cs typeface="Trebuchet MS"/>
              </a:rPr>
              <a:t>PIT</a:t>
            </a:r>
            <a:r>
              <a:rPr sz="2100" spc="245" dirty="0">
                <a:latin typeface="Trebuchet MS"/>
                <a:cs typeface="Trebuchet MS"/>
              </a:rPr>
              <a:t> </a:t>
            </a:r>
            <a:r>
              <a:rPr sz="2100" spc="135" dirty="0">
                <a:latin typeface="Trebuchet MS"/>
                <a:cs typeface="Trebuchet MS"/>
              </a:rPr>
              <a:t>Count</a:t>
            </a:r>
            <a:r>
              <a:rPr sz="2100" spc="240" dirty="0">
                <a:latin typeface="Trebuchet MS"/>
                <a:cs typeface="Trebuchet MS"/>
              </a:rPr>
              <a:t> </a:t>
            </a:r>
            <a:r>
              <a:rPr sz="2100" spc="85" dirty="0">
                <a:latin typeface="Trebuchet MS"/>
                <a:cs typeface="Trebuchet MS"/>
              </a:rPr>
              <a:t>Population². </a:t>
            </a:r>
            <a:r>
              <a:rPr sz="2100" spc="55" dirty="0">
                <a:latin typeface="Trebuchet MS"/>
                <a:cs typeface="Trebuchet MS"/>
              </a:rPr>
              <a:t>0.7%</a:t>
            </a:r>
            <a:r>
              <a:rPr sz="2100" spc="295" dirty="0">
                <a:latin typeface="Trebuchet MS"/>
                <a:cs typeface="Trebuchet MS"/>
              </a:rPr>
              <a:t> </a:t>
            </a:r>
            <a:r>
              <a:rPr sz="2100" spc="235" dirty="0">
                <a:latin typeface="Trebuchet MS"/>
                <a:cs typeface="Trebuchet MS"/>
              </a:rPr>
              <a:t>of</a:t>
            </a:r>
            <a:r>
              <a:rPr sz="2100" spc="300" dirty="0">
                <a:latin typeface="Trebuchet MS"/>
                <a:cs typeface="Trebuchet MS"/>
              </a:rPr>
              <a:t> </a:t>
            </a:r>
            <a:r>
              <a:rPr sz="2100" spc="100" dirty="0">
                <a:latin typeface="Trebuchet MS"/>
                <a:cs typeface="Trebuchet MS"/>
              </a:rPr>
              <a:t>the</a:t>
            </a:r>
            <a:r>
              <a:rPr sz="2100" spc="300" dirty="0">
                <a:latin typeface="Trebuchet MS"/>
                <a:cs typeface="Trebuchet MS"/>
              </a:rPr>
              <a:t> </a:t>
            </a:r>
            <a:r>
              <a:rPr sz="2100" spc="160" dirty="0">
                <a:latin typeface="Trebuchet MS"/>
                <a:cs typeface="Trebuchet MS"/>
              </a:rPr>
              <a:t>population</a:t>
            </a:r>
            <a:r>
              <a:rPr sz="2100" spc="300" dirty="0">
                <a:latin typeface="Trebuchet MS"/>
                <a:cs typeface="Trebuchet MS"/>
              </a:rPr>
              <a:t> </a:t>
            </a:r>
            <a:r>
              <a:rPr sz="2100" spc="235" dirty="0">
                <a:latin typeface="Trebuchet MS"/>
                <a:cs typeface="Trebuchet MS"/>
              </a:rPr>
              <a:t>of</a:t>
            </a:r>
            <a:r>
              <a:rPr sz="2100" spc="295" dirty="0">
                <a:latin typeface="Trebuchet MS"/>
                <a:cs typeface="Trebuchet MS"/>
              </a:rPr>
              <a:t> </a:t>
            </a:r>
            <a:r>
              <a:rPr sz="2100" spc="-10" dirty="0">
                <a:latin typeface="Trebuchet MS"/>
                <a:cs typeface="Trebuchet MS"/>
              </a:rPr>
              <a:t>Hawai‘i¹.</a:t>
            </a:r>
            <a:endParaRPr sz="2100">
              <a:latin typeface="Trebuchet MS"/>
              <a:cs typeface="Trebuchet MS"/>
            </a:endParaRPr>
          </a:p>
        </p:txBody>
      </p:sp>
      <p:sp>
        <p:nvSpPr>
          <p:cNvPr id="24" name="object 24"/>
          <p:cNvSpPr/>
          <p:nvPr/>
        </p:nvSpPr>
        <p:spPr>
          <a:xfrm>
            <a:off x="577423" y="8862467"/>
            <a:ext cx="17129125" cy="752475"/>
          </a:xfrm>
          <a:custGeom>
            <a:avLst/>
            <a:gdLst/>
            <a:ahLst/>
            <a:cxnLst/>
            <a:rect l="l" t="t" r="r" b="b"/>
            <a:pathLst>
              <a:path w="17129125" h="752475">
                <a:moveTo>
                  <a:pt x="16993610" y="752475"/>
                </a:moveTo>
                <a:lnTo>
                  <a:pt x="135146" y="752475"/>
                </a:lnTo>
                <a:lnTo>
                  <a:pt x="92495" y="745587"/>
                </a:lnTo>
                <a:lnTo>
                  <a:pt x="55404" y="726421"/>
                </a:lnTo>
                <a:lnTo>
                  <a:pt x="26124" y="697221"/>
                </a:lnTo>
                <a:lnTo>
                  <a:pt x="6906" y="660232"/>
                </a:lnTo>
                <a:lnTo>
                  <a:pt x="0" y="617697"/>
                </a:lnTo>
                <a:lnTo>
                  <a:pt x="0" y="134777"/>
                </a:lnTo>
                <a:lnTo>
                  <a:pt x="6906" y="92242"/>
                </a:lnTo>
                <a:lnTo>
                  <a:pt x="26124" y="55253"/>
                </a:lnTo>
                <a:lnTo>
                  <a:pt x="55404" y="26053"/>
                </a:lnTo>
                <a:lnTo>
                  <a:pt x="92495" y="6887"/>
                </a:lnTo>
                <a:lnTo>
                  <a:pt x="135146" y="0"/>
                </a:lnTo>
                <a:lnTo>
                  <a:pt x="16993610" y="0"/>
                </a:lnTo>
                <a:lnTo>
                  <a:pt x="17036261" y="6887"/>
                </a:lnTo>
                <a:lnTo>
                  <a:pt x="17073352" y="26053"/>
                </a:lnTo>
                <a:lnTo>
                  <a:pt x="17102632" y="55253"/>
                </a:lnTo>
                <a:lnTo>
                  <a:pt x="17121851" y="92242"/>
                </a:lnTo>
                <a:lnTo>
                  <a:pt x="17128757" y="134777"/>
                </a:lnTo>
                <a:lnTo>
                  <a:pt x="17128757" y="617697"/>
                </a:lnTo>
                <a:lnTo>
                  <a:pt x="17121851" y="660232"/>
                </a:lnTo>
                <a:lnTo>
                  <a:pt x="17102632" y="697221"/>
                </a:lnTo>
                <a:lnTo>
                  <a:pt x="17073352" y="726421"/>
                </a:lnTo>
                <a:lnTo>
                  <a:pt x="17036261" y="745587"/>
                </a:lnTo>
                <a:lnTo>
                  <a:pt x="16993610" y="752475"/>
                </a:lnTo>
                <a:close/>
              </a:path>
            </a:pathLst>
          </a:custGeom>
          <a:solidFill>
            <a:srgbClr val="3C7B5E">
              <a:alpha val="16859"/>
            </a:srgbClr>
          </a:solidFill>
        </p:spPr>
        <p:txBody>
          <a:bodyPr wrap="square" lIns="0" tIns="0" rIns="0" bIns="0" rtlCol="0"/>
          <a:lstStyle/>
          <a:p>
            <a:endParaRPr/>
          </a:p>
        </p:txBody>
      </p:sp>
      <p:sp>
        <p:nvSpPr>
          <p:cNvPr id="25" name="object 25"/>
          <p:cNvSpPr txBox="1"/>
          <p:nvPr/>
        </p:nvSpPr>
        <p:spPr>
          <a:xfrm>
            <a:off x="702681" y="8950069"/>
            <a:ext cx="16875760" cy="577850"/>
          </a:xfrm>
          <a:prstGeom prst="rect">
            <a:avLst/>
          </a:prstGeom>
        </p:spPr>
        <p:txBody>
          <a:bodyPr vert="horz" wrap="square" lIns="0" tIns="45085" rIns="0" bIns="0" rtlCol="0">
            <a:spAutoFit/>
          </a:bodyPr>
          <a:lstStyle/>
          <a:p>
            <a:pPr marL="12700">
              <a:lnSpc>
                <a:spcPct val="100000"/>
              </a:lnSpc>
              <a:spcBef>
                <a:spcPts val="355"/>
              </a:spcBef>
            </a:pPr>
            <a:r>
              <a:rPr sz="1600" spc="175" dirty="0">
                <a:latin typeface="Times New Roman"/>
                <a:cs typeface="Times New Roman"/>
              </a:rPr>
              <a:t>Transgender:</a:t>
            </a:r>
            <a:r>
              <a:rPr sz="1600" spc="260" dirty="0">
                <a:latin typeface="Times New Roman"/>
                <a:cs typeface="Times New Roman"/>
              </a:rPr>
              <a:t> </a:t>
            </a:r>
            <a:r>
              <a:rPr sz="1600" spc="65" dirty="0">
                <a:latin typeface="Times New Roman"/>
                <a:cs typeface="Times New Roman"/>
              </a:rPr>
              <a:t>A</a:t>
            </a:r>
            <a:r>
              <a:rPr sz="1600" spc="370" dirty="0">
                <a:latin typeface="Times New Roman"/>
                <a:cs typeface="Times New Roman"/>
              </a:rPr>
              <a:t> </a:t>
            </a:r>
            <a:r>
              <a:rPr sz="1600" spc="170" dirty="0">
                <a:latin typeface="Times New Roman"/>
                <a:cs typeface="Times New Roman"/>
              </a:rPr>
              <a:t>general</a:t>
            </a:r>
            <a:r>
              <a:rPr sz="1600" spc="375" dirty="0">
                <a:latin typeface="Times New Roman"/>
                <a:cs typeface="Times New Roman"/>
              </a:rPr>
              <a:t> </a:t>
            </a:r>
            <a:r>
              <a:rPr sz="1600" spc="200" dirty="0">
                <a:latin typeface="Times New Roman"/>
                <a:cs typeface="Times New Roman"/>
              </a:rPr>
              <a:t>term</a:t>
            </a:r>
            <a:r>
              <a:rPr sz="1600" spc="375" dirty="0">
                <a:latin typeface="Times New Roman"/>
                <a:cs typeface="Times New Roman"/>
              </a:rPr>
              <a:t> </a:t>
            </a:r>
            <a:r>
              <a:rPr sz="1600" spc="160" dirty="0">
                <a:latin typeface="Times New Roman"/>
                <a:cs typeface="Times New Roman"/>
              </a:rPr>
              <a:t>used</a:t>
            </a:r>
            <a:r>
              <a:rPr sz="1600" spc="370" dirty="0">
                <a:latin typeface="Times New Roman"/>
                <a:cs typeface="Times New Roman"/>
              </a:rPr>
              <a:t> </a:t>
            </a:r>
            <a:r>
              <a:rPr sz="1600" spc="125" dirty="0">
                <a:latin typeface="Times New Roman"/>
                <a:cs typeface="Times New Roman"/>
              </a:rPr>
              <a:t>to</a:t>
            </a:r>
            <a:r>
              <a:rPr sz="1600" spc="375" dirty="0">
                <a:latin typeface="Times New Roman"/>
                <a:cs typeface="Times New Roman"/>
              </a:rPr>
              <a:t> </a:t>
            </a:r>
            <a:r>
              <a:rPr sz="1600" spc="150" dirty="0">
                <a:latin typeface="Times New Roman"/>
                <a:cs typeface="Times New Roman"/>
              </a:rPr>
              <a:t>describe</a:t>
            </a:r>
            <a:r>
              <a:rPr sz="1600" spc="375" dirty="0">
                <a:latin typeface="Times New Roman"/>
                <a:cs typeface="Times New Roman"/>
              </a:rPr>
              <a:t> </a:t>
            </a:r>
            <a:r>
              <a:rPr sz="1600" spc="105" dirty="0">
                <a:latin typeface="Times New Roman"/>
                <a:cs typeface="Times New Roman"/>
              </a:rPr>
              <a:t>a</a:t>
            </a:r>
            <a:r>
              <a:rPr sz="1600" spc="375" dirty="0">
                <a:latin typeface="Times New Roman"/>
                <a:cs typeface="Times New Roman"/>
              </a:rPr>
              <a:t> </a:t>
            </a:r>
            <a:r>
              <a:rPr sz="1600" spc="180" dirty="0">
                <a:latin typeface="Times New Roman"/>
                <a:cs typeface="Times New Roman"/>
              </a:rPr>
              <a:t>person</a:t>
            </a:r>
            <a:r>
              <a:rPr sz="1600" spc="370" dirty="0">
                <a:latin typeface="Times New Roman"/>
                <a:cs typeface="Times New Roman"/>
              </a:rPr>
              <a:t> </a:t>
            </a:r>
            <a:r>
              <a:rPr sz="1600" spc="185" dirty="0">
                <a:latin typeface="Times New Roman"/>
                <a:cs typeface="Times New Roman"/>
              </a:rPr>
              <a:t>whose</a:t>
            </a:r>
            <a:r>
              <a:rPr sz="1600" spc="295" dirty="0">
                <a:latin typeface="Times New Roman"/>
                <a:cs typeface="Times New Roman"/>
              </a:rPr>
              <a:t> </a:t>
            </a:r>
            <a:r>
              <a:rPr sz="1600" spc="180" dirty="0">
                <a:latin typeface="Times New Roman"/>
                <a:cs typeface="Times New Roman"/>
              </a:rPr>
              <a:t>gender</a:t>
            </a:r>
            <a:r>
              <a:rPr sz="1600" spc="290" dirty="0">
                <a:latin typeface="Times New Roman"/>
                <a:cs typeface="Times New Roman"/>
              </a:rPr>
              <a:t> </a:t>
            </a:r>
            <a:r>
              <a:rPr sz="1600" spc="175" dirty="0">
                <a:latin typeface="Times New Roman"/>
                <a:cs typeface="Times New Roman"/>
              </a:rPr>
              <a:t>identity</a:t>
            </a:r>
            <a:r>
              <a:rPr sz="1600" spc="375" dirty="0">
                <a:latin typeface="Times New Roman"/>
                <a:cs typeface="Times New Roman"/>
              </a:rPr>
              <a:t> </a:t>
            </a:r>
            <a:r>
              <a:rPr sz="1600" spc="155" dirty="0">
                <a:latin typeface="Times New Roman"/>
                <a:cs typeface="Times New Roman"/>
              </a:rPr>
              <a:t>differs</a:t>
            </a:r>
            <a:r>
              <a:rPr sz="1600" spc="370" dirty="0">
                <a:latin typeface="Times New Roman"/>
                <a:cs typeface="Times New Roman"/>
              </a:rPr>
              <a:t> </a:t>
            </a:r>
            <a:r>
              <a:rPr sz="1600" spc="180" dirty="0">
                <a:latin typeface="Times New Roman"/>
                <a:cs typeface="Times New Roman"/>
              </a:rPr>
              <a:t>from</a:t>
            </a:r>
            <a:r>
              <a:rPr sz="1600" spc="375" dirty="0">
                <a:latin typeface="Times New Roman"/>
                <a:cs typeface="Times New Roman"/>
              </a:rPr>
              <a:t> </a:t>
            </a:r>
            <a:r>
              <a:rPr sz="1600" spc="190" dirty="0">
                <a:latin typeface="Times New Roman"/>
                <a:cs typeface="Times New Roman"/>
              </a:rPr>
              <a:t>the</a:t>
            </a:r>
            <a:r>
              <a:rPr sz="1600" spc="375" dirty="0">
                <a:latin typeface="Times New Roman"/>
                <a:cs typeface="Times New Roman"/>
              </a:rPr>
              <a:t> </a:t>
            </a:r>
            <a:r>
              <a:rPr sz="1600" spc="140" dirty="0">
                <a:latin typeface="Times New Roman"/>
                <a:cs typeface="Times New Roman"/>
              </a:rPr>
              <a:t>sex</a:t>
            </a:r>
            <a:r>
              <a:rPr sz="1600" spc="370" dirty="0">
                <a:latin typeface="Times New Roman"/>
                <a:cs typeface="Times New Roman"/>
              </a:rPr>
              <a:t> </a:t>
            </a:r>
            <a:r>
              <a:rPr sz="1600" spc="195" dirty="0">
                <a:latin typeface="Times New Roman"/>
                <a:cs typeface="Times New Roman"/>
              </a:rPr>
              <a:t>they</a:t>
            </a:r>
            <a:r>
              <a:rPr sz="1600" spc="375" dirty="0">
                <a:latin typeface="Times New Roman"/>
                <a:cs typeface="Times New Roman"/>
              </a:rPr>
              <a:t> </a:t>
            </a:r>
            <a:r>
              <a:rPr sz="1600" spc="195" dirty="0">
                <a:latin typeface="Times New Roman"/>
                <a:cs typeface="Times New Roman"/>
              </a:rPr>
              <a:t>were</a:t>
            </a:r>
            <a:r>
              <a:rPr sz="1600" spc="375" dirty="0">
                <a:latin typeface="Times New Roman"/>
                <a:cs typeface="Times New Roman"/>
              </a:rPr>
              <a:t> </a:t>
            </a:r>
            <a:r>
              <a:rPr sz="1600" spc="155" dirty="0">
                <a:latin typeface="Times New Roman"/>
                <a:cs typeface="Times New Roman"/>
              </a:rPr>
              <a:t>assigned</a:t>
            </a:r>
            <a:r>
              <a:rPr sz="1600" spc="370" dirty="0">
                <a:latin typeface="Times New Roman"/>
                <a:cs typeface="Times New Roman"/>
              </a:rPr>
              <a:t> </a:t>
            </a:r>
            <a:r>
              <a:rPr sz="1600" spc="160" dirty="0">
                <a:latin typeface="Times New Roman"/>
                <a:cs typeface="Times New Roman"/>
              </a:rPr>
              <a:t>at</a:t>
            </a:r>
            <a:r>
              <a:rPr sz="1600" spc="375" dirty="0">
                <a:latin typeface="Times New Roman"/>
                <a:cs typeface="Times New Roman"/>
              </a:rPr>
              <a:t> </a:t>
            </a:r>
            <a:r>
              <a:rPr sz="1600" spc="160" dirty="0">
                <a:latin typeface="Times New Roman"/>
                <a:cs typeface="Times New Roman"/>
              </a:rPr>
              <a:t>birth.</a:t>
            </a:r>
            <a:r>
              <a:rPr sz="1600" spc="375" dirty="0">
                <a:latin typeface="Times New Roman"/>
                <a:cs typeface="Times New Roman"/>
              </a:rPr>
              <a:t> </a:t>
            </a:r>
            <a:r>
              <a:rPr sz="1600" spc="170" dirty="0">
                <a:latin typeface="Times New Roman"/>
                <a:cs typeface="Times New Roman"/>
              </a:rPr>
              <a:t>Gender</a:t>
            </a:r>
            <a:r>
              <a:rPr sz="1600" spc="370" dirty="0">
                <a:latin typeface="Times New Roman"/>
                <a:cs typeface="Times New Roman"/>
              </a:rPr>
              <a:t> </a:t>
            </a:r>
            <a:r>
              <a:rPr sz="1600" spc="190" dirty="0">
                <a:latin typeface="Times New Roman"/>
                <a:cs typeface="Times New Roman"/>
              </a:rPr>
              <a:t>Non-</a:t>
            </a:r>
            <a:r>
              <a:rPr sz="1600" spc="170" dirty="0">
                <a:latin typeface="Times New Roman"/>
                <a:cs typeface="Times New Roman"/>
              </a:rPr>
              <a:t>Conforming</a:t>
            </a:r>
            <a:r>
              <a:rPr sz="1600" spc="375" dirty="0">
                <a:latin typeface="Times New Roman"/>
                <a:cs typeface="Times New Roman"/>
              </a:rPr>
              <a:t> </a:t>
            </a:r>
            <a:r>
              <a:rPr sz="1600" spc="-10" dirty="0">
                <a:latin typeface="Times New Roman"/>
                <a:cs typeface="Times New Roman"/>
              </a:rPr>
              <a:t>(GNC):</a:t>
            </a:r>
            <a:endParaRPr sz="1600">
              <a:latin typeface="Times New Roman"/>
              <a:cs typeface="Times New Roman"/>
            </a:endParaRPr>
          </a:p>
          <a:p>
            <a:pPr marL="12700">
              <a:lnSpc>
                <a:spcPct val="100000"/>
              </a:lnSpc>
              <a:spcBef>
                <a:spcPts val="254"/>
              </a:spcBef>
            </a:pPr>
            <a:r>
              <a:rPr sz="1600" spc="155" dirty="0">
                <a:latin typeface="Times New Roman"/>
                <a:cs typeface="Times New Roman"/>
              </a:rPr>
              <a:t>Refers</a:t>
            </a:r>
            <a:r>
              <a:rPr sz="1600" spc="180" dirty="0">
                <a:latin typeface="Times New Roman"/>
                <a:cs typeface="Times New Roman"/>
              </a:rPr>
              <a:t> </a:t>
            </a:r>
            <a:r>
              <a:rPr sz="1600" spc="125" dirty="0">
                <a:latin typeface="Times New Roman"/>
                <a:cs typeface="Times New Roman"/>
              </a:rPr>
              <a:t>to</a:t>
            </a:r>
            <a:r>
              <a:rPr sz="1600" spc="185" dirty="0">
                <a:latin typeface="Times New Roman"/>
                <a:cs typeface="Times New Roman"/>
              </a:rPr>
              <a:t> </a:t>
            </a:r>
            <a:r>
              <a:rPr sz="1600" spc="105" dirty="0">
                <a:latin typeface="Times New Roman"/>
                <a:cs typeface="Times New Roman"/>
              </a:rPr>
              <a:t>a</a:t>
            </a:r>
            <a:r>
              <a:rPr sz="1600" spc="185" dirty="0">
                <a:latin typeface="Times New Roman"/>
                <a:cs typeface="Times New Roman"/>
              </a:rPr>
              <a:t> </a:t>
            </a:r>
            <a:r>
              <a:rPr sz="1600" spc="180" dirty="0">
                <a:latin typeface="Times New Roman"/>
                <a:cs typeface="Times New Roman"/>
              </a:rPr>
              <a:t>person</a:t>
            </a:r>
            <a:r>
              <a:rPr sz="1600" spc="185" dirty="0">
                <a:latin typeface="Times New Roman"/>
                <a:cs typeface="Times New Roman"/>
              </a:rPr>
              <a:t> </a:t>
            </a:r>
            <a:r>
              <a:rPr sz="1600" spc="200" dirty="0">
                <a:latin typeface="Times New Roman"/>
                <a:cs typeface="Times New Roman"/>
              </a:rPr>
              <a:t>who</a:t>
            </a:r>
            <a:r>
              <a:rPr sz="1600" spc="105" dirty="0">
                <a:latin typeface="Times New Roman"/>
                <a:cs typeface="Times New Roman"/>
              </a:rPr>
              <a:t> </a:t>
            </a:r>
            <a:r>
              <a:rPr sz="1600" spc="110" dirty="0">
                <a:latin typeface="Times New Roman"/>
                <a:cs typeface="Times New Roman"/>
              </a:rPr>
              <a:t>do </a:t>
            </a:r>
            <a:r>
              <a:rPr sz="1600" spc="180" dirty="0">
                <a:latin typeface="Times New Roman"/>
                <a:cs typeface="Times New Roman"/>
              </a:rPr>
              <a:t>not</a:t>
            </a:r>
            <a:r>
              <a:rPr sz="1600" spc="185" dirty="0">
                <a:latin typeface="Times New Roman"/>
                <a:cs typeface="Times New Roman"/>
              </a:rPr>
              <a:t> </a:t>
            </a:r>
            <a:r>
              <a:rPr sz="1600" spc="195" dirty="0">
                <a:latin typeface="Times New Roman"/>
                <a:cs typeface="Times New Roman"/>
              </a:rPr>
              <a:t>adhere</a:t>
            </a:r>
            <a:r>
              <a:rPr sz="1600" spc="185" dirty="0">
                <a:latin typeface="Times New Roman"/>
                <a:cs typeface="Times New Roman"/>
              </a:rPr>
              <a:t> </a:t>
            </a:r>
            <a:r>
              <a:rPr sz="1600" spc="125" dirty="0">
                <a:latin typeface="Times New Roman"/>
                <a:cs typeface="Times New Roman"/>
              </a:rPr>
              <a:t>to</a:t>
            </a:r>
            <a:r>
              <a:rPr sz="1600" spc="185" dirty="0">
                <a:latin typeface="Times New Roman"/>
                <a:cs typeface="Times New Roman"/>
              </a:rPr>
              <a:t> </a:t>
            </a:r>
            <a:r>
              <a:rPr sz="1600" spc="170" dirty="0">
                <a:latin typeface="Times New Roman"/>
                <a:cs typeface="Times New Roman"/>
              </a:rPr>
              <a:t>traditional</a:t>
            </a:r>
            <a:r>
              <a:rPr sz="1600" spc="180" dirty="0">
                <a:latin typeface="Times New Roman"/>
                <a:cs typeface="Times New Roman"/>
              </a:rPr>
              <a:t> gender</a:t>
            </a:r>
            <a:r>
              <a:rPr sz="1600" spc="185" dirty="0">
                <a:latin typeface="Times New Roman"/>
                <a:cs typeface="Times New Roman"/>
              </a:rPr>
              <a:t> </a:t>
            </a:r>
            <a:r>
              <a:rPr sz="1600" spc="140" dirty="0">
                <a:latin typeface="Times New Roman"/>
                <a:cs typeface="Times New Roman"/>
              </a:rPr>
              <a:t>roles</a:t>
            </a:r>
            <a:r>
              <a:rPr sz="1600" spc="185" dirty="0">
                <a:latin typeface="Times New Roman"/>
                <a:cs typeface="Times New Roman"/>
              </a:rPr>
              <a:t> </a:t>
            </a:r>
            <a:r>
              <a:rPr sz="1600" spc="145" dirty="0">
                <a:latin typeface="Times New Roman"/>
                <a:cs typeface="Times New Roman"/>
              </a:rPr>
              <a:t>or</a:t>
            </a:r>
            <a:r>
              <a:rPr sz="1600" spc="185" dirty="0">
                <a:latin typeface="Times New Roman"/>
                <a:cs typeface="Times New Roman"/>
              </a:rPr>
              <a:t> </a:t>
            </a:r>
            <a:r>
              <a:rPr sz="1600" spc="175" dirty="0">
                <a:latin typeface="Times New Roman"/>
                <a:cs typeface="Times New Roman"/>
              </a:rPr>
              <a:t>stereotypes</a:t>
            </a:r>
            <a:r>
              <a:rPr sz="1600" spc="185" dirty="0">
                <a:latin typeface="Times New Roman"/>
                <a:cs typeface="Times New Roman"/>
              </a:rPr>
              <a:t> </a:t>
            </a:r>
            <a:r>
              <a:rPr sz="1600" spc="170" dirty="0">
                <a:latin typeface="Times New Roman"/>
                <a:cs typeface="Times New Roman"/>
              </a:rPr>
              <a:t>about</a:t>
            </a:r>
            <a:r>
              <a:rPr sz="1600" spc="185" dirty="0">
                <a:latin typeface="Times New Roman"/>
                <a:cs typeface="Times New Roman"/>
              </a:rPr>
              <a:t> </a:t>
            </a:r>
            <a:r>
              <a:rPr sz="1600" spc="200" dirty="0">
                <a:latin typeface="Times New Roman"/>
                <a:cs typeface="Times New Roman"/>
              </a:rPr>
              <a:t>how</a:t>
            </a:r>
            <a:r>
              <a:rPr sz="1600" spc="180" dirty="0">
                <a:latin typeface="Times New Roman"/>
                <a:cs typeface="Times New Roman"/>
              </a:rPr>
              <a:t> </a:t>
            </a:r>
            <a:r>
              <a:rPr sz="1600" spc="195" dirty="0">
                <a:latin typeface="Times New Roman"/>
                <a:cs typeface="Times New Roman"/>
              </a:rPr>
              <a:t>they</a:t>
            </a:r>
            <a:r>
              <a:rPr sz="1600" spc="185" dirty="0">
                <a:latin typeface="Times New Roman"/>
                <a:cs typeface="Times New Roman"/>
              </a:rPr>
              <a:t> </a:t>
            </a:r>
            <a:r>
              <a:rPr sz="1600" spc="165" dirty="0">
                <a:latin typeface="Times New Roman"/>
                <a:cs typeface="Times New Roman"/>
              </a:rPr>
              <a:t>should</a:t>
            </a:r>
            <a:r>
              <a:rPr sz="1600" spc="185" dirty="0">
                <a:latin typeface="Times New Roman"/>
                <a:cs typeface="Times New Roman"/>
              </a:rPr>
              <a:t> </a:t>
            </a:r>
            <a:r>
              <a:rPr sz="1600" spc="114" dirty="0">
                <a:latin typeface="Times New Roman"/>
                <a:cs typeface="Times New Roman"/>
              </a:rPr>
              <a:t>look</a:t>
            </a:r>
            <a:r>
              <a:rPr sz="1600" spc="185" dirty="0">
                <a:latin typeface="Times New Roman"/>
                <a:cs typeface="Times New Roman"/>
              </a:rPr>
              <a:t> </a:t>
            </a:r>
            <a:r>
              <a:rPr sz="1600" spc="145" dirty="0">
                <a:latin typeface="Times New Roman"/>
                <a:cs typeface="Times New Roman"/>
              </a:rPr>
              <a:t>or</a:t>
            </a:r>
            <a:r>
              <a:rPr sz="1600" spc="185" dirty="0">
                <a:latin typeface="Times New Roman"/>
                <a:cs typeface="Times New Roman"/>
              </a:rPr>
              <a:t> </a:t>
            </a:r>
            <a:r>
              <a:rPr sz="1600" spc="145" dirty="0">
                <a:latin typeface="Times New Roman"/>
                <a:cs typeface="Times New Roman"/>
              </a:rPr>
              <a:t>act</a:t>
            </a:r>
            <a:r>
              <a:rPr sz="1600" spc="185" dirty="0">
                <a:latin typeface="Times New Roman"/>
                <a:cs typeface="Times New Roman"/>
              </a:rPr>
              <a:t> </a:t>
            </a:r>
            <a:r>
              <a:rPr sz="1600" spc="155" dirty="0">
                <a:latin typeface="Times New Roman"/>
                <a:cs typeface="Times New Roman"/>
              </a:rPr>
              <a:t>based</a:t>
            </a:r>
            <a:r>
              <a:rPr sz="1600" spc="180" dirty="0">
                <a:latin typeface="Times New Roman"/>
                <a:cs typeface="Times New Roman"/>
              </a:rPr>
              <a:t> </a:t>
            </a:r>
            <a:r>
              <a:rPr sz="1600" spc="165" dirty="0">
                <a:latin typeface="Times New Roman"/>
                <a:cs typeface="Times New Roman"/>
              </a:rPr>
              <a:t>on</a:t>
            </a:r>
            <a:r>
              <a:rPr sz="1600" spc="185" dirty="0">
                <a:latin typeface="Times New Roman"/>
                <a:cs typeface="Times New Roman"/>
              </a:rPr>
              <a:t> </a:t>
            </a:r>
            <a:r>
              <a:rPr sz="1600" spc="190" dirty="0">
                <a:latin typeface="Times New Roman"/>
                <a:cs typeface="Times New Roman"/>
              </a:rPr>
              <a:t>the</a:t>
            </a:r>
            <a:r>
              <a:rPr sz="1600" spc="185" dirty="0">
                <a:latin typeface="Times New Roman"/>
                <a:cs typeface="Times New Roman"/>
              </a:rPr>
              <a:t> </a:t>
            </a:r>
            <a:r>
              <a:rPr sz="1600" spc="140" dirty="0">
                <a:latin typeface="Times New Roman"/>
                <a:cs typeface="Times New Roman"/>
              </a:rPr>
              <a:t>sex</a:t>
            </a:r>
            <a:r>
              <a:rPr sz="1600" spc="185" dirty="0">
                <a:latin typeface="Times New Roman"/>
                <a:cs typeface="Times New Roman"/>
              </a:rPr>
              <a:t> </a:t>
            </a:r>
            <a:r>
              <a:rPr sz="1600" spc="195" dirty="0">
                <a:latin typeface="Times New Roman"/>
                <a:cs typeface="Times New Roman"/>
              </a:rPr>
              <a:t>they</a:t>
            </a:r>
            <a:r>
              <a:rPr sz="1600" spc="185" dirty="0">
                <a:latin typeface="Times New Roman"/>
                <a:cs typeface="Times New Roman"/>
              </a:rPr>
              <a:t> </a:t>
            </a:r>
            <a:r>
              <a:rPr sz="1600" spc="195" dirty="0">
                <a:latin typeface="Times New Roman"/>
                <a:cs typeface="Times New Roman"/>
              </a:rPr>
              <a:t>were</a:t>
            </a:r>
            <a:r>
              <a:rPr sz="1600" spc="185" dirty="0">
                <a:latin typeface="Times New Roman"/>
                <a:cs typeface="Times New Roman"/>
              </a:rPr>
              <a:t> </a:t>
            </a:r>
            <a:r>
              <a:rPr sz="1600" spc="155" dirty="0">
                <a:latin typeface="Times New Roman"/>
                <a:cs typeface="Times New Roman"/>
              </a:rPr>
              <a:t>assigned</a:t>
            </a:r>
            <a:r>
              <a:rPr sz="1600" spc="180" dirty="0">
                <a:latin typeface="Times New Roman"/>
                <a:cs typeface="Times New Roman"/>
              </a:rPr>
              <a:t> </a:t>
            </a:r>
            <a:r>
              <a:rPr sz="1600" spc="160" dirty="0">
                <a:latin typeface="Times New Roman"/>
                <a:cs typeface="Times New Roman"/>
              </a:rPr>
              <a:t>at</a:t>
            </a:r>
            <a:r>
              <a:rPr sz="1600" spc="185" dirty="0">
                <a:latin typeface="Times New Roman"/>
                <a:cs typeface="Times New Roman"/>
              </a:rPr>
              <a:t> </a:t>
            </a:r>
            <a:r>
              <a:rPr sz="1600" spc="150" dirty="0">
                <a:latin typeface="Times New Roman"/>
                <a:cs typeface="Times New Roman"/>
              </a:rPr>
              <a:t>birth.</a:t>
            </a:r>
            <a:endParaRPr sz="1600">
              <a:latin typeface="Times New Roman"/>
              <a:cs typeface="Times New Roman"/>
            </a:endParaRPr>
          </a:p>
        </p:txBody>
      </p:sp>
      <p:sp>
        <p:nvSpPr>
          <p:cNvPr id="26" name="object 26"/>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876500" y="455534"/>
            <a:ext cx="6535420" cy="673100"/>
          </a:xfrm>
          <a:prstGeom prst="rect">
            <a:avLst/>
          </a:prstGeom>
        </p:spPr>
        <p:txBody>
          <a:bodyPr vert="horz" wrap="square" lIns="0" tIns="12065" rIns="0" bIns="0" rtlCol="0">
            <a:spAutoFit/>
          </a:bodyPr>
          <a:lstStyle/>
          <a:p>
            <a:pPr marL="12700">
              <a:lnSpc>
                <a:spcPct val="100000"/>
              </a:lnSpc>
              <a:spcBef>
                <a:spcPts val="95"/>
              </a:spcBef>
              <a:tabLst>
                <a:tab pos="1869439" algn="l"/>
              </a:tabLst>
            </a:pPr>
            <a:r>
              <a:rPr spc="-195" dirty="0"/>
              <a:t>S</a:t>
            </a:r>
            <a:r>
              <a:rPr spc="-380" dirty="0"/>
              <a:t> </a:t>
            </a:r>
            <a:r>
              <a:rPr spc="-130" dirty="0"/>
              <a:t>G</a:t>
            </a:r>
            <a:r>
              <a:rPr spc="-380" dirty="0"/>
              <a:t> </a:t>
            </a:r>
            <a:r>
              <a:rPr spc="300" dirty="0"/>
              <a:t>M</a:t>
            </a:r>
            <a:r>
              <a:rPr spc="-385" dirty="0"/>
              <a:t> </a:t>
            </a:r>
            <a:r>
              <a:rPr spc="-50" dirty="0"/>
              <a:t>:</a:t>
            </a:r>
            <a:r>
              <a:rPr dirty="0"/>
              <a:t>	</a:t>
            </a:r>
            <a:r>
              <a:rPr spc="120" dirty="0"/>
              <a:t>O</a:t>
            </a:r>
            <a:r>
              <a:rPr spc="-375" dirty="0"/>
              <a:t> </a:t>
            </a:r>
            <a:r>
              <a:rPr dirty="0"/>
              <a:t>R</a:t>
            </a:r>
            <a:r>
              <a:rPr spc="-370" dirty="0"/>
              <a:t> </a:t>
            </a:r>
            <a:r>
              <a:rPr spc="-90" dirty="0"/>
              <a:t>I</a:t>
            </a:r>
            <a:r>
              <a:rPr spc="-375" dirty="0"/>
              <a:t> </a:t>
            </a:r>
            <a:r>
              <a:rPr dirty="0"/>
              <a:t>E</a:t>
            </a:r>
            <a:r>
              <a:rPr spc="-370" dirty="0"/>
              <a:t> </a:t>
            </a:r>
            <a:r>
              <a:rPr spc="275" dirty="0"/>
              <a:t>N</a:t>
            </a:r>
            <a:r>
              <a:rPr spc="-375" dirty="0"/>
              <a:t> </a:t>
            </a:r>
            <a:r>
              <a:rPr dirty="0"/>
              <a:t>T</a:t>
            </a:r>
            <a:r>
              <a:rPr spc="-370" dirty="0"/>
              <a:t> </a:t>
            </a:r>
            <a:r>
              <a:rPr spc="180" dirty="0"/>
              <a:t>A</a:t>
            </a:r>
            <a:r>
              <a:rPr spc="-375" dirty="0"/>
              <a:t> </a:t>
            </a:r>
            <a:r>
              <a:rPr dirty="0"/>
              <a:t>T</a:t>
            </a:r>
            <a:r>
              <a:rPr spc="-370" dirty="0"/>
              <a:t> </a:t>
            </a:r>
            <a:r>
              <a:rPr spc="-90" dirty="0"/>
              <a:t>I</a:t>
            </a:r>
            <a:r>
              <a:rPr spc="-375" dirty="0"/>
              <a:t> </a:t>
            </a:r>
            <a:r>
              <a:rPr spc="120" dirty="0"/>
              <a:t>O</a:t>
            </a:r>
            <a:r>
              <a:rPr spc="-370" dirty="0"/>
              <a:t> </a:t>
            </a:r>
            <a:r>
              <a:rPr spc="215" dirty="0"/>
              <a:t>N</a:t>
            </a:r>
          </a:p>
        </p:txBody>
      </p:sp>
      <p:sp>
        <p:nvSpPr>
          <p:cNvPr id="3" name="object 3"/>
          <p:cNvSpPr/>
          <p:nvPr/>
        </p:nvSpPr>
        <p:spPr>
          <a:xfrm>
            <a:off x="0" y="258581"/>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7"/>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6"/>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sp>
        <p:nvSpPr>
          <p:cNvPr id="6" name="object 6"/>
          <p:cNvSpPr txBox="1"/>
          <p:nvPr/>
        </p:nvSpPr>
        <p:spPr>
          <a:xfrm>
            <a:off x="4087559" y="1379742"/>
            <a:ext cx="10145395" cy="345440"/>
          </a:xfrm>
          <a:prstGeom prst="rect">
            <a:avLst/>
          </a:prstGeom>
        </p:spPr>
        <p:txBody>
          <a:bodyPr vert="horz" wrap="square" lIns="0" tIns="12700" rIns="0" bIns="0" rtlCol="0">
            <a:spAutoFit/>
          </a:bodyPr>
          <a:lstStyle/>
          <a:p>
            <a:pPr marL="12700">
              <a:lnSpc>
                <a:spcPct val="100000"/>
              </a:lnSpc>
              <a:spcBef>
                <a:spcPts val="100"/>
              </a:spcBef>
            </a:pPr>
            <a:r>
              <a:rPr sz="2100" b="0" spc="60" dirty="0">
                <a:latin typeface="Bookman Old Style"/>
                <a:cs typeface="Bookman Old Style"/>
              </a:rPr>
              <a:t>Only</a:t>
            </a:r>
            <a:r>
              <a:rPr sz="2100" b="0" spc="100" dirty="0">
                <a:latin typeface="Bookman Old Style"/>
                <a:cs typeface="Bookman Old Style"/>
              </a:rPr>
              <a:t> </a:t>
            </a:r>
            <a:r>
              <a:rPr sz="2100" b="0" dirty="0">
                <a:latin typeface="Bookman Old Style"/>
                <a:cs typeface="Bookman Old Style"/>
              </a:rPr>
              <a:t>individuals</a:t>
            </a:r>
            <a:r>
              <a:rPr sz="2100" b="0" spc="100" dirty="0">
                <a:latin typeface="Bookman Old Style"/>
                <a:cs typeface="Bookman Old Style"/>
              </a:rPr>
              <a:t> </a:t>
            </a:r>
            <a:r>
              <a:rPr sz="2100" b="0" spc="90" dirty="0">
                <a:latin typeface="Bookman Old Style"/>
                <a:cs typeface="Bookman Old Style"/>
              </a:rPr>
              <a:t>over</a:t>
            </a:r>
            <a:r>
              <a:rPr sz="2100" b="0" spc="100" dirty="0">
                <a:latin typeface="Bookman Old Style"/>
                <a:cs typeface="Bookman Old Style"/>
              </a:rPr>
              <a:t> </a:t>
            </a:r>
            <a:r>
              <a:rPr sz="2100" b="0" dirty="0">
                <a:latin typeface="Bookman Old Style"/>
                <a:cs typeface="Bookman Old Style"/>
              </a:rPr>
              <a:t>the</a:t>
            </a:r>
            <a:r>
              <a:rPr sz="2100" b="0" spc="105" dirty="0">
                <a:latin typeface="Bookman Old Style"/>
                <a:cs typeface="Bookman Old Style"/>
              </a:rPr>
              <a:t> </a:t>
            </a:r>
            <a:r>
              <a:rPr sz="2100" b="0" dirty="0">
                <a:latin typeface="Bookman Old Style"/>
                <a:cs typeface="Bookman Old Style"/>
              </a:rPr>
              <a:t>age</a:t>
            </a:r>
            <a:r>
              <a:rPr sz="2100" b="0" spc="100" dirty="0">
                <a:latin typeface="Bookman Old Style"/>
                <a:cs typeface="Bookman Old Style"/>
              </a:rPr>
              <a:t> </a:t>
            </a:r>
            <a:r>
              <a:rPr sz="2100" b="0" spc="90" dirty="0">
                <a:latin typeface="Bookman Old Style"/>
                <a:cs typeface="Bookman Old Style"/>
              </a:rPr>
              <a:t>of</a:t>
            </a:r>
            <a:r>
              <a:rPr sz="2100" b="0" spc="100" dirty="0">
                <a:latin typeface="Bookman Old Style"/>
                <a:cs typeface="Bookman Old Style"/>
              </a:rPr>
              <a:t> </a:t>
            </a:r>
            <a:r>
              <a:rPr sz="2100" b="0" spc="-130" dirty="0">
                <a:latin typeface="Bookman Old Style"/>
                <a:cs typeface="Bookman Old Style"/>
              </a:rPr>
              <a:t>18</a:t>
            </a:r>
            <a:r>
              <a:rPr sz="2100" b="0" spc="100" dirty="0">
                <a:latin typeface="Bookman Old Style"/>
                <a:cs typeface="Bookman Old Style"/>
              </a:rPr>
              <a:t> </a:t>
            </a:r>
            <a:r>
              <a:rPr sz="2100" b="0" dirty="0">
                <a:latin typeface="Bookman Old Style"/>
                <a:cs typeface="Bookman Old Style"/>
              </a:rPr>
              <a:t>are</a:t>
            </a:r>
            <a:r>
              <a:rPr sz="2100" b="0" spc="105" dirty="0">
                <a:latin typeface="Bookman Old Style"/>
                <a:cs typeface="Bookman Old Style"/>
              </a:rPr>
              <a:t> </a:t>
            </a:r>
            <a:r>
              <a:rPr sz="2100" b="0" dirty="0">
                <a:latin typeface="Bookman Old Style"/>
                <a:cs typeface="Bookman Old Style"/>
              </a:rPr>
              <a:t>asked</a:t>
            </a:r>
            <a:r>
              <a:rPr sz="2100" b="0" spc="100" dirty="0">
                <a:latin typeface="Bookman Old Style"/>
                <a:cs typeface="Bookman Old Style"/>
              </a:rPr>
              <a:t> </a:t>
            </a:r>
            <a:r>
              <a:rPr sz="2100" b="0" spc="50" dirty="0">
                <a:latin typeface="Bookman Old Style"/>
                <a:cs typeface="Bookman Old Style"/>
              </a:rPr>
              <a:t>their</a:t>
            </a:r>
            <a:r>
              <a:rPr sz="2100" b="0" spc="100" dirty="0">
                <a:latin typeface="Bookman Old Style"/>
                <a:cs typeface="Bookman Old Style"/>
              </a:rPr>
              <a:t> </a:t>
            </a:r>
            <a:r>
              <a:rPr sz="2100" b="0" dirty="0">
                <a:latin typeface="Bookman Old Style"/>
                <a:cs typeface="Bookman Old Style"/>
              </a:rPr>
              <a:t>sexual</a:t>
            </a:r>
            <a:r>
              <a:rPr sz="2100" b="0" spc="100" dirty="0">
                <a:latin typeface="Bookman Old Style"/>
                <a:cs typeface="Bookman Old Style"/>
              </a:rPr>
              <a:t> </a:t>
            </a:r>
            <a:r>
              <a:rPr sz="2100" b="0" spc="50" dirty="0">
                <a:latin typeface="Bookman Old Style"/>
                <a:cs typeface="Bookman Old Style"/>
              </a:rPr>
              <a:t>orientation</a:t>
            </a:r>
            <a:r>
              <a:rPr sz="2100" b="0" spc="105" dirty="0">
                <a:latin typeface="Bookman Old Style"/>
                <a:cs typeface="Bookman Old Style"/>
              </a:rPr>
              <a:t> </a:t>
            </a:r>
            <a:r>
              <a:rPr sz="2100" b="0" spc="-50" dirty="0">
                <a:latin typeface="Bookman Old Style"/>
                <a:cs typeface="Bookman Old Style"/>
              </a:rPr>
              <a:t>(171).</a:t>
            </a:r>
            <a:endParaRPr sz="2100">
              <a:latin typeface="Bookman Old Style"/>
              <a:cs typeface="Bookman Old Style"/>
            </a:endParaRPr>
          </a:p>
        </p:txBody>
      </p:sp>
      <p:pic>
        <p:nvPicPr>
          <p:cNvPr id="7" name="object 7"/>
          <p:cNvPicPr/>
          <p:nvPr/>
        </p:nvPicPr>
        <p:blipFill>
          <a:blip r:embed="rId3" cstate="print"/>
          <a:stretch>
            <a:fillRect/>
          </a:stretch>
        </p:blipFill>
        <p:spPr>
          <a:xfrm>
            <a:off x="8948470" y="8469146"/>
            <a:ext cx="9339529" cy="1133474"/>
          </a:xfrm>
          <a:prstGeom prst="rect">
            <a:avLst/>
          </a:prstGeom>
        </p:spPr>
      </p:pic>
      <p:sp>
        <p:nvSpPr>
          <p:cNvPr id="8" name="object 8"/>
          <p:cNvSpPr txBox="1"/>
          <p:nvPr/>
        </p:nvSpPr>
        <p:spPr>
          <a:xfrm>
            <a:off x="9524082" y="8437329"/>
            <a:ext cx="5845810" cy="965200"/>
          </a:xfrm>
          <a:prstGeom prst="rect">
            <a:avLst/>
          </a:prstGeom>
        </p:spPr>
        <p:txBody>
          <a:bodyPr vert="horz" wrap="square" lIns="0" tIns="12700" rIns="0" bIns="0" rtlCol="0">
            <a:spAutoFit/>
          </a:bodyPr>
          <a:lstStyle/>
          <a:p>
            <a:pPr marL="12700" marR="5080">
              <a:lnSpc>
                <a:spcPct val="146800"/>
              </a:lnSpc>
              <a:spcBef>
                <a:spcPts val="100"/>
              </a:spcBef>
            </a:pPr>
            <a:r>
              <a:rPr sz="2100" dirty="0">
                <a:latin typeface="Trebuchet MS"/>
                <a:cs typeface="Trebuchet MS"/>
              </a:rPr>
              <a:t>In</a:t>
            </a:r>
            <a:r>
              <a:rPr sz="2100" spc="300" dirty="0">
                <a:latin typeface="Trebuchet MS"/>
                <a:cs typeface="Trebuchet MS"/>
              </a:rPr>
              <a:t> </a:t>
            </a:r>
            <a:r>
              <a:rPr sz="2100" dirty="0">
                <a:latin typeface="Trebuchet MS"/>
                <a:cs typeface="Trebuchet MS"/>
              </a:rPr>
              <a:t>Hawai‘i</a:t>
            </a:r>
            <a:r>
              <a:rPr sz="2100" spc="305" dirty="0">
                <a:latin typeface="Trebuchet MS"/>
                <a:cs typeface="Trebuchet MS"/>
              </a:rPr>
              <a:t> </a:t>
            </a:r>
            <a:r>
              <a:rPr sz="2100" spc="80" dirty="0">
                <a:latin typeface="Trebuchet MS"/>
                <a:cs typeface="Trebuchet MS"/>
              </a:rPr>
              <a:t>4.6%</a:t>
            </a:r>
            <a:r>
              <a:rPr sz="2100" spc="300" dirty="0">
                <a:latin typeface="Trebuchet MS"/>
                <a:cs typeface="Trebuchet MS"/>
              </a:rPr>
              <a:t> </a:t>
            </a:r>
            <a:r>
              <a:rPr sz="2100" spc="235" dirty="0">
                <a:latin typeface="Trebuchet MS"/>
                <a:cs typeface="Trebuchet MS"/>
              </a:rPr>
              <a:t>of</a:t>
            </a:r>
            <a:r>
              <a:rPr sz="2100" spc="305" dirty="0">
                <a:latin typeface="Trebuchet MS"/>
                <a:cs typeface="Trebuchet MS"/>
              </a:rPr>
              <a:t> </a:t>
            </a:r>
            <a:r>
              <a:rPr sz="2100" spc="210" dirty="0">
                <a:latin typeface="Trebuchet MS"/>
                <a:cs typeface="Trebuchet MS"/>
              </a:rPr>
              <a:t>adults</a:t>
            </a:r>
            <a:r>
              <a:rPr sz="2100" spc="305" dirty="0">
                <a:latin typeface="Trebuchet MS"/>
                <a:cs typeface="Trebuchet MS"/>
              </a:rPr>
              <a:t> </a:t>
            </a:r>
            <a:r>
              <a:rPr sz="2100" spc="114" dirty="0">
                <a:latin typeface="Trebuchet MS"/>
                <a:cs typeface="Trebuchet MS"/>
              </a:rPr>
              <a:t>identify</a:t>
            </a:r>
            <a:r>
              <a:rPr sz="2100" spc="300" dirty="0">
                <a:latin typeface="Trebuchet MS"/>
                <a:cs typeface="Trebuchet MS"/>
              </a:rPr>
              <a:t> </a:t>
            </a:r>
            <a:r>
              <a:rPr sz="2100" spc="145" dirty="0">
                <a:latin typeface="Trebuchet MS"/>
                <a:cs typeface="Trebuchet MS"/>
              </a:rPr>
              <a:t>as</a:t>
            </a:r>
            <a:r>
              <a:rPr sz="2100" spc="305" dirty="0">
                <a:latin typeface="Trebuchet MS"/>
                <a:cs typeface="Trebuchet MS"/>
              </a:rPr>
              <a:t> </a:t>
            </a:r>
            <a:r>
              <a:rPr sz="2100" spc="-10" dirty="0">
                <a:latin typeface="Trebuchet MS"/>
                <a:cs typeface="Trebuchet MS"/>
              </a:rPr>
              <a:t>SGM³. </a:t>
            </a:r>
            <a:r>
              <a:rPr sz="2100" dirty="0">
                <a:latin typeface="Trebuchet MS"/>
                <a:cs typeface="Trebuchet MS"/>
              </a:rPr>
              <a:t>In</a:t>
            </a:r>
            <a:r>
              <a:rPr sz="2100" spc="270" dirty="0">
                <a:latin typeface="Trebuchet MS"/>
                <a:cs typeface="Trebuchet MS"/>
              </a:rPr>
              <a:t> </a:t>
            </a:r>
            <a:r>
              <a:rPr sz="2100" spc="100" dirty="0">
                <a:latin typeface="Trebuchet MS"/>
                <a:cs typeface="Trebuchet MS"/>
              </a:rPr>
              <a:t>the</a:t>
            </a:r>
            <a:r>
              <a:rPr sz="2100" spc="275" dirty="0">
                <a:latin typeface="Trebuchet MS"/>
                <a:cs typeface="Trebuchet MS"/>
              </a:rPr>
              <a:t> </a:t>
            </a:r>
            <a:r>
              <a:rPr sz="2100" spc="-100" dirty="0">
                <a:latin typeface="Trebuchet MS"/>
                <a:cs typeface="Trebuchet MS"/>
              </a:rPr>
              <a:t>U.S.</a:t>
            </a:r>
            <a:r>
              <a:rPr sz="2100" spc="275" dirty="0">
                <a:latin typeface="Trebuchet MS"/>
                <a:cs typeface="Trebuchet MS"/>
              </a:rPr>
              <a:t> </a:t>
            </a:r>
            <a:r>
              <a:rPr sz="2100" spc="55" dirty="0">
                <a:latin typeface="Trebuchet MS"/>
                <a:cs typeface="Trebuchet MS"/>
              </a:rPr>
              <a:t>3.5%</a:t>
            </a:r>
            <a:r>
              <a:rPr sz="2100" spc="275" dirty="0">
                <a:latin typeface="Trebuchet MS"/>
                <a:cs typeface="Trebuchet MS"/>
              </a:rPr>
              <a:t> </a:t>
            </a:r>
            <a:r>
              <a:rPr sz="2100" spc="235" dirty="0">
                <a:latin typeface="Trebuchet MS"/>
                <a:cs typeface="Trebuchet MS"/>
              </a:rPr>
              <a:t>of</a:t>
            </a:r>
            <a:r>
              <a:rPr sz="2100" spc="275" dirty="0">
                <a:latin typeface="Trebuchet MS"/>
                <a:cs typeface="Trebuchet MS"/>
              </a:rPr>
              <a:t> </a:t>
            </a:r>
            <a:r>
              <a:rPr sz="2100" spc="210" dirty="0">
                <a:latin typeface="Trebuchet MS"/>
                <a:cs typeface="Trebuchet MS"/>
              </a:rPr>
              <a:t>adults</a:t>
            </a:r>
            <a:r>
              <a:rPr sz="2100" spc="275" dirty="0">
                <a:latin typeface="Trebuchet MS"/>
                <a:cs typeface="Trebuchet MS"/>
              </a:rPr>
              <a:t> </a:t>
            </a:r>
            <a:r>
              <a:rPr sz="2100" spc="114" dirty="0">
                <a:latin typeface="Trebuchet MS"/>
                <a:cs typeface="Trebuchet MS"/>
              </a:rPr>
              <a:t>identify</a:t>
            </a:r>
            <a:r>
              <a:rPr sz="2100" spc="275" dirty="0">
                <a:latin typeface="Trebuchet MS"/>
                <a:cs typeface="Trebuchet MS"/>
              </a:rPr>
              <a:t> </a:t>
            </a:r>
            <a:r>
              <a:rPr sz="2100" spc="145" dirty="0">
                <a:latin typeface="Trebuchet MS"/>
                <a:cs typeface="Trebuchet MS"/>
              </a:rPr>
              <a:t>as</a:t>
            </a:r>
            <a:r>
              <a:rPr sz="2100" spc="275" dirty="0">
                <a:latin typeface="Trebuchet MS"/>
                <a:cs typeface="Trebuchet MS"/>
              </a:rPr>
              <a:t> </a:t>
            </a:r>
            <a:r>
              <a:rPr sz="2100" spc="-10" dirty="0">
                <a:latin typeface="Trebuchet MS"/>
                <a:cs typeface="Trebuchet MS"/>
              </a:rPr>
              <a:t>SGM</a:t>
            </a:r>
            <a:r>
              <a:rPr sz="2100" spc="-10" dirty="0">
                <a:latin typeface="Arial"/>
                <a:cs typeface="Arial"/>
              </a:rPr>
              <a:t>⁴</a:t>
            </a:r>
            <a:r>
              <a:rPr sz="2100" spc="-10" dirty="0">
                <a:latin typeface="Trebuchet MS"/>
                <a:cs typeface="Trebuchet MS"/>
              </a:rPr>
              <a:t>.</a:t>
            </a:r>
            <a:endParaRPr sz="2100">
              <a:latin typeface="Trebuchet MS"/>
              <a:cs typeface="Trebuchet MS"/>
            </a:endParaRPr>
          </a:p>
        </p:txBody>
      </p:sp>
      <p:grpSp>
        <p:nvGrpSpPr>
          <p:cNvPr id="9" name="object 9"/>
          <p:cNvGrpSpPr/>
          <p:nvPr/>
        </p:nvGrpSpPr>
        <p:grpSpPr>
          <a:xfrm>
            <a:off x="5984663" y="2034109"/>
            <a:ext cx="5927725" cy="5932170"/>
            <a:chOff x="5984663" y="2034109"/>
            <a:chExt cx="5927725" cy="5932170"/>
          </a:xfrm>
        </p:grpSpPr>
        <p:sp>
          <p:nvSpPr>
            <p:cNvPr id="10" name="object 10"/>
            <p:cNvSpPr/>
            <p:nvPr/>
          </p:nvSpPr>
          <p:spPr>
            <a:xfrm>
              <a:off x="6294747" y="2034109"/>
              <a:ext cx="3593465" cy="2304415"/>
            </a:xfrm>
            <a:custGeom>
              <a:avLst/>
              <a:gdLst/>
              <a:ahLst/>
              <a:cxnLst/>
              <a:rect l="l" t="t" r="r" b="b"/>
              <a:pathLst>
                <a:path w="3593465" h="2304415">
                  <a:moveTo>
                    <a:pt x="3121167" y="1561435"/>
                  </a:moveTo>
                  <a:lnTo>
                    <a:pt x="3097365" y="1552256"/>
                  </a:lnTo>
                  <a:lnTo>
                    <a:pt x="3084851" y="1548896"/>
                  </a:lnTo>
                  <a:lnTo>
                    <a:pt x="3072257" y="1545701"/>
                  </a:lnTo>
                  <a:lnTo>
                    <a:pt x="3059580" y="1542669"/>
                  </a:lnTo>
                  <a:lnTo>
                    <a:pt x="3035452" y="1534145"/>
                  </a:lnTo>
                  <a:lnTo>
                    <a:pt x="3022613" y="1531439"/>
                  </a:lnTo>
                  <a:lnTo>
                    <a:pt x="3009694" y="1528896"/>
                  </a:lnTo>
                  <a:lnTo>
                    <a:pt x="2985323" y="1520860"/>
                  </a:lnTo>
                  <a:lnTo>
                    <a:pt x="2972242" y="1518642"/>
                  </a:lnTo>
                  <a:lnTo>
                    <a:pt x="2959081" y="1516584"/>
                  </a:lnTo>
                  <a:lnTo>
                    <a:pt x="2945840" y="1514687"/>
                  </a:lnTo>
                  <a:lnTo>
                    <a:pt x="2921148" y="1507296"/>
                  </a:lnTo>
                  <a:lnTo>
                    <a:pt x="2907748" y="1505720"/>
                  </a:lnTo>
                  <a:lnTo>
                    <a:pt x="2894268" y="1504303"/>
                  </a:lnTo>
                  <a:lnTo>
                    <a:pt x="2880710" y="1503046"/>
                  </a:lnTo>
                  <a:lnTo>
                    <a:pt x="2855701" y="1496291"/>
                  </a:lnTo>
                  <a:lnTo>
                    <a:pt x="2841985" y="1495350"/>
                  </a:lnTo>
                  <a:lnTo>
                    <a:pt x="2828191" y="1494566"/>
                  </a:lnTo>
                  <a:lnTo>
                    <a:pt x="2814319" y="1493938"/>
                  </a:lnTo>
                  <a:lnTo>
                    <a:pt x="2800369" y="1493467"/>
                  </a:lnTo>
                  <a:lnTo>
                    <a:pt x="2774970" y="1487496"/>
                  </a:lnTo>
                  <a:lnTo>
                    <a:pt x="2760867" y="1487335"/>
                  </a:lnTo>
                  <a:lnTo>
                    <a:pt x="2746686" y="1487327"/>
                  </a:lnTo>
                  <a:lnTo>
                    <a:pt x="2732429" y="1487473"/>
                  </a:lnTo>
                  <a:lnTo>
                    <a:pt x="2706725" y="1482116"/>
                  </a:lnTo>
                  <a:lnTo>
                    <a:pt x="2663276" y="1483920"/>
                  </a:lnTo>
                  <a:lnTo>
                    <a:pt x="2633937" y="1485871"/>
                  </a:lnTo>
                  <a:lnTo>
                    <a:pt x="2607786" y="1481412"/>
                  </a:lnTo>
                  <a:lnTo>
                    <a:pt x="2563010" y="1485883"/>
                  </a:lnTo>
                  <a:lnTo>
                    <a:pt x="2517588" y="1491653"/>
                  </a:lnTo>
                  <a:lnTo>
                    <a:pt x="2502306" y="1493860"/>
                  </a:lnTo>
                  <a:lnTo>
                    <a:pt x="2475583" y="1490552"/>
                  </a:lnTo>
                  <a:lnTo>
                    <a:pt x="2429113" y="1498427"/>
                  </a:lnTo>
                  <a:lnTo>
                    <a:pt x="2382033" y="1507530"/>
                  </a:lnTo>
                  <a:lnTo>
                    <a:pt x="2334358" y="1517829"/>
                  </a:lnTo>
                  <a:lnTo>
                    <a:pt x="2286103" y="1529295"/>
                  </a:lnTo>
                  <a:lnTo>
                    <a:pt x="2237283" y="1541897"/>
                  </a:lnTo>
                  <a:lnTo>
                    <a:pt x="2187915" y="1555600"/>
                  </a:lnTo>
                  <a:lnTo>
                    <a:pt x="2138017" y="1570368"/>
                  </a:lnTo>
                  <a:lnTo>
                    <a:pt x="2115836" y="1586445"/>
                  </a:lnTo>
                  <a:lnTo>
                    <a:pt x="2098977" y="1591823"/>
                  </a:lnTo>
                  <a:lnTo>
                    <a:pt x="2065093" y="1602912"/>
                  </a:lnTo>
                  <a:lnTo>
                    <a:pt x="2030997" y="1614429"/>
                  </a:lnTo>
                  <a:lnTo>
                    <a:pt x="2025240" y="1626003"/>
                  </a:lnTo>
                  <a:lnTo>
                    <a:pt x="1990832" y="1638146"/>
                  </a:lnTo>
                  <a:lnTo>
                    <a:pt x="1956224" y="1650691"/>
                  </a:lnTo>
                  <a:lnTo>
                    <a:pt x="1950218" y="1662767"/>
                  </a:lnTo>
                  <a:lnTo>
                    <a:pt x="1932794" y="1669281"/>
                  </a:lnTo>
                  <a:lnTo>
                    <a:pt x="1897804" y="1682593"/>
                  </a:lnTo>
                  <a:lnTo>
                    <a:pt x="1891612" y="1695043"/>
                  </a:lnTo>
                  <a:lnTo>
                    <a:pt x="1856353" y="1708897"/>
                  </a:lnTo>
                  <a:lnTo>
                    <a:pt x="1850029" y="1721612"/>
                  </a:lnTo>
                  <a:lnTo>
                    <a:pt x="1814513" y="1735982"/>
                  </a:lnTo>
                  <a:lnTo>
                    <a:pt x="1808066" y="1748945"/>
                  </a:lnTo>
                  <a:lnTo>
                    <a:pt x="1772308" y="1763802"/>
                  </a:lnTo>
                  <a:lnTo>
                    <a:pt x="1765743" y="1777001"/>
                  </a:lnTo>
                  <a:lnTo>
                    <a:pt x="1747769" y="1784619"/>
                  </a:lnTo>
                  <a:lnTo>
                    <a:pt x="1741130" y="1797969"/>
                  </a:lnTo>
                  <a:lnTo>
                    <a:pt x="1723083" y="1805734"/>
                  </a:lnTo>
                  <a:lnTo>
                    <a:pt x="1716374" y="1819224"/>
                  </a:lnTo>
                  <a:lnTo>
                    <a:pt x="1698259" y="1827127"/>
                  </a:lnTo>
                  <a:lnTo>
                    <a:pt x="1691481" y="1840754"/>
                  </a:lnTo>
                  <a:lnTo>
                    <a:pt x="1673300" y="1848790"/>
                  </a:lnTo>
                  <a:lnTo>
                    <a:pt x="1666459" y="1862544"/>
                  </a:lnTo>
                  <a:lnTo>
                    <a:pt x="1648216" y="1870704"/>
                  </a:lnTo>
                  <a:lnTo>
                    <a:pt x="1641314" y="1884581"/>
                  </a:lnTo>
                  <a:lnTo>
                    <a:pt x="1623012" y="1892860"/>
                  </a:lnTo>
                  <a:lnTo>
                    <a:pt x="1616054" y="1906851"/>
                  </a:lnTo>
                  <a:lnTo>
                    <a:pt x="1597697" y="1915240"/>
                  </a:lnTo>
                  <a:lnTo>
                    <a:pt x="1590684" y="1929339"/>
                  </a:lnTo>
                  <a:lnTo>
                    <a:pt x="1572275" y="1937834"/>
                  </a:lnTo>
                  <a:lnTo>
                    <a:pt x="1558127" y="1966279"/>
                  </a:lnTo>
                  <a:lnTo>
                    <a:pt x="1539646" y="1974917"/>
                  </a:lnTo>
                  <a:lnTo>
                    <a:pt x="1525364" y="2003633"/>
                  </a:lnTo>
                  <a:lnTo>
                    <a:pt x="1506821" y="2012396"/>
                  </a:lnTo>
                  <a:lnTo>
                    <a:pt x="1485192" y="2055881"/>
                  </a:lnTo>
                  <a:lnTo>
                    <a:pt x="1466578" y="2064788"/>
                  </a:lnTo>
                  <a:lnTo>
                    <a:pt x="1444757" y="2108661"/>
                  </a:lnTo>
                  <a:lnTo>
                    <a:pt x="1426086" y="2117682"/>
                  </a:lnTo>
                  <a:lnTo>
                    <a:pt x="1382061" y="2206195"/>
                  </a:lnTo>
                  <a:lnTo>
                    <a:pt x="1363326" y="2215346"/>
                  </a:lnTo>
                  <a:lnTo>
                    <a:pt x="1319050" y="2304363"/>
                  </a:lnTo>
                  <a:lnTo>
                    <a:pt x="0" y="1648297"/>
                  </a:lnTo>
                  <a:lnTo>
                    <a:pt x="117998" y="1411056"/>
                  </a:lnTo>
                  <a:lnTo>
                    <a:pt x="144073" y="1387149"/>
                  </a:lnTo>
                  <a:lnTo>
                    <a:pt x="173425" y="1328136"/>
                  </a:lnTo>
                  <a:lnTo>
                    <a:pt x="199444" y="1304340"/>
                  </a:lnTo>
                  <a:lnTo>
                    <a:pt x="228671" y="1245579"/>
                  </a:lnTo>
                  <a:lnTo>
                    <a:pt x="254616" y="1221932"/>
                  </a:lnTo>
                  <a:lnTo>
                    <a:pt x="269165" y="1192681"/>
                  </a:lnTo>
                  <a:lnTo>
                    <a:pt x="295056" y="1169145"/>
                  </a:lnTo>
                  <a:lnTo>
                    <a:pt x="309542" y="1140020"/>
                  </a:lnTo>
                  <a:lnTo>
                    <a:pt x="335366" y="1116617"/>
                  </a:lnTo>
                  <a:lnTo>
                    <a:pt x="349786" y="1087624"/>
                  </a:lnTo>
                  <a:lnTo>
                    <a:pt x="401255" y="1041180"/>
                  </a:lnTo>
                  <a:lnTo>
                    <a:pt x="415558" y="1012423"/>
                  </a:lnTo>
                  <a:lnTo>
                    <a:pt x="466782" y="966471"/>
                  </a:lnTo>
                  <a:lnTo>
                    <a:pt x="480953" y="937979"/>
                  </a:lnTo>
                  <a:lnTo>
                    <a:pt x="582635" y="847615"/>
                  </a:lnTo>
                  <a:lnTo>
                    <a:pt x="596552" y="819635"/>
                  </a:lnTo>
                  <a:lnTo>
                    <a:pt x="821416" y="624196"/>
                  </a:lnTo>
                  <a:lnTo>
                    <a:pt x="857438" y="608809"/>
                  </a:lnTo>
                  <a:lnTo>
                    <a:pt x="955288" y="526148"/>
                  </a:lnTo>
                  <a:lnTo>
                    <a:pt x="990926" y="511533"/>
                  </a:lnTo>
                  <a:lnTo>
                    <a:pt x="1039215" y="471482"/>
                  </a:lnTo>
                  <a:lnTo>
                    <a:pt x="1074605" y="457364"/>
                  </a:lnTo>
                  <a:lnTo>
                    <a:pt x="1122380" y="418345"/>
                  </a:lnTo>
                  <a:lnTo>
                    <a:pt x="1157507" y="404756"/>
                  </a:lnTo>
                  <a:lnTo>
                    <a:pt x="1181173" y="385694"/>
                  </a:lnTo>
                  <a:lnTo>
                    <a:pt x="1216115" y="372477"/>
                  </a:lnTo>
                  <a:lnTo>
                    <a:pt x="1239592" y="353792"/>
                  </a:lnTo>
                  <a:lnTo>
                    <a:pt x="1274347" y="340952"/>
                  </a:lnTo>
                  <a:lnTo>
                    <a:pt x="1297634" y="322651"/>
                  </a:lnTo>
                  <a:lnTo>
                    <a:pt x="1366650" y="297963"/>
                  </a:lnTo>
                  <a:lnTo>
                    <a:pt x="1389637" y="280265"/>
                  </a:lnTo>
                  <a:lnTo>
                    <a:pt x="1423892" y="268429"/>
                  </a:lnTo>
                  <a:lnTo>
                    <a:pt x="1446670" y="251150"/>
                  </a:lnTo>
                  <a:lnTo>
                    <a:pt x="1514652" y="228541"/>
                  </a:lnTo>
                  <a:lnTo>
                    <a:pt x="1548482" y="217561"/>
                  </a:lnTo>
                  <a:lnTo>
                    <a:pt x="1570829" y="201148"/>
                  </a:lnTo>
                  <a:lnTo>
                    <a:pt x="1604436" y="190615"/>
                  </a:lnTo>
                  <a:lnTo>
                    <a:pt x="1637932" y="180307"/>
                  </a:lnTo>
                  <a:lnTo>
                    <a:pt x="1671314" y="170226"/>
                  </a:lnTo>
                  <a:lnTo>
                    <a:pt x="1704579" y="160381"/>
                  </a:lnTo>
                  <a:lnTo>
                    <a:pt x="1726357" y="145114"/>
                  </a:lnTo>
                  <a:lnTo>
                    <a:pt x="1792302" y="126600"/>
                  </a:lnTo>
                  <a:lnTo>
                    <a:pt x="1857762" y="109060"/>
                  </a:lnTo>
                  <a:lnTo>
                    <a:pt x="1922734" y="92505"/>
                  </a:lnTo>
                  <a:lnTo>
                    <a:pt x="1987201" y="76962"/>
                  </a:lnTo>
                  <a:lnTo>
                    <a:pt x="2051159" y="62443"/>
                  </a:lnTo>
                  <a:lnTo>
                    <a:pt x="2114595" y="48975"/>
                  </a:lnTo>
                  <a:lnTo>
                    <a:pt x="2177503" y="36566"/>
                  </a:lnTo>
                  <a:lnTo>
                    <a:pt x="2208755" y="30769"/>
                  </a:lnTo>
                  <a:lnTo>
                    <a:pt x="2251242" y="30900"/>
                  </a:lnTo>
                  <a:lnTo>
                    <a:pt x="2282222" y="25648"/>
                  </a:lnTo>
                  <a:lnTo>
                    <a:pt x="2313065" y="20673"/>
                  </a:lnTo>
                  <a:lnTo>
                    <a:pt x="2343769" y="15978"/>
                  </a:lnTo>
                  <a:lnTo>
                    <a:pt x="2374332" y="11565"/>
                  </a:lnTo>
                  <a:lnTo>
                    <a:pt x="2416127" y="13088"/>
                  </a:lnTo>
                  <a:lnTo>
                    <a:pt x="2446409" y="9240"/>
                  </a:lnTo>
                  <a:lnTo>
                    <a:pt x="2476548" y="5681"/>
                  </a:lnTo>
                  <a:lnTo>
                    <a:pt x="2506543" y="2411"/>
                  </a:lnTo>
                  <a:lnTo>
                    <a:pt x="2547766" y="5084"/>
                  </a:lnTo>
                  <a:lnTo>
                    <a:pt x="2577472" y="2394"/>
                  </a:lnTo>
                  <a:lnTo>
                    <a:pt x="2607031" y="0"/>
                  </a:lnTo>
                  <a:lnTo>
                    <a:pt x="2647815" y="3557"/>
                  </a:lnTo>
                  <a:lnTo>
                    <a:pt x="2677080" y="1753"/>
                  </a:lnTo>
                  <a:lnTo>
                    <a:pt x="2706196" y="249"/>
                  </a:lnTo>
                  <a:lnTo>
                    <a:pt x="2746534" y="4703"/>
                  </a:lnTo>
                  <a:lnTo>
                    <a:pt x="2775350" y="3803"/>
                  </a:lnTo>
                  <a:lnTo>
                    <a:pt x="2804015" y="3205"/>
                  </a:lnTo>
                  <a:lnTo>
                    <a:pt x="2843900" y="8568"/>
                  </a:lnTo>
                  <a:lnTo>
                    <a:pt x="2872261" y="8583"/>
                  </a:lnTo>
                  <a:lnTo>
                    <a:pt x="2911840" y="14562"/>
                  </a:lnTo>
                  <a:lnTo>
                    <a:pt x="2939894" y="15193"/>
                  </a:lnTo>
                  <a:lnTo>
                    <a:pt x="2979165" y="21791"/>
                  </a:lnTo>
                  <a:lnTo>
                    <a:pt x="3006909" y="23046"/>
                  </a:lnTo>
                  <a:lnTo>
                    <a:pt x="3045868" y="30271"/>
                  </a:lnTo>
                  <a:lnTo>
                    <a:pt x="3073301" y="32153"/>
                  </a:lnTo>
                  <a:lnTo>
                    <a:pt x="3100576" y="34350"/>
                  </a:lnTo>
                  <a:lnTo>
                    <a:pt x="3139064" y="42521"/>
                  </a:lnTo>
                  <a:lnTo>
                    <a:pt x="3166023" y="45355"/>
                  </a:lnTo>
                  <a:lnTo>
                    <a:pt x="3204196" y="54162"/>
                  </a:lnTo>
                  <a:lnTo>
                    <a:pt x="3242208" y="63289"/>
                  </a:lnTo>
                  <a:lnTo>
                    <a:pt x="3268690" y="67082"/>
                  </a:lnTo>
                  <a:lnTo>
                    <a:pt x="3306383" y="76853"/>
                  </a:lnTo>
                  <a:lnTo>
                    <a:pt x="3332544" y="81290"/>
                  </a:lnTo>
                  <a:lnTo>
                    <a:pt x="3369916" y="91707"/>
                  </a:lnTo>
                  <a:lnTo>
                    <a:pt x="3395754" y="96793"/>
                  </a:lnTo>
                  <a:lnTo>
                    <a:pt x="3432802" y="107860"/>
                  </a:lnTo>
                  <a:lnTo>
                    <a:pt x="3458317" y="113596"/>
                  </a:lnTo>
                  <a:lnTo>
                    <a:pt x="3495041" y="125316"/>
                  </a:lnTo>
                  <a:lnTo>
                    <a:pt x="3520231" y="131707"/>
                  </a:lnTo>
                  <a:lnTo>
                    <a:pt x="3556628" y="144082"/>
                  </a:lnTo>
                  <a:lnTo>
                    <a:pt x="3592862" y="156785"/>
                  </a:lnTo>
                  <a:lnTo>
                    <a:pt x="3121167" y="1561435"/>
                  </a:lnTo>
                  <a:close/>
                </a:path>
              </a:pathLst>
            </a:custGeom>
            <a:solidFill>
              <a:srgbClr val="183D2E"/>
            </a:solidFill>
          </p:spPr>
          <p:txBody>
            <a:bodyPr wrap="square" lIns="0" tIns="0" rIns="0" bIns="0" rtlCol="0"/>
            <a:lstStyle/>
            <a:p>
              <a:endParaRPr/>
            </a:p>
          </p:txBody>
        </p:sp>
        <p:sp>
          <p:nvSpPr>
            <p:cNvPr id="11" name="object 11"/>
            <p:cNvSpPr/>
            <p:nvPr/>
          </p:nvSpPr>
          <p:spPr>
            <a:xfrm>
              <a:off x="9348107" y="2148264"/>
              <a:ext cx="2564130" cy="4140200"/>
            </a:xfrm>
            <a:custGeom>
              <a:avLst/>
              <a:gdLst/>
              <a:ahLst/>
              <a:cxnLst/>
              <a:rect l="l" t="t" r="r" b="b"/>
              <a:pathLst>
                <a:path w="2564129" h="4140200">
                  <a:moveTo>
                    <a:pt x="2270811" y="4139791"/>
                  </a:moveTo>
                  <a:lnTo>
                    <a:pt x="935588" y="3496919"/>
                  </a:lnTo>
                  <a:lnTo>
                    <a:pt x="960777" y="3441744"/>
                  </a:lnTo>
                  <a:lnTo>
                    <a:pt x="983688" y="3385580"/>
                  </a:lnTo>
                  <a:lnTo>
                    <a:pt x="1004280" y="3328525"/>
                  </a:lnTo>
                  <a:lnTo>
                    <a:pt x="1022520" y="3270680"/>
                  </a:lnTo>
                  <a:lnTo>
                    <a:pt x="1038377" y="3212136"/>
                  </a:lnTo>
                  <a:lnTo>
                    <a:pt x="1051827" y="3152990"/>
                  </a:lnTo>
                  <a:lnTo>
                    <a:pt x="1062845" y="3093342"/>
                  </a:lnTo>
                  <a:lnTo>
                    <a:pt x="1071412" y="3033297"/>
                  </a:lnTo>
                  <a:lnTo>
                    <a:pt x="1077515" y="2972952"/>
                  </a:lnTo>
                  <a:lnTo>
                    <a:pt x="1081143" y="2912403"/>
                  </a:lnTo>
                  <a:lnTo>
                    <a:pt x="1082291" y="2851757"/>
                  </a:lnTo>
                  <a:lnTo>
                    <a:pt x="1080956" y="2791119"/>
                  </a:lnTo>
                  <a:lnTo>
                    <a:pt x="1077141" y="2730586"/>
                  </a:lnTo>
                  <a:lnTo>
                    <a:pt x="1070852" y="2670256"/>
                  </a:lnTo>
                  <a:lnTo>
                    <a:pt x="1062098" y="2610234"/>
                  </a:lnTo>
                  <a:lnTo>
                    <a:pt x="1050897" y="2550624"/>
                  </a:lnTo>
                  <a:lnTo>
                    <a:pt x="1037266" y="2491523"/>
                  </a:lnTo>
                  <a:lnTo>
                    <a:pt x="1021227" y="2433025"/>
                  </a:lnTo>
                  <a:lnTo>
                    <a:pt x="1002807" y="2375232"/>
                  </a:lnTo>
                  <a:lnTo>
                    <a:pt x="982039" y="2318246"/>
                  </a:lnTo>
                  <a:lnTo>
                    <a:pt x="958957" y="2262157"/>
                  </a:lnTo>
                  <a:lnTo>
                    <a:pt x="933598" y="2207055"/>
                  </a:lnTo>
                  <a:lnTo>
                    <a:pt x="906005" y="2153038"/>
                  </a:lnTo>
                  <a:lnTo>
                    <a:pt x="876226" y="2100198"/>
                  </a:lnTo>
                  <a:lnTo>
                    <a:pt x="844310" y="2048621"/>
                  </a:lnTo>
                  <a:lnTo>
                    <a:pt x="810308" y="1998391"/>
                  </a:lnTo>
                  <a:lnTo>
                    <a:pt x="774279" y="1949594"/>
                  </a:lnTo>
                  <a:lnTo>
                    <a:pt x="736286" y="1902315"/>
                  </a:lnTo>
                  <a:lnTo>
                    <a:pt x="696389" y="1856631"/>
                  </a:lnTo>
                  <a:lnTo>
                    <a:pt x="654655" y="1812614"/>
                  </a:lnTo>
                  <a:lnTo>
                    <a:pt x="611153" y="1770342"/>
                  </a:lnTo>
                  <a:lnTo>
                    <a:pt x="565961" y="1729889"/>
                  </a:lnTo>
                  <a:lnTo>
                    <a:pt x="519152" y="1691319"/>
                  </a:lnTo>
                  <a:lnTo>
                    <a:pt x="470801" y="1654693"/>
                  </a:lnTo>
                  <a:lnTo>
                    <a:pt x="420992" y="1620078"/>
                  </a:lnTo>
                  <a:lnTo>
                    <a:pt x="369810" y="1587531"/>
                  </a:lnTo>
                  <a:lnTo>
                    <a:pt x="317340" y="1557107"/>
                  </a:lnTo>
                  <a:lnTo>
                    <a:pt x="263665" y="1528853"/>
                  </a:lnTo>
                  <a:lnTo>
                    <a:pt x="208879" y="1502819"/>
                  </a:lnTo>
                  <a:lnTo>
                    <a:pt x="153077" y="1479050"/>
                  </a:lnTo>
                  <a:lnTo>
                    <a:pt x="96350" y="1457585"/>
                  </a:lnTo>
                  <a:lnTo>
                    <a:pt x="38787" y="1438458"/>
                  </a:lnTo>
                  <a:lnTo>
                    <a:pt x="0" y="1427023"/>
                  </a:lnTo>
                  <a:lnTo>
                    <a:pt x="399633" y="0"/>
                  </a:lnTo>
                  <a:lnTo>
                    <a:pt x="477208" y="22870"/>
                  </a:lnTo>
                  <a:lnTo>
                    <a:pt x="554131" y="47848"/>
                  </a:lnTo>
                  <a:lnTo>
                    <a:pt x="630343" y="74916"/>
                  </a:lnTo>
                  <a:lnTo>
                    <a:pt x="705789" y="104054"/>
                  </a:lnTo>
                  <a:lnTo>
                    <a:pt x="780411" y="135239"/>
                  </a:lnTo>
                  <a:lnTo>
                    <a:pt x="854154" y="168450"/>
                  </a:lnTo>
                  <a:lnTo>
                    <a:pt x="926964" y="203659"/>
                  </a:lnTo>
                  <a:lnTo>
                    <a:pt x="998786" y="240842"/>
                  </a:lnTo>
                  <a:lnTo>
                    <a:pt x="1069566" y="279971"/>
                  </a:lnTo>
                  <a:lnTo>
                    <a:pt x="1139253" y="321016"/>
                  </a:lnTo>
                  <a:lnTo>
                    <a:pt x="1207795" y="363948"/>
                  </a:lnTo>
                  <a:lnTo>
                    <a:pt x="1275139" y="408734"/>
                  </a:lnTo>
                  <a:lnTo>
                    <a:pt x="1341236" y="455340"/>
                  </a:lnTo>
                  <a:lnTo>
                    <a:pt x="1406036" y="503733"/>
                  </a:lnTo>
                  <a:lnTo>
                    <a:pt x="1469492" y="553876"/>
                  </a:lnTo>
                  <a:lnTo>
                    <a:pt x="1531556" y="605732"/>
                  </a:lnTo>
                  <a:lnTo>
                    <a:pt x="1592183" y="659262"/>
                  </a:lnTo>
                  <a:lnTo>
                    <a:pt x="1651326" y="714425"/>
                  </a:lnTo>
                  <a:lnTo>
                    <a:pt x="1708943" y="771182"/>
                  </a:lnTo>
                  <a:lnTo>
                    <a:pt x="1764989" y="829491"/>
                  </a:lnTo>
                  <a:lnTo>
                    <a:pt x="1819423" y="889306"/>
                  </a:lnTo>
                  <a:lnTo>
                    <a:pt x="1872204" y="950585"/>
                  </a:lnTo>
                  <a:lnTo>
                    <a:pt x="1923294" y="1013281"/>
                  </a:lnTo>
                  <a:lnTo>
                    <a:pt x="1972655" y="1077348"/>
                  </a:lnTo>
                  <a:lnTo>
                    <a:pt x="2020249" y="1142737"/>
                  </a:lnTo>
                  <a:lnTo>
                    <a:pt x="2066042" y="1209401"/>
                  </a:lnTo>
                  <a:lnTo>
                    <a:pt x="2109998" y="1277289"/>
                  </a:lnTo>
                  <a:lnTo>
                    <a:pt x="2152085" y="1346351"/>
                  </a:lnTo>
                  <a:lnTo>
                    <a:pt x="2192273" y="1416536"/>
                  </a:lnTo>
                  <a:lnTo>
                    <a:pt x="2230530" y="1487792"/>
                  </a:lnTo>
                  <a:lnTo>
                    <a:pt x="2266829" y="1560065"/>
                  </a:lnTo>
                  <a:lnTo>
                    <a:pt x="2301142" y="1633301"/>
                  </a:lnTo>
                  <a:lnTo>
                    <a:pt x="2333445" y="1707447"/>
                  </a:lnTo>
                  <a:lnTo>
                    <a:pt x="2363714" y="1782445"/>
                  </a:lnTo>
                  <a:lnTo>
                    <a:pt x="2391924" y="1858242"/>
                  </a:lnTo>
                  <a:lnTo>
                    <a:pt x="2418054" y="1934781"/>
                  </a:lnTo>
                  <a:lnTo>
                    <a:pt x="2442088" y="2012003"/>
                  </a:lnTo>
                  <a:lnTo>
                    <a:pt x="2464005" y="2089853"/>
                  </a:lnTo>
                  <a:lnTo>
                    <a:pt x="2483790" y="2168273"/>
                  </a:lnTo>
                  <a:lnTo>
                    <a:pt x="2501428" y="2247203"/>
                  </a:lnTo>
                  <a:lnTo>
                    <a:pt x="2516905" y="2326584"/>
                  </a:lnTo>
                  <a:lnTo>
                    <a:pt x="2530211" y="2406358"/>
                  </a:lnTo>
                  <a:lnTo>
                    <a:pt x="2541336" y="2486466"/>
                  </a:lnTo>
                  <a:lnTo>
                    <a:pt x="2550271" y="2566847"/>
                  </a:lnTo>
                  <a:lnTo>
                    <a:pt x="2557009" y="2647443"/>
                  </a:lnTo>
                  <a:lnTo>
                    <a:pt x="2561545" y="2728191"/>
                  </a:lnTo>
                  <a:lnTo>
                    <a:pt x="2563876" y="2809034"/>
                  </a:lnTo>
                  <a:lnTo>
                    <a:pt x="2564000" y="2889911"/>
                  </a:lnTo>
                  <a:lnTo>
                    <a:pt x="2561919" y="2970760"/>
                  </a:lnTo>
                  <a:lnTo>
                    <a:pt x="2557632" y="3051523"/>
                  </a:lnTo>
                  <a:lnTo>
                    <a:pt x="2551143" y="3132139"/>
                  </a:lnTo>
                  <a:lnTo>
                    <a:pt x="2542457" y="3212547"/>
                  </a:lnTo>
                  <a:lnTo>
                    <a:pt x="2531580" y="3292689"/>
                  </a:lnTo>
                  <a:lnTo>
                    <a:pt x="2518520" y="3372504"/>
                  </a:lnTo>
                  <a:lnTo>
                    <a:pt x="2503287" y="3451933"/>
                  </a:lnTo>
                  <a:lnTo>
                    <a:pt x="2485893" y="3530916"/>
                  </a:lnTo>
                  <a:lnTo>
                    <a:pt x="2466350" y="3609396"/>
                  </a:lnTo>
                  <a:lnTo>
                    <a:pt x="2444674" y="3687314"/>
                  </a:lnTo>
                  <a:lnTo>
                    <a:pt x="2420879" y="3764610"/>
                  </a:lnTo>
                  <a:lnTo>
                    <a:pt x="2394984" y="3841229"/>
                  </a:lnTo>
                  <a:lnTo>
                    <a:pt x="2367008" y="3917113"/>
                  </a:lnTo>
                  <a:lnTo>
                    <a:pt x="2336972" y="3992205"/>
                  </a:lnTo>
                  <a:lnTo>
                    <a:pt x="2304899" y="4066450"/>
                  </a:lnTo>
                  <a:lnTo>
                    <a:pt x="2270811" y="4139791"/>
                  </a:lnTo>
                  <a:close/>
                </a:path>
              </a:pathLst>
            </a:custGeom>
            <a:solidFill>
              <a:srgbClr val="33615B"/>
            </a:solidFill>
          </p:spPr>
          <p:txBody>
            <a:bodyPr wrap="square" lIns="0" tIns="0" rIns="0" bIns="0" rtlCol="0"/>
            <a:lstStyle/>
            <a:p>
              <a:endParaRPr/>
            </a:p>
          </p:txBody>
        </p:sp>
        <p:sp>
          <p:nvSpPr>
            <p:cNvPr id="12" name="object 12"/>
            <p:cNvSpPr/>
            <p:nvPr/>
          </p:nvSpPr>
          <p:spPr>
            <a:xfrm>
              <a:off x="9731371" y="5577647"/>
              <a:ext cx="1948814" cy="1941195"/>
            </a:xfrm>
            <a:custGeom>
              <a:avLst/>
              <a:gdLst/>
              <a:ahLst/>
              <a:cxnLst/>
              <a:rect l="l" t="t" r="r" b="b"/>
              <a:pathLst>
                <a:path w="1948815" h="1941195">
                  <a:moveTo>
                    <a:pt x="1877570" y="730929"/>
                  </a:moveTo>
                  <a:lnTo>
                    <a:pt x="1851949" y="781864"/>
                  </a:lnTo>
                  <a:lnTo>
                    <a:pt x="1825354" y="832298"/>
                  </a:lnTo>
                  <a:lnTo>
                    <a:pt x="1797805" y="882193"/>
                  </a:lnTo>
                  <a:lnTo>
                    <a:pt x="1769300" y="931548"/>
                  </a:lnTo>
                  <a:lnTo>
                    <a:pt x="1739841" y="980364"/>
                  </a:lnTo>
                  <a:lnTo>
                    <a:pt x="1709448" y="1028604"/>
                  </a:lnTo>
                  <a:lnTo>
                    <a:pt x="1678145" y="1076234"/>
                  </a:lnTo>
                  <a:lnTo>
                    <a:pt x="1645931" y="1123252"/>
                  </a:lnTo>
                  <a:lnTo>
                    <a:pt x="1612807" y="1169659"/>
                  </a:lnTo>
                  <a:lnTo>
                    <a:pt x="1578797" y="1215421"/>
                  </a:lnTo>
                  <a:lnTo>
                    <a:pt x="1543926" y="1260504"/>
                  </a:lnTo>
                  <a:lnTo>
                    <a:pt x="1508194" y="1304907"/>
                  </a:lnTo>
                  <a:lnTo>
                    <a:pt x="1471601" y="1348631"/>
                  </a:lnTo>
                  <a:lnTo>
                    <a:pt x="1434174" y="1391644"/>
                  </a:lnTo>
                  <a:lnTo>
                    <a:pt x="1395940" y="1433913"/>
                  </a:lnTo>
                  <a:lnTo>
                    <a:pt x="1356901" y="1475439"/>
                  </a:lnTo>
                  <a:lnTo>
                    <a:pt x="1317055" y="1516221"/>
                  </a:lnTo>
                  <a:lnTo>
                    <a:pt x="1276433" y="1556229"/>
                  </a:lnTo>
                  <a:lnTo>
                    <a:pt x="1235064" y="1595435"/>
                  </a:lnTo>
                  <a:lnTo>
                    <a:pt x="1192949" y="1633837"/>
                  </a:lnTo>
                  <a:lnTo>
                    <a:pt x="1150086" y="1671436"/>
                  </a:lnTo>
                  <a:lnTo>
                    <a:pt x="1106509" y="1708204"/>
                  </a:lnTo>
                  <a:lnTo>
                    <a:pt x="1062249" y="1744114"/>
                  </a:lnTo>
                  <a:lnTo>
                    <a:pt x="1017307" y="1779165"/>
                  </a:lnTo>
                  <a:lnTo>
                    <a:pt x="971682" y="1813359"/>
                  </a:lnTo>
                  <a:lnTo>
                    <a:pt x="925408" y="1846669"/>
                  </a:lnTo>
                  <a:lnTo>
                    <a:pt x="878519" y="1879071"/>
                  </a:lnTo>
                  <a:lnTo>
                    <a:pt x="831015" y="1910564"/>
                  </a:lnTo>
                  <a:lnTo>
                    <a:pt x="782897" y="1941150"/>
                  </a:lnTo>
                  <a:lnTo>
                    <a:pt x="0" y="682907"/>
                  </a:lnTo>
                  <a:lnTo>
                    <a:pt x="47847" y="651846"/>
                  </a:lnTo>
                  <a:lnTo>
                    <a:pt x="94396" y="619017"/>
                  </a:lnTo>
                  <a:lnTo>
                    <a:pt x="139644" y="584418"/>
                  </a:lnTo>
                  <a:lnTo>
                    <a:pt x="183594" y="548050"/>
                  </a:lnTo>
                  <a:lnTo>
                    <a:pt x="226116" y="510023"/>
                  </a:lnTo>
                  <a:lnTo>
                    <a:pt x="267083" y="470447"/>
                  </a:lnTo>
                  <a:lnTo>
                    <a:pt x="306495" y="429322"/>
                  </a:lnTo>
                  <a:lnTo>
                    <a:pt x="344351" y="386647"/>
                  </a:lnTo>
                  <a:lnTo>
                    <a:pt x="380543" y="342553"/>
                  </a:lnTo>
                  <a:lnTo>
                    <a:pt x="414960" y="297166"/>
                  </a:lnTo>
                  <a:lnTo>
                    <a:pt x="447603" y="250486"/>
                  </a:lnTo>
                  <a:lnTo>
                    <a:pt x="478472" y="202514"/>
                  </a:lnTo>
                  <a:lnTo>
                    <a:pt x="507477" y="153393"/>
                  </a:lnTo>
                  <a:lnTo>
                    <a:pt x="534532" y="103267"/>
                  </a:lnTo>
                  <a:lnTo>
                    <a:pt x="559635" y="52136"/>
                  </a:lnTo>
                  <a:lnTo>
                    <a:pt x="582786" y="0"/>
                  </a:lnTo>
                  <a:lnTo>
                    <a:pt x="1948470" y="575335"/>
                  </a:lnTo>
                  <a:lnTo>
                    <a:pt x="1925830" y="627664"/>
                  </a:lnTo>
                  <a:lnTo>
                    <a:pt x="1902197" y="679528"/>
                  </a:lnTo>
                  <a:lnTo>
                    <a:pt x="1877570" y="730929"/>
                  </a:lnTo>
                  <a:close/>
                </a:path>
              </a:pathLst>
            </a:custGeom>
            <a:solidFill>
              <a:srgbClr val="56868B"/>
            </a:solidFill>
          </p:spPr>
          <p:txBody>
            <a:bodyPr wrap="square" lIns="0" tIns="0" rIns="0" bIns="0" rtlCol="0"/>
            <a:lstStyle/>
            <a:p>
              <a:endParaRPr/>
            </a:p>
          </p:txBody>
        </p:sp>
        <p:sp>
          <p:nvSpPr>
            <p:cNvPr id="13" name="object 13"/>
            <p:cNvSpPr/>
            <p:nvPr/>
          </p:nvSpPr>
          <p:spPr>
            <a:xfrm>
              <a:off x="8550871" y="6219853"/>
              <a:ext cx="2087245" cy="1746885"/>
            </a:xfrm>
            <a:custGeom>
              <a:avLst/>
              <a:gdLst/>
              <a:ahLst/>
              <a:cxnLst/>
              <a:rect l="l" t="t" r="r" b="b"/>
              <a:pathLst>
                <a:path w="2087245" h="1746884">
                  <a:moveTo>
                    <a:pt x="2087212" y="1217541"/>
                  </a:moveTo>
                  <a:lnTo>
                    <a:pt x="2041790" y="1248439"/>
                  </a:lnTo>
                  <a:lnTo>
                    <a:pt x="1995828" y="1278474"/>
                  </a:lnTo>
                  <a:lnTo>
                    <a:pt x="1949324" y="1307647"/>
                  </a:lnTo>
                  <a:lnTo>
                    <a:pt x="1902280" y="1335958"/>
                  </a:lnTo>
                  <a:lnTo>
                    <a:pt x="1854694" y="1363407"/>
                  </a:lnTo>
                  <a:lnTo>
                    <a:pt x="1806609" y="1389970"/>
                  </a:lnTo>
                  <a:lnTo>
                    <a:pt x="1758064" y="1415624"/>
                  </a:lnTo>
                  <a:lnTo>
                    <a:pt x="1709061" y="1440370"/>
                  </a:lnTo>
                  <a:lnTo>
                    <a:pt x="1659599" y="1464208"/>
                  </a:lnTo>
                  <a:lnTo>
                    <a:pt x="1609678" y="1487136"/>
                  </a:lnTo>
                  <a:lnTo>
                    <a:pt x="1559342" y="1509137"/>
                  </a:lnTo>
                  <a:lnTo>
                    <a:pt x="1508633" y="1530191"/>
                  </a:lnTo>
                  <a:lnTo>
                    <a:pt x="1457550" y="1550297"/>
                  </a:lnTo>
                  <a:lnTo>
                    <a:pt x="1406095" y="1569456"/>
                  </a:lnTo>
                  <a:lnTo>
                    <a:pt x="1354268" y="1587669"/>
                  </a:lnTo>
                  <a:lnTo>
                    <a:pt x="1302112" y="1604918"/>
                  </a:lnTo>
                  <a:lnTo>
                    <a:pt x="1249672" y="1621190"/>
                  </a:lnTo>
                  <a:lnTo>
                    <a:pt x="1196948" y="1636485"/>
                  </a:lnTo>
                  <a:lnTo>
                    <a:pt x="1143942" y="1650802"/>
                  </a:lnTo>
                  <a:lnTo>
                    <a:pt x="1090651" y="1664141"/>
                  </a:lnTo>
                  <a:lnTo>
                    <a:pt x="1037123" y="1676492"/>
                  </a:lnTo>
                  <a:lnTo>
                    <a:pt x="983403" y="1687843"/>
                  </a:lnTo>
                  <a:lnTo>
                    <a:pt x="929491" y="1698194"/>
                  </a:lnTo>
                  <a:lnTo>
                    <a:pt x="875387" y="1707546"/>
                  </a:lnTo>
                  <a:lnTo>
                    <a:pt x="821091" y="1715898"/>
                  </a:lnTo>
                  <a:lnTo>
                    <a:pt x="766649" y="1723244"/>
                  </a:lnTo>
                  <a:lnTo>
                    <a:pt x="712110" y="1729576"/>
                  </a:lnTo>
                  <a:lnTo>
                    <a:pt x="657471" y="1734896"/>
                  </a:lnTo>
                  <a:lnTo>
                    <a:pt x="602734" y="1739202"/>
                  </a:lnTo>
                  <a:lnTo>
                    <a:pt x="547898" y="1742495"/>
                  </a:lnTo>
                  <a:lnTo>
                    <a:pt x="493011" y="1744773"/>
                  </a:lnTo>
                  <a:lnTo>
                    <a:pt x="438119" y="1746033"/>
                  </a:lnTo>
                  <a:lnTo>
                    <a:pt x="383223" y="1746276"/>
                  </a:lnTo>
                  <a:lnTo>
                    <a:pt x="328322" y="1745500"/>
                  </a:lnTo>
                  <a:lnTo>
                    <a:pt x="273417" y="1743706"/>
                  </a:lnTo>
                  <a:lnTo>
                    <a:pt x="218554" y="1740896"/>
                  </a:lnTo>
                  <a:lnTo>
                    <a:pt x="163781" y="1737073"/>
                  </a:lnTo>
                  <a:lnTo>
                    <a:pt x="109097" y="1732235"/>
                  </a:lnTo>
                  <a:lnTo>
                    <a:pt x="54504" y="1726384"/>
                  </a:lnTo>
                  <a:lnTo>
                    <a:pt x="0" y="1719518"/>
                  </a:lnTo>
                  <a:lnTo>
                    <a:pt x="198801" y="250988"/>
                  </a:lnTo>
                  <a:lnTo>
                    <a:pt x="232873" y="255200"/>
                  </a:lnTo>
                  <a:lnTo>
                    <a:pt x="267015" y="258619"/>
                  </a:lnTo>
                  <a:lnTo>
                    <a:pt x="301228" y="261247"/>
                  </a:lnTo>
                  <a:lnTo>
                    <a:pt x="335510" y="263082"/>
                  </a:lnTo>
                  <a:lnTo>
                    <a:pt x="369825" y="264123"/>
                  </a:lnTo>
                  <a:lnTo>
                    <a:pt x="404137" y="264370"/>
                  </a:lnTo>
                  <a:lnTo>
                    <a:pt x="438446" y="263821"/>
                  </a:lnTo>
                  <a:lnTo>
                    <a:pt x="507015" y="260339"/>
                  </a:lnTo>
                  <a:lnTo>
                    <a:pt x="575313" y="253690"/>
                  </a:lnTo>
                  <a:lnTo>
                    <a:pt x="643267" y="243880"/>
                  </a:lnTo>
                  <a:lnTo>
                    <a:pt x="710657" y="230940"/>
                  </a:lnTo>
                  <a:lnTo>
                    <a:pt x="777412" y="214886"/>
                  </a:lnTo>
                  <a:lnTo>
                    <a:pt x="843316" y="195768"/>
                  </a:lnTo>
                  <a:lnTo>
                    <a:pt x="908299" y="173607"/>
                  </a:lnTo>
                  <a:lnTo>
                    <a:pt x="972151" y="148473"/>
                  </a:lnTo>
                  <a:lnTo>
                    <a:pt x="1034806" y="120395"/>
                  </a:lnTo>
                  <a:lnTo>
                    <a:pt x="1096060" y="89463"/>
                  </a:lnTo>
                  <a:lnTo>
                    <a:pt x="1155847" y="55710"/>
                  </a:lnTo>
                  <a:lnTo>
                    <a:pt x="1213977" y="19243"/>
                  </a:lnTo>
                  <a:lnTo>
                    <a:pt x="1242407" y="0"/>
                  </a:lnTo>
                  <a:lnTo>
                    <a:pt x="2087212" y="1217541"/>
                  </a:lnTo>
                  <a:close/>
                </a:path>
              </a:pathLst>
            </a:custGeom>
            <a:solidFill>
              <a:srgbClr val="81ACBE"/>
            </a:solidFill>
          </p:spPr>
          <p:txBody>
            <a:bodyPr wrap="square" lIns="0" tIns="0" rIns="0" bIns="0" rtlCol="0"/>
            <a:lstStyle/>
            <a:p>
              <a:endParaRPr/>
            </a:p>
          </p:txBody>
        </p:sp>
        <p:sp>
          <p:nvSpPr>
            <p:cNvPr id="14" name="object 14"/>
            <p:cNvSpPr/>
            <p:nvPr/>
          </p:nvSpPr>
          <p:spPr>
            <a:xfrm>
              <a:off x="8367236" y="6455461"/>
              <a:ext cx="456565" cy="1500505"/>
            </a:xfrm>
            <a:custGeom>
              <a:avLst/>
              <a:gdLst/>
              <a:ahLst/>
              <a:cxnLst/>
              <a:rect l="l" t="t" r="r" b="b"/>
              <a:pathLst>
                <a:path w="456565" h="1500504">
                  <a:moveTo>
                    <a:pt x="330923" y="1500112"/>
                  </a:moveTo>
                  <a:lnTo>
                    <a:pt x="283324" y="1495691"/>
                  </a:lnTo>
                  <a:lnTo>
                    <a:pt x="235832" y="1490508"/>
                  </a:lnTo>
                  <a:lnTo>
                    <a:pt x="188449" y="1484562"/>
                  </a:lnTo>
                  <a:lnTo>
                    <a:pt x="141174" y="1477853"/>
                  </a:lnTo>
                  <a:lnTo>
                    <a:pt x="94008" y="1470381"/>
                  </a:lnTo>
                  <a:lnTo>
                    <a:pt x="46949" y="1462147"/>
                  </a:lnTo>
                  <a:lnTo>
                    <a:pt x="0" y="1453149"/>
                  </a:lnTo>
                  <a:lnTo>
                    <a:pt x="290618" y="0"/>
                  </a:lnTo>
                  <a:lnTo>
                    <a:pt x="331735" y="7622"/>
                  </a:lnTo>
                  <a:lnTo>
                    <a:pt x="373018" y="14076"/>
                  </a:lnTo>
                  <a:lnTo>
                    <a:pt x="414466" y="19363"/>
                  </a:lnTo>
                  <a:lnTo>
                    <a:pt x="456080" y="23481"/>
                  </a:lnTo>
                  <a:lnTo>
                    <a:pt x="330923" y="1500112"/>
                  </a:lnTo>
                  <a:close/>
                </a:path>
              </a:pathLst>
            </a:custGeom>
            <a:solidFill>
              <a:srgbClr val="B4D3EF"/>
            </a:solidFill>
          </p:spPr>
          <p:txBody>
            <a:bodyPr wrap="square" lIns="0" tIns="0" rIns="0" bIns="0" rtlCol="0"/>
            <a:lstStyle/>
            <a:p>
              <a:endParaRPr/>
            </a:p>
          </p:txBody>
        </p:sp>
        <p:sp>
          <p:nvSpPr>
            <p:cNvPr id="15" name="object 15"/>
            <p:cNvSpPr/>
            <p:nvPr/>
          </p:nvSpPr>
          <p:spPr>
            <a:xfrm>
              <a:off x="5984663" y="4421073"/>
              <a:ext cx="2746375" cy="3513454"/>
            </a:xfrm>
            <a:custGeom>
              <a:avLst/>
              <a:gdLst/>
              <a:ahLst/>
              <a:cxnLst/>
              <a:rect l="l" t="t" r="r" b="b"/>
              <a:pathLst>
                <a:path w="2746375" h="3513454">
                  <a:moveTo>
                    <a:pt x="2528553" y="3512954"/>
                  </a:moveTo>
                  <a:lnTo>
                    <a:pt x="2454455" y="3500993"/>
                  </a:lnTo>
                  <a:lnTo>
                    <a:pt x="2380684" y="3487158"/>
                  </a:lnTo>
                  <a:lnTo>
                    <a:pt x="2307286" y="3471461"/>
                  </a:lnTo>
                  <a:lnTo>
                    <a:pt x="2234310" y="3453909"/>
                  </a:lnTo>
                  <a:lnTo>
                    <a:pt x="2161801" y="3434516"/>
                  </a:lnTo>
                  <a:lnTo>
                    <a:pt x="2089807" y="3413292"/>
                  </a:lnTo>
                  <a:lnTo>
                    <a:pt x="2018373" y="3390252"/>
                  </a:lnTo>
                  <a:lnTo>
                    <a:pt x="1947546" y="3365411"/>
                  </a:lnTo>
                  <a:lnTo>
                    <a:pt x="1877370" y="3338784"/>
                  </a:lnTo>
                  <a:lnTo>
                    <a:pt x="1807892" y="3310389"/>
                  </a:lnTo>
                  <a:lnTo>
                    <a:pt x="1739154" y="3280243"/>
                  </a:lnTo>
                  <a:lnTo>
                    <a:pt x="1671202" y="3248367"/>
                  </a:lnTo>
                  <a:lnTo>
                    <a:pt x="1604079" y="3214780"/>
                  </a:lnTo>
                  <a:lnTo>
                    <a:pt x="1537828" y="3179504"/>
                  </a:lnTo>
                  <a:lnTo>
                    <a:pt x="1472491" y="3142562"/>
                  </a:lnTo>
                  <a:lnTo>
                    <a:pt x="1408111" y="3103977"/>
                  </a:lnTo>
                  <a:lnTo>
                    <a:pt x="1344728" y="3063774"/>
                  </a:lnTo>
                  <a:lnTo>
                    <a:pt x="1282384" y="3021979"/>
                  </a:lnTo>
                  <a:lnTo>
                    <a:pt x="1221118" y="2978619"/>
                  </a:lnTo>
                  <a:lnTo>
                    <a:pt x="1160970" y="2933721"/>
                  </a:lnTo>
                  <a:lnTo>
                    <a:pt x="1101978" y="2887315"/>
                  </a:lnTo>
                  <a:lnTo>
                    <a:pt x="1044180" y="2839430"/>
                  </a:lnTo>
                  <a:lnTo>
                    <a:pt x="987613" y="2790097"/>
                  </a:lnTo>
                  <a:lnTo>
                    <a:pt x="932313" y="2739347"/>
                  </a:lnTo>
                  <a:lnTo>
                    <a:pt x="878317" y="2687213"/>
                  </a:lnTo>
                  <a:lnTo>
                    <a:pt x="825657" y="2633728"/>
                  </a:lnTo>
                  <a:lnTo>
                    <a:pt x="774369" y="2578927"/>
                  </a:lnTo>
                  <a:lnTo>
                    <a:pt x="724485" y="2522845"/>
                  </a:lnTo>
                  <a:lnTo>
                    <a:pt x="676038" y="2465517"/>
                  </a:lnTo>
                  <a:lnTo>
                    <a:pt x="629057" y="2406982"/>
                  </a:lnTo>
                  <a:lnTo>
                    <a:pt x="583574" y="2347275"/>
                  </a:lnTo>
                  <a:lnTo>
                    <a:pt x="539617" y="2286436"/>
                  </a:lnTo>
                  <a:lnTo>
                    <a:pt x="497215" y="2224503"/>
                  </a:lnTo>
                  <a:lnTo>
                    <a:pt x="456395" y="2161516"/>
                  </a:lnTo>
                  <a:lnTo>
                    <a:pt x="417182" y="2097516"/>
                  </a:lnTo>
                  <a:lnTo>
                    <a:pt x="379604" y="2032544"/>
                  </a:lnTo>
                  <a:lnTo>
                    <a:pt x="343682" y="1966641"/>
                  </a:lnTo>
                  <a:lnTo>
                    <a:pt x="309441" y="1899849"/>
                  </a:lnTo>
                  <a:lnTo>
                    <a:pt x="276902" y="1832211"/>
                  </a:lnTo>
                  <a:lnTo>
                    <a:pt x="246086" y="1763772"/>
                  </a:lnTo>
                  <a:lnTo>
                    <a:pt x="217013" y="1694574"/>
                  </a:lnTo>
                  <a:lnTo>
                    <a:pt x="189701" y="1624662"/>
                  </a:lnTo>
                  <a:lnTo>
                    <a:pt x="164169" y="1554080"/>
                  </a:lnTo>
                  <a:lnTo>
                    <a:pt x="140432" y="1482875"/>
                  </a:lnTo>
                  <a:lnTo>
                    <a:pt x="118506" y="1411092"/>
                  </a:lnTo>
                  <a:lnTo>
                    <a:pt x="98405" y="1338776"/>
                  </a:lnTo>
                  <a:lnTo>
                    <a:pt x="80141" y="1265975"/>
                  </a:lnTo>
                  <a:lnTo>
                    <a:pt x="63727" y="1192734"/>
                  </a:lnTo>
                  <a:lnTo>
                    <a:pt x="49172" y="1119102"/>
                  </a:lnTo>
                  <a:lnTo>
                    <a:pt x="36487" y="1045124"/>
                  </a:lnTo>
                  <a:lnTo>
                    <a:pt x="25679" y="970849"/>
                  </a:lnTo>
                  <a:lnTo>
                    <a:pt x="16755" y="896324"/>
                  </a:lnTo>
                  <a:lnTo>
                    <a:pt x="9721" y="821597"/>
                  </a:lnTo>
                  <a:lnTo>
                    <a:pt x="4582" y="746716"/>
                  </a:lnTo>
                  <a:lnTo>
                    <a:pt x="1341" y="671728"/>
                  </a:lnTo>
                  <a:lnTo>
                    <a:pt x="0" y="596683"/>
                  </a:lnTo>
                  <a:lnTo>
                    <a:pt x="559" y="521628"/>
                  </a:lnTo>
                  <a:lnTo>
                    <a:pt x="3018" y="446611"/>
                  </a:lnTo>
                  <a:lnTo>
                    <a:pt x="7377" y="371680"/>
                  </a:lnTo>
                  <a:lnTo>
                    <a:pt x="13631" y="296883"/>
                  </a:lnTo>
                  <a:lnTo>
                    <a:pt x="21778" y="222270"/>
                  </a:lnTo>
                  <a:lnTo>
                    <a:pt x="31811" y="147886"/>
                  </a:lnTo>
                  <a:lnTo>
                    <a:pt x="43725" y="73780"/>
                  </a:lnTo>
                  <a:lnTo>
                    <a:pt x="57511" y="0"/>
                  </a:lnTo>
                  <a:lnTo>
                    <a:pt x="1510661" y="290618"/>
                  </a:lnTo>
                  <a:lnTo>
                    <a:pt x="1500672" y="346015"/>
                  </a:lnTo>
                  <a:lnTo>
                    <a:pt x="1492794" y="401753"/>
                  </a:lnTo>
                  <a:lnTo>
                    <a:pt x="1487039" y="457751"/>
                  </a:lnTo>
                  <a:lnTo>
                    <a:pt x="1483415" y="513924"/>
                  </a:lnTo>
                  <a:lnTo>
                    <a:pt x="1481926" y="570194"/>
                  </a:lnTo>
                  <a:lnTo>
                    <a:pt x="1482576" y="626483"/>
                  </a:lnTo>
                  <a:lnTo>
                    <a:pt x="1485363" y="682706"/>
                  </a:lnTo>
                  <a:lnTo>
                    <a:pt x="1490283" y="738780"/>
                  </a:lnTo>
                  <a:lnTo>
                    <a:pt x="1497329" y="794627"/>
                  </a:lnTo>
                  <a:lnTo>
                    <a:pt x="1506491" y="850169"/>
                  </a:lnTo>
                  <a:lnTo>
                    <a:pt x="1517756" y="905323"/>
                  </a:lnTo>
                  <a:lnTo>
                    <a:pt x="1531107" y="960007"/>
                  </a:lnTo>
                  <a:lnTo>
                    <a:pt x="1546526" y="1014144"/>
                  </a:lnTo>
                  <a:lnTo>
                    <a:pt x="1563989" y="1067659"/>
                  </a:lnTo>
                  <a:lnTo>
                    <a:pt x="1583473" y="1120472"/>
                  </a:lnTo>
                  <a:lnTo>
                    <a:pt x="1604948" y="1172504"/>
                  </a:lnTo>
                  <a:lnTo>
                    <a:pt x="1628383" y="1223684"/>
                  </a:lnTo>
                  <a:lnTo>
                    <a:pt x="1653746" y="1273939"/>
                  </a:lnTo>
                  <a:lnTo>
                    <a:pt x="1680999" y="1323194"/>
                  </a:lnTo>
                  <a:lnTo>
                    <a:pt x="1710102" y="1371377"/>
                  </a:lnTo>
                  <a:lnTo>
                    <a:pt x="1741014" y="1418419"/>
                  </a:lnTo>
                  <a:lnTo>
                    <a:pt x="1773692" y="1464256"/>
                  </a:lnTo>
                  <a:lnTo>
                    <a:pt x="1808087" y="1508819"/>
                  </a:lnTo>
                  <a:lnTo>
                    <a:pt x="1844148" y="1552041"/>
                  </a:lnTo>
                  <a:lnTo>
                    <a:pt x="1881823" y="1593862"/>
                  </a:lnTo>
                  <a:lnTo>
                    <a:pt x="1921063" y="1634225"/>
                  </a:lnTo>
                  <a:lnTo>
                    <a:pt x="1961807" y="1673068"/>
                  </a:lnTo>
                  <a:lnTo>
                    <a:pt x="2003995" y="1710333"/>
                  </a:lnTo>
                  <a:lnTo>
                    <a:pt x="2047567" y="1745970"/>
                  </a:lnTo>
                  <a:lnTo>
                    <a:pt x="2092464" y="1779928"/>
                  </a:lnTo>
                  <a:lnTo>
                    <a:pt x="2138618" y="1812156"/>
                  </a:lnTo>
                  <a:lnTo>
                    <a:pt x="2185961" y="1842607"/>
                  </a:lnTo>
                  <a:lnTo>
                    <a:pt x="2234425" y="1871238"/>
                  </a:lnTo>
                  <a:lnTo>
                    <a:pt x="2283945" y="1898009"/>
                  </a:lnTo>
                  <a:lnTo>
                    <a:pt x="2334445" y="1922879"/>
                  </a:lnTo>
                  <a:lnTo>
                    <a:pt x="2385851" y="1945813"/>
                  </a:lnTo>
                  <a:lnTo>
                    <a:pt x="2438091" y="1966778"/>
                  </a:lnTo>
                  <a:lnTo>
                    <a:pt x="2491092" y="1985745"/>
                  </a:lnTo>
                  <a:lnTo>
                    <a:pt x="2544775" y="2002685"/>
                  </a:lnTo>
                  <a:lnTo>
                    <a:pt x="2599060" y="2017573"/>
                  </a:lnTo>
                  <a:lnTo>
                    <a:pt x="2653871" y="2030389"/>
                  </a:lnTo>
                  <a:lnTo>
                    <a:pt x="2709133" y="2041115"/>
                  </a:lnTo>
                  <a:lnTo>
                    <a:pt x="2746182" y="2047096"/>
                  </a:lnTo>
                  <a:lnTo>
                    <a:pt x="2528553" y="3512954"/>
                  </a:lnTo>
                  <a:close/>
                </a:path>
              </a:pathLst>
            </a:custGeom>
            <a:solidFill>
              <a:srgbClr val="9AA6C6"/>
            </a:solidFill>
          </p:spPr>
          <p:txBody>
            <a:bodyPr wrap="square" lIns="0" tIns="0" rIns="0" bIns="0" rtlCol="0"/>
            <a:lstStyle/>
            <a:p>
              <a:endParaRPr/>
            </a:p>
          </p:txBody>
        </p:sp>
        <p:sp>
          <p:nvSpPr>
            <p:cNvPr id="16" name="object 16"/>
            <p:cNvSpPr/>
            <p:nvPr/>
          </p:nvSpPr>
          <p:spPr>
            <a:xfrm>
              <a:off x="6016757" y="3682672"/>
              <a:ext cx="1605280" cy="1102360"/>
            </a:xfrm>
            <a:custGeom>
              <a:avLst/>
              <a:gdLst/>
              <a:ahLst/>
              <a:cxnLst/>
              <a:rect l="l" t="t" r="r" b="b"/>
              <a:pathLst>
                <a:path w="1605279" h="1102360">
                  <a:moveTo>
                    <a:pt x="1465858" y="1102010"/>
                  </a:moveTo>
                  <a:lnTo>
                    <a:pt x="0" y="884381"/>
                  </a:lnTo>
                  <a:lnTo>
                    <a:pt x="8059" y="833196"/>
                  </a:lnTo>
                  <a:lnTo>
                    <a:pt x="16997" y="782216"/>
                  </a:lnTo>
                  <a:lnTo>
                    <a:pt x="26815" y="731441"/>
                  </a:lnTo>
                  <a:lnTo>
                    <a:pt x="37512" y="680873"/>
                  </a:lnTo>
                  <a:lnTo>
                    <a:pt x="49088" y="630510"/>
                  </a:lnTo>
                  <a:lnTo>
                    <a:pt x="61543" y="580354"/>
                  </a:lnTo>
                  <a:lnTo>
                    <a:pt x="74877" y="530403"/>
                  </a:lnTo>
                  <a:lnTo>
                    <a:pt x="89090" y="480657"/>
                  </a:lnTo>
                  <a:lnTo>
                    <a:pt x="104183" y="431118"/>
                  </a:lnTo>
                  <a:lnTo>
                    <a:pt x="120134" y="381852"/>
                  </a:lnTo>
                  <a:lnTo>
                    <a:pt x="136921" y="332927"/>
                  </a:lnTo>
                  <a:lnTo>
                    <a:pt x="154545" y="284343"/>
                  </a:lnTo>
                  <a:lnTo>
                    <a:pt x="173005" y="236100"/>
                  </a:lnTo>
                  <a:lnTo>
                    <a:pt x="192302" y="188198"/>
                  </a:lnTo>
                  <a:lnTo>
                    <a:pt x="212436" y="140637"/>
                  </a:lnTo>
                  <a:lnTo>
                    <a:pt x="233407" y="93417"/>
                  </a:lnTo>
                  <a:lnTo>
                    <a:pt x="255214" y="46538"/>
                  </a:lnTo>
                  <a:lnTo>
                    <a:pt x="277858" y="0"/>
                  </a:lnTo>
                  <a:lnTo>
                    <a:pt x="1604787" y="659819"/>
                  </a:lnTo>
                  <a:lnTo>
                    <a:pt x="1582436" y="706779"/>
                  </a:lnTo>
                  <a:lnTo>
                    <a:pt x="1561813" y="754282"/>
                  </a:lnTo>
                  <a:lnTo>
                    <a:pt x="1542919" y="802328"/>
                  </a:lnTo>
                  <a:lnTo>
                    <a:pt x="1525754" y="850917"/>
                  </a:lnTo>
                  <a:lnTo>
                    <a:pt x="1510317" y="900049"/>
                  </a:lnTo>
                  <a:lnTo>
                    <a:pt x="1496609" y="949725"/>
                  </a:lnTo>
                  <a:lnTo>
                    <a:pt x="1484630" y="999943"/>
                  </a:lnTo>
                  <a:lnTo>
                    <a:pt x="1474380" y="1050705"/>
                  </a:lnTo>
                  <a:lnTo>
                    <a:pt x="1465858" y="1102010"/>
                  </a:lnTo>
                  <a:close/>
                </a:path>
              </a:pathLst>
            </a:custGeom>
            <a:solidFill>
              <a:srgbClr val="817B9A"/>
            </a:solidFill>
          </p:spPr>
          <p:txBody>
            <a:bodyPr wrap="square" lIns="0" tIns="0" rIns="0" bIns="0" rtlCol="0"/>
            <a:lstStyle/>
            <a:p>
              <a:endParaRPr/>
            </a:p>
          </p:txBody>
        </p:sp>
        <p:sp>
          <p:nvSpPr>
            <p:cNvPr id="17" name="object 17"/>
            <p:cNvSpPr/>
            <p:nvPr/>
          </p:nvSpPr>
          <p:spPr>
            <a:xfrm>
              <a:off x="6294747" y="3682142"/>
              <a:ext cx="1327150" cy="660400"/>
            </a:xfrm>
            <a:custGeom>
              <a:avLst/>
              <a:gdLst/>
              <a:ahLst/>
              <a:cxnLst/>
              <a:rect l="l" t="t" r="r" b="b"/>
              <a:pathLst>
                <a:path w="1327150" h="660400">
                  <a:moveTo>
                    <a:pt x="1326929" y="660084"/>
                  </a:moveTo>
                  <a:lnTo>
                    <a:pt x="1326863" y="660217"/>
                  </a:lnTo>
                  <a:lnTo>
                    <a:pt x="0" y="265"/>
                  </a:lnTo>
                  <a:lnTo>
                    <a:pt x="132" y="0"/>
                  </a:lnTo>
                  <a:lnTo>
                    <a:pt x="1326929" y="660084"/>
                  </a:lnTo>
                  <a:close/>
                </a:path>
              </a:pathLst>
            </a:custGeom>
            <a:solidFill>
              <a:srgbClr val="67526D"/>
            </a:solidFill>
          </p:spPr>
          <p:txBody>
            <a:bodyPr wrap="square" lIns="0" tIns="0" rIns="0" bIns="0" rtlCol="0"/>
            <a:lstStyle/>
            <a:p>
              <a:endParaRPr/>
            </a:p>
          </p:txBody>
        </p:sp>
      </p:grpSp>
      <p:sp>
        <p:nvSpPr>
          <p:cNvPr id="18" name="object 18"/>
          <p:cNvSpPr txBox="1"/>
          <p:nvPr/>
        </p:nvSpPr>
        <p:spPr>
          <a:xfrm>
            <a:off x="10114844" y="7435029"/>
            <a:ext cx="2113915" cy="654050"/>
          </a:xfrm>
          <a:prstGeom prst="rect">
            <a:avLst/>
          </a:prstGeom>
        </p:spPr>
        <p:txBody>
          <a:bodyPr vert="horz" wrap="square" lIns="0" tIns="52705" rIns="0" bIns="0" rtlCol="0">
            <a:spAutoFit/>
          </a:bodyPr>
          <a:lstStyle/>
          <a:p>
            <a:pPr algn="ctr">
              <a:lnSpc>
                <a:spcPct val="100000"/>
              </a:lnSpc>
              <a:spcBef>
                <a:spcPts val="415"/>
              </a:spcBef>
            </a:pPr>
            <a:r>
              <a:rPr sz="1800" b="1" spc="35" dirty="0">
                <a:solidFill>
                  <a:srgbClr val="3A5C4D"/>
                </a:solidFill>
                <a:latin typeface="Arial"/>
                <a:cs typeface="Arial"/>
              </a:rPr>
              <a:t>11%</a:t>
            </a:r>
            <a:endParaRPr sz="1800">
              <a:latin typeface="Arial"/>
              <a:cs typeface="Arial"/>
            </a:endParaRPr>
          </a:p>
          <a:p>
            <a:pPr algn="ctr">
              <a:lnSpc>
                <a:spcPct val="100000"/>
              </a:lnSpc>
              <a:spcBef>
                <a:spcPts val="315"/>
              </a:spcBef>
            </a:pPr>
            <a:r>
              <a:rPr sz="1800" spc="80" dirty="0">
                <a:solidFill>
                  <a:srgbClr val="3A5C4D"/>
                </a:solidFill>
                <a:latin typeface="Tahoma"/>
                <a:cs typeface="Tahoma"/>
              </a:rPr>
              <a:t>Other</a:t>
            </a:r>
            <a:r>
              <a:rPr sz="1800" spc="85" dirty="0">
                <a:solidFill>
                  <a:srgbClr val="3A5C4D"/>
                </a:solidFill>
                <a:latin typeface="Tahoma"/>
                <a:cs typeface="Tahoma"/>
              </a:rPr>
              <a:t> </a:t>
            </a:r>
            <a:r>
              <a:rPr sz="1800" dirty="0">
                <a:solidFill>
                  <a:srgbClr val="3A5C4D"/>
                </a:solidFill>
                <a:latin typeface="Tahoma"/>
                <a:cs typeface="Tahoma"/>
              </a:rPr>
              <a:t>Sexuality</a:t>
            </a:r>
            <a:r>
              <a:rPr sz="1800" spc="75" dirty="0">
                <a:solidFill>
                  <a:srgbClr val="3A5C4D"/>
                </a:solidFill>
                <a:latin typeface="Tahoma"/>
                <a:cs typeface="Tahoma"/>
              </a:rPr>
              <a:t> </a:t>
            </a:r>
            <a:r>
              <a:rPr sz="1800" spc="-20" dirty="0">
                <a:solidFill>
                  <a:srgbClr val="3A5C4D"/>
                </a:solidFill>
                <a:latin typeface="Tahoma"/>
                <a:cs typeface="Tahoma"/>
              </a:rPr>
              <a:t>(19)</a:t>
            </a:r>
            <a:endParaRPr sz="1800">
              <a:latin typeface="Tahoma"/>
              <a:cs typeface="Tahoma"/>
            </a:endParaRPr>
          </a:p>
        </p:txBody>
      </p:sp>
      <p:sp>
        <p:nvSpPr>
          <p:cNvPr id="25" name="object 25"/>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
        <p:nvSpPr>
          <p:cNvPr id="19" name="object 19"/>
          <p:cNvSpPr txBox="1"/>
          <p:nvPr/>
        </p:nvSpPr>
        <p:spPr>
          <a:xfrm>
            <a:off x="7105892" y="7816980"/>
            <a:ext cx="1405255" cy="968375"/>
          </a:xfrm>
          <a:prstGeom prst="rect">
            <a:avLst/>
          </a:prstGeom>
        </p:spPr>
        <p:txBody>
          <a:bodyPr vert="horz" wrap="square" lIns="0" tIns="52705" rIns="0" bIns="0" rtlCol="0">
            <a:spAutoFit/>
          </a:bodyPr>
          <a:lstStyle/>
          <a:p>
            <a:pPr marL="1270" algn="ctr">
              <a:lnSpc>
                <a:spcPct val="100000"/>
              </a:lnSpc>
              <a:spcBef>
                <a:spcPts val="415"/>
              </a:spcBef>
            </a:pPr>
            <a:r>
              <a:rPr sz="1800" b="1" spc="50" dirty="0">
                <a:solidFill>
                  <a:srgbClr val="3A5C4D"/>
                </a:solidFill>
                <a:latin typeface="Arial"/>
                <a:cs typeface="Arial"/>
              </a:rPr>
              <a:t>1%</a:t>
            </a:r>
            <a:endParaRPr sz="1800">
              <a:latin typeface="Arial"/>
              <a:cs typeface="Arial"/>
            </a:endParaRPr>
          </a:p>
          <a:p>
            <a:pPr marL="12700" marR="5080" algn="ctr">
              <a:lnSpc>
                <a:spcPct val="114599"/>
              </a:lnSpc>
            </a:pPr>
            <a:r>
              <a:rPr sz="1800" spc="45" dirty="0">
                <a:solidFill>
                  <a:srgbClr val="3A5C4D"/>
                </a:solidFill>
                <a:latin typeface="Tahoma"/>
                <a:cs typeface="Tahoma"/>
              </a:rPr>
              <a:t>Questioning/ </a:t>
            </a:r>
            <a:r>
              <a:rPr sz="1800" spc="80" dirty="0">
                <a:solidFill>
                  <a:srgbClr val="3A5C4D"/>
                </a:solidFill>
                <a:latin typeface="Tahoma"/>
                <a:cs typeface="Tahoma"/>
              </a:rPr>
              <a:t>Unsure</a:t>
            </a:r>
            <a:r>
              <a:rPr sz="1800" spc="-80" dirty="0">
                <a:solidFill>
                  <a:srgbClr val="3A5C4D"/>
                </a:solidFill>
                <a:latin typeface="Tahoma"/>
                <a:cs typeface="Tahoma"/>
              </a:rPr>
              <a:t> </a:t>
            </a:r>
            <a:r>
              <a:rPr sz="1800" spc="-25" dirty="0">
                <a:solidFill>
                  <a:srgbClr val="3A5C4D"/>
                </a:solidFill>
                <a:latin typeface="Tahoma"/>
                <a:cs typeface="Tahoma"/>
              </a:rPr>
              <a:t>(2)</a:t>
            </a:r>
            <a:endParaRPr sz="1800">
              <a:latin typeface="Tahoma"/>
              <a:cs typeface="Tahoma"/>
            </a:endParaRPr>
          </a:p>
        </p:txBody>
      </p:sp>
      <p:sp>
        <p:nvSpPr>
          <p:cNvPr id="20" name="object 20"/>
          <p:cNvSpPr txBox="1"/>
          <p:nvPr/>
        </p:nvSpPr>
        <p:spPr>
          <a:xfrm>
            <a:off x="5254035" y="2296013"/>
            <a:ext cx="1369695" cy="654050"/>
          </a:xfrm>
          <a:prstGeom prst="rect">
            <a:avLst/>
          </a:prstGeom>
        </p:spPr>
        <p:txBody>
          <a:bodyPr vert="horz" wrap="square" lIns="0" tIns="52705" rIns="0" bIns="0" rtlCol="0">
            <a:spAutoFit/>
          </a:bodyPr>
          <a:lstStyle/>
          <a:p>
            <a:pPr algn="ctr">
              <a:lnSpc>
                <a:spcPct val="100000"/>
              </a:lnSpc>
              <a:spcBef>
                <a:spcPts val="415"/>
              </a:spcBef>
            </a:pPr>
            <a:r>
              <a:rPr sz="1800" b="1" spc="35" dirty="0">
                <a:solidFill>
                  <a:srgbClr val="3A5C4D"/>
                </a:solidFill>
                <a:latin typeface="Arial"/>
                <a:cs typeface="Arial"/>
              </a:rPr>
              <a:t>22%</a:t>
            </a:r>
            <a:endParaRPr sz="1800">
              <a:latin typeface="Arial"/>
              <a:cs typeface="Arial"/>
            </a:endParaRPr>
          </a:p>
          <a:p>
            <a:pPr algn="ctr">
              <a:lnSpc>
                <a:spcPct val="100000"/>
              </a:lnSpc>
              <a:spcBef>
                <a:spcPts val="315"/>
              </a:spcBef>
            </a:pPr>
            <a:r>
              <a:rPr sz="1800" spc="60" dirty="0">
                <a:solidFill>
                  <a:srgbClr val="3A5C4D"/>
                </a:solidFill>
                <a:latin typeface="Tahoma"/>
                <a:cs typeface="Tahoma"/>
              </a:rPr>
              <a:t>Bisexual</a:t>
            </a:r>
            <a:r>
              <a:rPr sz="1800" spc="-65" dirty="0">
                <a:solidFill>
                  <a:srgbClr val="3A5C4D"/>
                </a:solidFill>
                <a:latin typeface="Tahoma"/>
                <a:cs typeface="Tahoma"/>
              </a:rPr>
              <a:t> </a:t>
            </a:r>
            <a:r>
              <a:rPr sz="1800" spc="-25" dirty="0">
                <a:solidFill>
                  <a:srgbClr val="3A5C4D"/>
                </a:solidFill>
                <a:latin typeface="Tahoma"/>
                <a:cs typeface="Tahoma"/>
              </a:rPr>
              <a:t>(37)</a:t>
            </a:r>
            <a:endParaRPr sz="1800">
              <a:latin typeface="Tahoma"/>
              <a:cs typeface="Tahoma"/>
            </a:endParaRPr>
          </a:p>
        </p:txBody>
      </p:sp>
      <p:sp>
        <p:nvSpPr>
          <p:cNvPr id="21" name="object 21"/>
          <p:cNvSpPr txBox="1"/>
          <p:nvPr/>
        </p:nvSpPr>
        <p:spPr>
          <a:xfrm>
            <a:off x="11526402" y="2672645"/>
            <a:ext cx="890269" cy="654050"/>
          </a:xfrm>
          <a:prstGeom prst="rect">
            <a:avLst/>
          </a:prstGeom>
        </p:spPr>
        <p:txBody>
          <a:bodyPr vert="horz" wrap="square" lIns="0" tIns="52705" rIns="0" bIns="0" rtlCol="0">
            <a:spAutoFit/>
          </a:bodyPr>
          <a:lstStyle/>
          <a:p>
            <a:pPr algn="ctr">
              <a:lnSpc>
                <a:spcPct val="100000"/>
              </a:lnSpc>
              <a:spcBef>
                <a:spcPts val="415"/>
              </a:spcBef>
            </a:pPr>
            <a:r>
              <a:rPr sz="1800" b="1" spc="35" dirty="0">
                <a:solidFill>
                  <a:srgbClr val="3A5C4D"/>
                </a:solidFill>
                <a:latin typeface="Arial"/>
                <a:cs typeface="Arial"/>
              </a:rPr>
              <a:t>27%</a:t>
            </a:r>
            <a:endParaRPr sz="1800">
              <a:latin typeface="Arial"/>
              <a:cs typeface="Arial"/>
            </a:endParaRPr>
          </a:p>
          <a:p>
            <a:pPr algn="ctr">
              <a:lnSpc>
                <a:spcPct val="100000"/>
              </a:lnSpc>
              <a:spcBef>
                <a:spcPts val="315"/>
              </a:spcBef>
            </a:pPr>
            <a:r>
              <a:rPr sz="1800" spc="50" dirty="0">
                <a:solidFill>
                  <a:srgbClr val="3A5C4D"/>
                </a:solidFill>
                <a:latin typeface="Tahoma"/>
                <a:cs typeface="Tahoma"/>
              </a:rPr>
              <a:t>Gay</a:t>
            </a:r>
            <a:r>
              <a:rPr sz="1800" spc="-95" dirty="0">
                <a:solidFill>
                  <a:srgbClr val="3A5C4D"/>
                </a:solidFill>
                <a:latin typeface="Tahoma"/>
                <a:cs typeface="Tahoma"/>
              </a:rPr>
              <a:t> </a:t>
            </a:r>
            <a:r>
              <a:rPr sz="1800" spc="-20" dirty="0">
                <a:solidFill>
                  <a:srgbClr val="3A5C4D"/>
                </a:solidFill>
                <a:latin typeface="Tahoma"/>
                <a:cs typeface="Tahoma"/>
              </a:rPr>
              <a:t>(46)</a:t>
            </a:r>
            <a:endParaRPr sz="1800">
              <a:latin typeface="Tahoma"/>
              <a:cs typeface="Tahoma"/>
            </a:endParaRPr>
          </a:p>
        </p:txBody>
      </p:sp>
      <p:sp>
        <p:nvSpPr>
          <p:cNvPr id="22" name="object 22"/>
          <p:cNvSpPr txBox="1"/>
          <p:nvPr/>
        </p:nvSpPr>
        <p:spPr>
          <a:xfrm>
            <a:off x="11682076" y="6236900"/>
            <a:ext cx="1303020" cy="654050"/>
          </a:xfrm>
          <a:prstGeom prst="rect">
            <a:avLst/>
          </a:prstGeom>
        </p:spPr>
        <p:txBody>
          <a:bodyPr vert="horz" wrap="square" lIns="0" tIns="52705" rIns="0" bIns="0" rtlCol="0">
            <a:spAutoFit/>
          </a:bodyPr>
          <a:lstStyle/>
          <a:p>
            <a:pPr algn="ctr">
              <a:lnSpc>
                <a:spcPct val="100000"/>
              </a:lnSpc>
              <a:spcBef>
                <a:spcPts val="415"/>
              </a:spcBef>
            </a:pPr>
            <a:r>
              <a:rPr sz="1800" b="1" spc="50" dirty="0">
                <a:solidFill>
                  <a:srgbClr val="3A5C4D"/>
                </a:solidFill>
                <a:latin typeface="Arial"/>
                <a:cs typeface="Arial"/>
              </a:rPr>
              <a:t>9%</a:t>
            </a:r>
            <a:endParaRPr sz="1800">
              <a:latin typeface="Arial"/>
              <a:cs typeface="Arial"/>
            </a:endParaRPr>
          </a:p>
          <a:p>
            <a:pPr algn="ctr">
              <a:lnSpc>
                <a:spcPct val="100000"/>
              </a:lnSpc>
              <a:spcBef>
                <a:spcPts val="315"/>
              </a:spcBef>
            </a:pPr>
            <a:r>
              <a:rPr sz="1800" spc="60" dirty="0">
                <a:solidFill>
                  <a:srgbClr val="3A5C4D"/>
                </a:solidFill>
                <a:latin typeface="Tahoma"/>
                <a:cs typeface="Tahoma"/>
              </a:rPr>
              <a:t>Lesbian</a:t>
            </a:r>
            <a:r>
              <a:rPr sz="1800" spc="-100" dirty="0">
                <a:solidFill>
                  <a:srgbClr val="3A5C4D"/>
                </a:solidFill>
                <a:latin typeface="Tahoma"/>
                <a:cs typeface="Tahoma"/>
              </a:rPr>
              <a:t> </a:t>
            </a:r>
            <a:r>
              <a:rPr sz="1800" spc="-20" dirty="0">
                <a:solidFill>
                  <a:srgbClr val="3A5C4D"/>
                </a:solidFill>
                <a:latin typeface="Tahoma"/>
                <a:cs typeface="Tahoma"/>
              </a:rPr>
              <a:t>(15)</a:t>
            </a:r>
            <a:endParaRPr sz="1800">
              <a:latin typeface="Tahoma"/>
              <a:cs typeface="Tahoma"/>
            </a:endParaRPr>
          </a:p>
        </p:txBody>
      </p:sp>
      <p:sp>
        <p:nvSpPr>
          <p:cNvPr id="23" name="object 23"/>
          <p:cNvSpPr txBox="1"/>
          <p:nvPr/>
        </p:nvSpPr>
        <p:spPr>
          <a:xfrm>
            <a:off x="5057135" y="6398233"/>
            <a:ext cx="1312545" cy="654050"/>
          </a:xfrm>
          <a:prstGeom prst="rect">
            <a:avLst/>
          </a:prstGeom>
        </p:spPr>
        <p:txBody>
          <a:bodyPr vert="horz" wrap="square" lIns="0" tIns="52704" rIns="0" bIns="0" rtlCol="0">
            <a:spAutoFit/>
          </a:bodyPr>
          <a:lstStyle/>
          <a:p>
            <a:pPr algn="ctr">
              <a:lnSpc>
                <a:spcPct val="100000"/>
              </a:lnSpc>
              <a:spcBef>
                <a:spcPts val="414"/>
              </a:spcBef>
            </a:pPr>
            <a:r>
              <a:rPr sz="1800" b="1" spc="35" dirty="0">
                <a:solidFill>
                  <a:srgbClr val="3A5C4D"/>
                </a:solidFill>
                <a:latin typeface="Arial"/>
                <a:cs typeface="Arial"/>
              </a:rPr>
              <a:t>25%</a:t>
            </a:r>
            <a:endParaRPr sz="1800">
              <a:latin typeface="Arial"/>
              <a:cs typeface="Arial"/>
            </a:endParaRPr>
          </a:p>
          <a:p>
            <a:pPr algn="ctr">
              <a:lnSpc>
                <a:spcPct val="100000"/>
              </a:lnSpc>
              <a:spcBef>
                <a:spcPts val="315"/>
              </a:spcBef>
            </a:pPr>
            <a:r>
              <a:rPr sz="1800" dirty="0">
                <a:solidFill>
                  <a:srgbClr val="3A5C4D"/>
                </a:solidFill>
                <a:latin typeface="Tahoma"/>
                <a:cs typeface="Tahoma"/>
              </a:rPr>
              <a:t>Straight</a:t>
            </a:r>
            <a:r>
              <a:rPr sz="1800" spc="210" dirty="0">
                <a:solidFill>
                  <a:srgbClr val="3A5C4D"/>
                </a:solidFill>
                <a:latin typeface="Tahoma"/>
                <a:cs typeface="Tahoma"/>
              </a:rPr>
              <a:t> </a:t>
            </a:r>
            <a:r>
              <a:rPr sz="1800" spc="-20" dirty="0">
                <a:solidFill>
                  <a:srgbClr val="3A5C4D"/>
                </a:solidFill>
                <a:latin typeface="Tahoma"/>
                <a:cs typeface="Tahoma"/>
              </a:rPr>
              <a:t>(42)</a:t>
            </a:r>
            <a:endParaRPr sz="1800">
              <a:latin typeface="Tahoma"/>
              <a:cs typeface="Tahoma"/>
            </a:endParaRPr>
          </a:p>
        </p:txBody>
      </p:sp>
      <p:sp>
        <p:nvSpPr>
          <p:cNvPr id="24" name="object 24"/>
          <p:cNvSpPr txBox="1"/>
          <p:nvPr/>
        </p:nvSpPr>
        <p:spPr>
          <a:xfrm>
            <a:off x="4392286" y="3654809"/>
            <a:ext cx="1504950" cy="654050"/>
          </a:xfrm>
          <a:prstGeom prst="rect">
            <a:avLst/>
          </a:prstGeom>
        </p:spPr>
        <p:txBody>
          <a:bodyPr vert="horz" wrap="square" lIns="0" tIns="52705" rIns="0" bIns="0" rtlCol="0">
            <a:spAutoFit/>
          </a:bodyPr>
          <a:lstStyle/>
          <a:p>
            <a:pPr algn="ctr">
              <a:lnSpc>
                <a:spcPct val="100000"/>
              </a:lnSpc>
              <a:spcBef>
                <a:spcPts val="415"/>
              </a:spcBef>
            </a:pPr>
            <a:r>
              <a:rPr sz="1800" b="1" spc="50" dirty="0">
                <a:solidFill>
                  <a:srgbClr val="3A5C4D"/>
                </a:solidFill>
                <a:latin typeface="Arial"/>
                <a:cs typeface="Arial"/>
              </a:rPr>
              <a:t>5%</a:t>
            </a:r>
            <a:endParaRPr sz="1800">
              <a:latin typeface="Arial"/>
              <a:cs typeface="Arial"/>
            </a:endParaRPr>
          </a:p>
          <a:p>
            <a:pPr algn="ctr">
              <a:lnSpc>
                <a:spcPct val="100000"/>
              </a:lnSpc>
              <a:spcBef>
                <a:spcPts val="315"/>
              </a:spcBef>
            </a:pPr>
            <a:r>
              <a:rPr sz="1800" spc="80" dirty="0">
                <a:solidFill>
                  <a:srgbClr val="3A5C4D"/>
                </a:solidFill>
                <a:latin typeface="Tahoma"/>
                <a:cs typeface="Tahoma"/>
              </a:rPr>
              <a:t>Unknown</a:t>
            </a:r>
            <a:r>
              <a:rPr sz="1800" spc="-70" dirty="0">
                <a:solidFill>
                  <a:srgbClr val="3A5C4D"/>
                </a:solidFill>
                <a:latin typeface="Tahoma"/>
                <a:cs typeface="Tahoma"/>
              </a:rPr>
              <a:t> </a:t>
            </a:r>
            <a:r>
              <a:rPr sz="1800" spc="-20" dirty="0">
                <a:solidFill>
                  <a:srgbClr val="3A5C4D"/>
                </a:solidFill>
                <a:latin typeface="Tahoma"/>
                <a:cs typeface="Tahoma"/>
              </a:rPr>
              <a:t>(10)</a:t>
            </a:r>
            <a:endParaRPr sz="1800">
              <a:latin typeface="Tahoma"/>
              <a:cs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582223" y="455535"/>
            <a:ext cx="5124450" cy="673100"/>
          </a:xfrm>
          <a:prstGeom prst="rect">
            <a:avLst/>
          </a:prstGeom>
        </p:spPr>
        <p:txBody>
          <a:bodyPr vert="horz" wrap="square" lIns="0" tIns="12065" rIns="0" bIns="0" rtlCol="0">
            <a:spAutoFit/>
          </a:bodyPr>
          <a:lstStyle/>
          <a:p>
            <a:pPr marL="12700">
              <a:lnSpc>
                <a:spcPct val="100000"/>
              </a:lnSpc>
              <a:spcBef>
                <a:spcPts val="95"/>
              </a:spcBef>
              <a:tabLst>
                <a:tab pos="1869439" algn="l"/>
              </a:tabLst>
            </a:pPr>
            <a:r>
              <a:rPr spc="-195" dirty="0"/>
              <a:t>S</a:t>
            </a:r>
            <a:r>
              <a:rPr spc="-380" dirty="0"/>
              <a:t> </a:t>
            </a:r>
            <a:r>
              <a:rPr spc="-130" dirty="0"/>
              <a:t>G</a:t>
            </a:r>
            <a:r>
              <a:rPr spc="-380" dirty="0"/>
              <a:t> </a:t>
            </a:r>
            <a:r>
              <a:rPr spc="300" dirty="0"/>
              <a:t>M</a:t>
            </a:r>
            <a:r>
              <a:rPr spc="-385" dirty="0"/>
              <a:t> </a:t>
            </a:r>
            <a:r>
              <a:rPr spc="-50" dirty="0"/>
              <a:t>:</a:t>
            </a:r>
            <a:r>
              <a:rPr dirty="0"/>
              <a:t>	</a:t>
            </a:r>
            <a:r>
              <a:rPr spc="-90" dirty="0"/>
              <a:t>I</a:t>
            </a:r>
            <a:r>
              <a:rPr spc="-370" dirty="0"/>
              <a:t> </a:t>
            </a:r>
            <a:r>
              <a:rPr spc="275" dirty="0"/>
              <a:t>N</a:t>
            </a:r>
            <a:r>
              <a:rPr spc="-370" dirty="0"/>
              <a:t> </a:t>
            </a:r>
            <a:r>
              <a:rPr dirty="0"/>
              <a:t>T</a:t>
            </a:r>
            <a:r>
              <a:rPr spc="-365" dirty="0"/>
              <a:t> </a:t>
            </a:r>
            <a:r>
              <a:rPr dirty="0"/>
              <a:t>E</a:t>
            </a:r>
            <a:r>
              <a:rPr spc="-370" dirty="0"/>
              <a:t> </a:t>
            </a:r>
            <a:r>
              <a:rPr dirty="0"/>
              <a:t>R</a:t>
            </a:r>
            <a:r>
              <a:rPr spc="-370" dirty="0"/>
              <a:t> </a:t>
            </a:r>
            <a:r>
              <a:rPr spc="-195" dirty="0"/>
              <a:t>S</a:t>
            </a:r>
            <a:r>
              <a:rPr spc="-365" dirty="0"/>
              <a:t> </a:t>
            </a:r>
            <a:r>
              <a:rPr dirty="0"/>
              <a:t>E</a:t>
            </a:r>
            <a:r>
              <a:rPr spc="-370" dirty="0"/>
              <a:t> </a:t>
            </a:r>
            <a:r>
              <a:rPr spc="-50" dirty="0"/>
              <a:t>X</a:t>
            </a: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7"/>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6"/>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pic>
        <p:nvPicPr>
          <p:cNvPr id="6" name="object 6"/>
          <p:cNvPicPr/>
          <p:nvPr/>
        </p:nvPicPr>
        <p:blipFill>
          <a:blip r:embed="rId3" cstate="print"/>
          <a:stretch>
            <a:fillRect/>
          </a:stretch>
        </p:blipFill>
        <p:spPr>
          <a:xfrm>
            <a:off x="6265001" y="2316043"/>
            <a:ext cx="5636390" cy="5644069"/>
          </a:xfrm>
          <a:prstGeom prst="rect">
            <a:avLst/>
          </a:prstGeom>
        </p:spPr>
      </p:pic>
      <p:sp>
        <p:nvSpPr>
          <p:cNvPr id="7" name="object 7"/>
          <p:cNvSpPr txBox="1"/>
          <p:nvPr/>
        </p:nvSpPr>
        <p:spPr>
          <a:xfrm>
            <a:off x="4500091" y="5573490"/>
            <a:ext cx="1926589" cy="654050"/>
          </a:xfrm>
          <a:prstGeom prst="rect">
            <a:avLst/>
          </a:prstGeom>
        </p:spPr>
        <p:txBody>
          <a:bodyPr vert="horz" wrap="square" lIns="0" tIns="52705" rIns="0" bIns="0" rtlCol="0">
            <a:spAutoFit/>
          </a:bodyPr>
          <a:lstStyle/>
          <a:p>
            <a:pPr algn="ctr">
              <a:lnSpc>
                <a:spcPct val="100000"/>
              </a:lnSpc>
              <a:spcBef>
                <a:spcPts val="415"/>
              </a:spcBef>
            </a:pPr>
            <a:r>
              <a:rPr sz="1800" b="1" spc="35" dirty="0">
                <a:solidFill>
                  <a:srgbClr val="3A5C4D"/>
                </a:solidFill>
                <a:latin typeface="Arial"/>
                <a:cs typeface="Arial"/>
              </a:rPr>
              <a:t>68%</a:t>
            </a:r>
            <a:endParaRPr sz="1800">
              <a:latin typeface="Arial"/>
              <a:cs typeface="Arial"/>
            </a:endParaRPr>
          </a:p>
          <a:p>
            <a:pPr algn="ctr">
              <a:lnSpc>
                <a:spcPct val="100000"/>
              </a:lnSpc>
              <a:spcBef>
                <a:spcPts val="315"/>
              </a:spcBef>
            </a:pPr>
            <a:r>
              <a:rPr sz="1800" spc="90" dirty="0">
                <a:solidFill>
                  <a:srgbClr val="3A5C4D"/>
                </a:solidFill>
                <a:latin typeface="Tahoma"/>
                <a:cs typeface="Tahoma"/>
              </a:rPr>
              <a:t>Not</a:t>
            </a:r>
            <a:r>
              <a:rPr sz="1800" spc="40" dirty="0">
                <a:solidFill>
                  <a:srgbClr val="3A5C4D"/>
                </a:solidFill>
                <a:latin typeface="Tahoma"/>
                <a:cs typeface="Tahoma"/>
              </a:rPr>
              <a:t> </a:t>
            </a:r>
            <a:r>
              <a:rPr sz="1800" dirty="0">
                <a:solidFill>
                  <a:srgbClr val="3A5C4D"/>
                </a:solidFill>
                <a:latin typeface="Tahoma"/>
                <a:cs typeface="Tahoma"/>
              </a:rPr>
              <a:t>Intersex</a:t>
            </a:r>
            <a:r>
              <a:rPr sz="1800" spc="30" dirty="0">
                <a:solidFill>
                  <a:srgbClr val="3A5C4D"/>
                </a:solidFill>
                <a:latin typeface="Tahoma"/>
                <a:cs typeface="Tahoma"/>
              </a:rPr>
              <a:t> </a:t>
            </a:r>
            <a:r>
              <a:rPr sz="1800" spc="-10" dirty="0">
                <a:solidFill>
                  <a:srgbClr val="3A5C4D"/>
                </a:solidFill>
                <a:latin typeface="Tahoma"/>
                <a:cs typeface="Tahoma"/>
              </a:rPr>
              <a:t>(117)</a:t>
            </a:r>
            <a:endParaRPr sz="1800">
              <a:latin typeface="Tahoma"/>
              <a:cs typeface="Tahoma"/>
            </a:endParaRPr>
          </a:p>
        </p:txBody>
      </p:sp>
      <p:sp>
        <p:nvSpPr>
          <p:cNvPr id="8" name="object 8"/>
          <p:cNvSpPr txBox="1"/>
          <p:nvPr/>
        </p:nvSpPr>
        <p:spPr>
          <a:xfrm>
            <a:off x="4029069" y="1379742"/>
            <a:ext cx="10262235" cy="1155065"/>
          </a:xfrm>
          <a:prstGeom prst="rect">
            <a:avLst/>
          </a:prstGeom>
        </p:spPr>
        <p:txBody>
          <a:bodyPr vert="horz" wrap="square" lIns="0" tIns="12700" rIns="0" bIns="0" rtlCol="0">
            <a:spAutoFit/>
          </a:bodyPr>
          <a:lstStyle/>
          <a:p>
            <a:pPr marL="12700">
              <a:lnSpc>
                <a:spcPct val="100000"/>
              </a:lnSpc>
              <a:spcBef>
                <a:spcPts val="100"/>
              </a:spcBef>
            </a:pPr>
            <a:r>
              <a:rPr sz="2100" b="0" spc="60" dirty="0">
                <a:latin typeface="Bookman Old Style"/>
                <a:cs typeface="Bookman Old Style"/>
              </a:rPr>
              <a:t>Only</a:t>
            </a:r>
            <a:r>
              <a:rPr sz="2100" b="0" spc="85" dirty="0">
                <a:latin typeface="Bookman Old Style"/>
                <a:cs typeface="Bookman Old Style"/>
              </a:rPr>
              <a:t> </a:t>
            </a:r>
            <a:r>
              <a:rPr sz="2100" b="0" dirty="0">
                <a:latin typeface="Bookman Old Style"/>
                <a:cs typeface="Bookman Old Style"/>
              </a:rPr>
              <a:t>individuals</a:t>
            </a:r>
            <a:r>
              <a:rPr sz="2100" b="0" spc="85" dirty="0">
                <a:latin typeface="Bookman Old Style"/>
                <a:cs typeface="Bookman Old Style"/>
              </a:rPr>
              <a:t> </a:t>
            </a:r>
            <a:r>
              <a:rPr sz="2100" b="0" spc="90" dirty="0">
                <a:latin typeface="Bookman Old Style"/>
                <a:cs typeface="Bookman Old Style"/>
              </a:rPr>
              <a:t>over</a:t>
            </a:r>
            <a:r>
              <a:rPr sz="2100" b="0" spc="85" dirty="0">
                <a:latin typeface="Bookman Old Style"/>
                <a:cs typeface="Bookman Old Style"/>
              </a:rPr>
              <a:t> </a:t>
            </a:r>
            <a:r>
              <a:rPr sz="2100" b="0" dirty="0">
                <a:latin typeface="Bookman Old Style"/>
                <a:cs typeface="Bookman Old Style"/>
              </a:rPr>
              <a:t>the</a:t>
            </a:r>
            <a:r>
              <a:rPr sz="2100" b="0" spc="85" dirty="0">
                <a:latin typeface="Bookman Old Style"/>
                <a:cs typeface="Bookman Old Style"/>
              </a:rPr>
              <a:t> </a:t>
            </a:r>
            <a:r>
              <a:rPr sz="2100" b="0" dirty="0">
                <a:latin typeface="Bookman Old Style"/>
                <a:cs typeface="Bookman Old Style"/>
              </a:rPr>
              <a:t>age</a:t>
            </a:r>
            <a:r>
              <a:rPr sz="2100" b="0" spc="85" dirty="0">
                <a:latin typeface="Bookman Old Style"/>
                <a:cs typeface="Bookman Old Style"/>
              </a:rPr>
              <a:t> </a:t>
            </a:r>
            <a:r>
              <a:rPr sz="2100" b="0" spc="90" dirty="0">
                <a:latin typeface="Bookman Old Style"/>
                <a:cs typeface="Bookman Old Style"/>
              </a:rPr>
              <a:t>of</a:t>
            </a:r>
            <a:r>
              <a:rPr sz="2100" b="0" spc="85" dirty="0">
                <a:latin typeface="Bookman Old Style"/>
                <a:cs typeface="Bookman Old Style"/>
              </a:rPr>
              <a:t> </a:t>
            </a:r>
            <a:r>
              <a:rPr sz="2100" b="0" spc="-130" dirty="0">
                <a:latin typeface="Bookman Old Style"/>
                <a:cs typeface="Bookman Old Style"/>
              </a:rPr>
              <a:t>18</a:t>
            </a:r>
            <a:r>
              <a:rPr sz="2100" b="0" spc="85" dirty="0">
                <a:latin typeface="Bookman Old Style"/>
                <a:cs typeface="Bookman Old Style"/>
              </a:rPr>
              <a:t> </a:t>
            </a:r>
            <a:r>
              <a:rPr sz="2100" b="0" dirty="0">
                <a:latin typeface="Bookman Old Style"/>
                <a:cs typeface="Bookman Old Style"/>
              </a:rPr>
              <a:t>are</a:t>
            </a:r>
            <a:r>
              <a:rPr sz="2100" b="0" spc="85" dirty="0">
                <a:latin typeface="Bookman Old Style"/>
                <a:cs typeface="Bookman Old Style"/>
              </a:rPr>
              <a:t> </a:t>
            </a:r>
            <a:r>
              <a:rPr sz="2100" b="0" dirty="0">
                <a:latin typeface="Bookman Old Style"/>
                <a:cs typeface="Bookman Old Style"/>
              </a:rPr>
              <a:t>asked</a:t>
            </a:r>
            <a:r>
              <a:rPr sz="2100" b="0" spc="85" dirty="0">
                <a:latin typeface="Bookman Old Style"/>
                <a:cs typeface="Bookman Old Style"/>
              </a:rPr>
              <a:t> </a:t>
            </a:r>
            <a:r>
              <a:rPr sz="2100" b="0" spc="65" dirty="0">
                <a:latin typeface="Bookman Old Style"/>
                <a:cs typeface="Bookman Old Style"/>
              </a:rPr>
              <a:t>they</a:t>
            </a:r>
            <a:r>
              <a:rPr sz="2100" b="0" spc="85" dirty="0">
                <a:latin typeface="Bookman Old Style"/>
                <a:cs typeface="Bookman Old Style"/>
              </a:rPr>
              <a:t> identify </a:t>
            </a:r>
            <a:r>
              <a:rPr sz="2100" b="0" dirty="0">
                <a:latin typeface="Bookman Old Style"/>
                <a:cs typeface="Bookman Old Style"/>
              </a:rPr>
              <a:t>as</a:t>
            </a:r>
            <a:r>
              <a:rPr sz="2100" b="0" spc="85" dirty="0">
                <a:latin typeface="Bookman Old Style"/>
                <a:cs typeface="Bookman Old Style"/>
              </a:rPr>
              <a:t> </a:t>
            </a:r>
            <a:r>
              <a:rPr sz="2100" b="0" spc="45" dirty="0">
                <a:latin typeface="Bookman Old Style"/>
                <a:cs typeface="Bookman Old Style"/>
              </a:rPr>
              <a:t>intersex</a:t>
            </a:r>
            <a:r>
              <a:rPr sz="2100" b="0" spc="85" dirty="0">
                <a:latin typeface="Bookman Old Style"/>
                <a:cs typeface="Bookman Old Style"/>
              </a:rPr>
              <a:t> </a:t>
            </a:r>
            <a:r>
              <a:rPr sz="2100" b="0" spc="-50" dirty="0">
                <a:latin typeface="Bookman Old Style"/>
                <a:cs typeface="Bookman Old Style"/>
              </a:rPr>
              <a:t>(171).</a:t>
            </a:r>
            <a:endParaRPr sz="2100">
              <a:latin typeface="Bookman Old Style"/>
              <a:cs typeface="Bookman Old Style"/>
            </a:endParaRPr>
          </a:p>
          <a:p>
            <a:pPr marL="3474085" algn="ctr">
              <a:lnSpc>
                <a:spcPct val="100000"/>
              </a:lnSpc>
              <a:spcBef>
                <a:spcPts val="1740"/>
              </a:spcBef>
            </a:pPr>
            <a:r>
              <a:rPr sz="1800" b="1" spc="50" dirty="0">
                <a:solidFill>
                  <a:srgbClr val="3A5C4D"/>
                </a:solidFill>
                <a:latin typeface="Arial"/>
                <a:cs typeface="Arial"/>
              </a:rPr>
              <a:t>7%</a:t>
            </a:r>
            <a:endParaRPr sz="1800">
              <a:latin typeface="Arial"/>
              <a:cs typeface="Arial"/>
            </a:endParaRPr>
          </a:p>
          <a:p>
            <a:pPr marL="3474085" algn="ctr">
              <a:lnSpc>
                <a:spcPct val="100000"/>
              </a:lnSpc>
              <a:spcBef>
                <a:spcPts val="315"/>
              </a:spcBef>
            </a:pPr>
            <a:r>
              <a:rPr sz="1800" spc="80" dirty="0">
                <a:solidFill>
                  <a:srgbClr val="3A5C4D"/>
                </a:solidFill>
                <a:latin typeface="Tahoma"/>
                <a:cs typeface="Tahoma"/>
              </a:rPr>
              <a:t>Unknown</a:t>
            </a:r>
            <a:r>
              <a:rPr sz="1800" spc="-65" dirty="0">
                <a:solidFill>
                  <a:srgbClr val="3A5C4D"/>
                </a:solidFill>
                <a:latin typeface="Tahoma"/>
                <a:cs typeface="Tahoma"/>
              </a:rPr>
              <a:t> </a:t>
            </a:r>
            <a:r>
              <a:rPr sz="1800" spc="-20" dirty="0">
                <a:solidFill>
                  <a:srgbClr val="3A5C4D"/>
                </a:solidFill>
                <a:latin typeface="Tahoma"/>
                <a:cs typeface="Tahoma"/>
              </a:rPr>
              <a:t>(12)</a:t>
            </a:r>
            <a:endParaRPr sz="1800">
              <a:latin typeface="Tahoma"/>
              <a:cs typeface="Tahoma"/>
            </a:endParaRPr>
          </a:p>
        </p:txBody>
      </p:sp>
      <p:sp>
        <p:nvSpPr>
          <p:cNvPr id="9" name="object 9"/>
          <p:cNvSpPr txBox="1"/>
          <p:nvPr/>
        </p:nvSpPr>
        <p:spPr>
          <a:xfrm>
            <a:off x="11954062" y="3999523"/>
            <a:ext cx="1344930" cy="654050"/>
          </a:xfrm>
          <a:prstGeom prst="rect">
            <a:avLst/>
          </a:prstGeom>
        </p:spPr>
        <p:txBody>
          <a:bodyPr vert="horz" wrap="square" lIns="0" tIns="52705" rIns="0" bIns="0" rtlCol="0">
            <a:spAutoFit/>
          </a:bodyPr>
          <a:lstStyle/>
          <a:p>
            <a:pPr algn="ctr">
              <a:lnSpc>
                <a:spcPct val="100000"/>
              </a:lnSpc>
              <a:spcBef>
                <a:spcPts val="415"/>
              </a:spcBef>
            </a:pPr>
            <a:r>
              <a:rPr sz="1800" b="1" spc="35" dirty="0">
                <a:solidFill>
                  <a:srgbClr val="3A5C4D"/>
                </a:solidFill>
                <a:latin typeface="Arial"/>
                <a:cs typeface="Arial"/>
              </a:rPr>
              <a:t>25%</a:t>
            </a:r>
            <a:endParaRPr sz="1800">
              <a:latin typeface="Arial"/>
              <a:cs typeface="Arial"/>
            </a:endParaRPr>
          </a:p>
          <a:p>
            <a:pPr algn="ctr">
              <a:lnSpc>
                <a:spcPct val="100000"/>
              </a:lnSpc>
              <a:spcBef>
                <a:spcPts val="315"/>
              </a:spcBef>
            </a:pPr>
            <a:r>
              <a:rPr sz="1800" dirty="0">
                <a:solidFill>
                  <a:srgbClr val="3A5C4D"/>
                </a:solidFill>
                <a:latin typeface="Tahoma"/>
                <a:cs typeface="Tahoma"/>
              </a:rPr>
              <a:t>Intersex</a:t>
            </a:r>
            <a:r>
              <a:rPr sz="1800" spc="160" dirty="0">
                <a:solidFill>
                  <a:srgbClr val="3A5C4D"/>
                </a:solidFill>
                <a:latin typeface="Tahoma"/>
                <a:cs typeface="Tahoma"/>
              </a:rPr>
              <a:t> </a:t>
            </a:r>
            <a:r>
              <a:rPr sz="1800" spc="-20" dirty="0">
                <a:solidFill>
                  <a:srgbClr val="3A5C4D"/>
                </a:solidFill>
                <a:latin typeface="Tahoma"/>
                <a:cs typeface="Tahoma"/>
              </a:rPr>
              <a:t>(42)</a:t>
            </a:r>
            <a:endParaRPr sz="1800">
              <a:latin typeface="Tahoma"/>
              <a:cs typeface="Tahoma"/>
            </a:endParaRPr>
          </a:p>
        </p:txBody>
      </p:sp>
      <p:sp>
        <p:nvSpPr>
          <p:cNvPr id="10" name="object 10"/>
          <p:cNvSpPr/>
          <p:nvPr/>
        </p:nvSpPr>
        <p:spPr>
          <a:xfrm>
            <a:off x="577423" y="8862466"/>
            <a:ext cx="17129125" cy="752475"/>
          </a:xfrm>
          <a:custGeom>
            <a:avLst/>
            <a:gdLst/>
            <a:ahLst/>
            <a:cxnLst/>
            <a:rect l="l" t="t" r="r" b="b"/>
            <a:pathLst>
              <a:path w="17129125" h="752475">
                <a:moveTo>
                  <a:pt x="16993610" y="752475"/>
                </a:moveTo>
                <a:lnTo>
                  <a:pt x="135146" y="752475"/>
                </a:lnTo>
                <a:lnTo>
                  <a:pt x="92495" y="745587"/>
                </a:lnTo>
                <a:lnTo>
                  <a:pt x="55404" y="726421"/>
                </a:lnTo>
                <a:lnTo>
                  <a:pt x="26124" y="697221"/>
                </a:lnTo>
                <a:lnTo>
                  <a:pt x="6906" y="660232"/>
                </a:lnTo>
                <a:lnTo>
                  <a:pt x="0" y="617697"/>
                </a:lnTo>
                <a:lnTo>
                  <a:pt x="0" y="134777"/>
                </a:lnTo>
                <a:lnTo>
                  <a:pt x="6906" y="92242"/>
                </a:lnTo>
                <a:lnTo>
                  <a:pt x="26124" y="55253"/>
                </a:lnTo>
                <a:lnTo>
                  <a:pt x="55404" y="26053"/>
                </a:lnTo>
                <a:lnTo>
                  <a:pt x="92495" y="6887"/>
                </a:lnTo>
                <a:lnTo>
                  <a:pt x="135146" y="0"/>
                </a:lnTo>
                <a:lnTo>
                  <a:pt x="16993610" y="0"/>
                </a:lnTo>
                <a:lnTo>
                  <a:pt x="17036261" y="6887"/>
                </a:lnTo>
                <a:lnTo>
                  <a:pt x="17073352" y="26053"/>
                </a:lnTo>
                <a:lnTo>
                  <a:pt x="17102632" y="55253"/>
                </a:lnTo>
                <a:lnTo>
                  <a:pt x="17121851" y="92242"/>
                </a:lnTo>
                <a:lnTo>
                  <a:pt x="17128757" y="134777"/>
                </a:lnTo>
                <a:lnTo>
                  <a:pt x="17128757" y="617697"/>
                </a:lnTo>
                <a:lnTo>
                  <a:pt x="17121851" y="660232"/>
                </a:lnTo>
                <a:lnTo>
                  <a:pt x="17102632" y="697221"/>
                </a:lnTo>
                <a:lnTo>
                  <a:pt x="17073352" y="726421"/>
                </a:lnTo>
                <a:lnTo>
                  <a:pt x="17036261" y="745587"/>
                </a:lnTo>
                <a:lnTo>
                  <a:pt x="16993610" y="752475"/>
                </a:lnTo>
                <a:close/>
              </a:path>
            </a:pathLst>
          </a:custGeom>
          <a:solidFill>
            <a:srgbClr val="3C7B5E">
              <a:alpha val="16859"/>
            </a:srgbClr>
          </a:solidFill>
        </p:spPr>
        <p:txBody>
          <a:bodyPr wrap="square" lIns="0" tIns="0" rIns="0" bIns="0" rtlCol="0"/>
          <a:lstStyle/>
          <a:p>
            <a:endParaRPr/>
          </a:p>
        </p:txBody>
      </p:sp>
      <p:sp>
        <p:nvSpPr>
          <p:cNvPr id="11" name="object 11"/>
          <p:cNvSpPr txBox="1"/>
          <p:nvPr/>
        </p:nvSpPr>
        <p:spPr>
          <a:xfrm>
            <a:off x="702681" y="8950069"/>
            <a:ext cx="16845280" cy="577850"/>
          </a:xfrm>
          <a:prstGeom prst="rect">
            <a:avLst/>
          </a:prstGeom>
        </p:spPr>
        <p:txBody>
          <a:bodyPr vert="horz" wrap="square" lIns="0" tIns="12700" rIns="0" bIns="0" rtlCol="0">
            <a:spAutoFit/>
          </a:bodyPr>
          <a:lstStyle/>
          <a:p>
            <a:pPr marL="12700" marR="5080">
              <a:lnSpc>
                <a:spcPct val="113300"/>
              </a:lnSpc>
              <a:spcBef>
                <a:spcPts val="100"/>
              </a:spcBef>
            </a:pPr>
            <a:r>
              <a:rPr sz="1600" spc="155" dirty="0">
                <a:latin typeface="Times New Roman"/>
                <a:cs typeface="Times New Roman"/>
              </a:rPr>
              <a:t>Intersex:</a:t>
            </a:r>
            <a:r>
              <a:rPr sz="1600" spc="185" dirty="0">
                <a:latin typeface="Times New Roman"/>
                <a:cs typeface="Times New Roman"/>
              </a:rPr>
              <a:t> </a:t>
            </a:r>
            <a:r>
              <a:rPr sz="1600" spc="180" dirty="0">
                <a:latin typeface="Times New Roman"/>
                <a:cs typeface="Times New Roman"/>
              </a:rPr>
              <a:t>An</a:t>
            </a:r>
            <a:r>
              <a:rPr sz="1600" spc="190" dirty="0">
                <a:latin typeface="Times New Roman"/>
                <a:cs typeface="Times New Roman"/>
              </a:rPr>
              <a:t> </a:t>
            </a:r>
            <a:r>
              <a:rPr sz="1600" spc="170" dirty="0">
                <a:latin typeface="Times New Roman"/>
                <a:cs typeface="Times New Roman"/>
              </a:rPr>
              <a:t>umbrella</a:t>
            </a:r>
            <a:r>
              <a:rPr sz="1600" spc="190" dirty="0">
                <a:latin typeface="Times New Roman"/>
                <a:cs typeface="Times New Roman"/>
              </a:rPr>
              <a:t> </a:t>
            </a:r>
            <a:r>
              <a:rPr sz="1600" spc="200" dirty="0">
                <a:latin typeface="Times New Roman"/>
                <a:cs typeface="Times New Roman"/>
              </a:rPr>
              <a:t>term</a:t>
            </a:r>
            <a:r>
              <a:rPr sz="1600" spc="190" dirty="0">
                <a:latin typeface="Times New Roman"/>
                <a:cs typeface="Times New Roman"/>
              </a:rPr>
              <a:t> </a:t>
            </a:r>
            <a:r>
              <a:rPr sz="1600" spc="160" dirty="0">
                <a:latin typeface="Times New Roman"/>
                <a:cs typeface="Times New Roman"/>
              </a:rPr>
              <a:t>used</a:t>
            </a:r>
            <a:r>
              <a:rPr sz="1600" spc="190" dirty="0">
                <a:latin typeface="Times New Roman"/>
                <a:cs typeface="Times New Roman"/>
              </a:rPr>
              <a:t> </a:t>
            </a:r>
            <a:r>
              <a:rPr sz="1600" spc="125" dirty="0">
                <a:latin typeface="Times New Roman"/>
                <a:cs typeface="Times New Roman"/>
              </a:rPr>
              <a:t>to</a:t>
            </a:r>
            <a:r>
              <a:rPr sz="1600" spc="190" dirty="0">
                <a:latin typeface="Times New Roman"/>
                <a:cs typeface="Times New Roman"/>
              </a:rPr>
              <a:t> </a:t>
            </a:r>
            <a:r>
              <a:rPr sz="1600" spc="150" dirty="0">
                <a:latin typeface="Times New Roman"/>
                <a:cs typeface="Times New Roman"/>
              </a:rPr>
              <a:t>describe</a:t>
            </a:r>
            <a:r>
              <a:rPr sz="1600" spc="185" dirty="0">
                <a:latin typeface="Times New Roman"/>
                <a:cs typeface="Times New Roman"/>
              </a:rPr>
              <a:t> </a:t>
            </a:r>
            <a:r>
              <a:rPr sz="1600" spc="105" dirty="0">
                <a:latin typeface="Times New Roman"/>
                <a:cs typeface="Times New Roman"/>
              </a:rPr>
              <a:t>a</a:t>
            </a:r>
            <a:r>
              <a:rPr sz="1600" spc="190" dirty="0">
                <a:latin typeface="Times New Roman"/>
                <a:cs typeface="Times New Roman"/>
              </a:rPr>
              <a:t> </a:t>
            </a:r>
            <a:r>
              <a:rPr sz="1600" spc="180" dirty="0">
                <a:latin typeface="Times New Roman"/>
                <a:cs typeface="Times New Roman"/>
              </a:rPr>
              <a:t>person</a:t>
            </a:r>
            <a:r>
              <a:rPr sz="1600" spc="190" dirty="0">
                <a:latin typeface="Times New Roman"/>
                <a:cs typeface="Times New Roman"/>
              </a:rPr>
              <a:t> </a:t>
            </a:r>
            <a:r>
              <a:rPr sz="1600" spc="195" dirty="0">
                <a:latin typeface="Times New Roman"/>
                <a:cs typeface="Times New Roman"/>
              </a:rPr>
              <a:t>with</a:t>
            </a:r>
            <a:r>
              <a:rPr sz="1600" spc="190" dirty="0">
                <a:latin typeface="Times New Roman"/>
                <a:cs typeface="Times New Roman"/>
              </a:rPr>
              <a:t> </a:t>
            </a:r>
            <a:r>
              <a:rPr sz="1600" spc="105" dirty="0">
                <a:latin typeface="Times New Roman"/>
                <a:cs typeface="Times New Roman"/>
              </a:rPr>
              <a:t>a</a:t>
            </a:r>
            <a:r>
              <a:rPr sz="1600" spc="190" dirty="0">
                <a:latin typeface="Times New Roman"/>
                <a:cs typeface="Times New Roman"/>
              </a:rPr>
              <a:t> </a:t>
            </a:r>
            <a:r>
              <a:rPr sz="1600" spc="185" dirty="0">
                <a:latin typeface="Times New Roman"/>
                <a:cs typeface="Times New Roman"/>
              </a:rPr>
              <a:t>range</a:t>
            </a:r>
            <a:r>
              <a:rPr sz="1600" spc="190" dirty="0">
                <a:latin typeface="Times New Roman"/>
                <a:cs typeface="Times New Roman"/>
              </a:rPr>
              <a:t> </a:t>
            </a:r>
            <a:r>
              <a:rPr sz="1600" spc="100" dirty="0">
                <a:latin typeface="Times New Roman"/>
                <a:cs typeface="Times New Roman"/>
              </a:rPr>
              <a:t>of</a:t>
            </a:r>
            <a:r>
              <a:rPr sz="1600" spc="185" dirty="0">
                <a:latin typeface="Times New Roman"/>
                <a:cs typeface="Times New Roman"/>
              </a:rPr>
              <a:t> </a:t>
            </a:r>
            <a:r>
              <a:rPr sz="1600" spc="200" dirty="0">
                <a:latin typeface="Times New Roman"/>
                <a:cs typeface="Times New Roman"/>
              </a:rPr>
              <a:t>natural</a:t>
            </a:r>
            <a:r>
              <a:rPr sz="1600" spc="190" dirty="0">
                <a:latin typeface="Times New Roman"/>
                <a:cs typeface="Times New Roman"/>
              </a:rPr>
              <a:t> </a:t>
            </a:r>
            <a:r>
              <a:rPr sz="1600" spc="130" dirty="0">
                <a:latin typeface="Times New Roman"/>
                <a:cs typeface="Times New Roman"/>
              </a:rPr>
              <a:t>bodily</a:t>
            </a:r>
            <a:r>
              <a:rPr sz="1600" spc="190" dirty="0">
                <a:latin typeface="Times New Roman"/>
                <a:cs typeface="Times New Roman"/>
              </a:rPr>
              <a:t> </a:t>
            </a:r>
            <a:r>
              <a:rPr sz="1600" spc="175" dirty="0">
                <a:latin typeface="Times New Roman"/>
                <a:cs typeface="Times New Roman"/>
              </a:rPr>
              <a:t>variations</a:t>
            </a:r>
            <a:r>
              <a:rPr sz="1600" spc="190" dirty="0">
                <a:latin typeface="Times New Roman"/>
                <a:cs typeface="Times New Roman"/>
              </a:rPr>
              <a:t> </a:t>
            </a:r>
            <a:r>
              <a:rPr sz="1600" spc="145" dirty="0">
                <a:latin typeface="Times New Roman"/>
                <a:cs typeface="Times New Roman"/>
              </a:rPr>
              <a:t>in</a:t>
            </a:r>
            <a:r>
              <a:rPr sz="1600" spc="190" dirty="0">
                <a:latin typeface="Times New Roman"/>
                <a:cs typeface="Times New Roman"/>
              </a:rPr>
              <a:t> </a:t>
            </a:r>
            <a:r>
              <a:rPr sz="1600" spc="165" dirty="0">
                <a:latin typeface="Times New Roman"/>
                <a:cs typeface="Times New Roman"/>
              </a:rPr>
              <a:t>reproductive,</a:t>
            </a:r>
            <a:r>
              <a:rPr sz="1600" spc="190" dirty="0">
                <a:latin typeface="Times New Roman"/>
                <a:cs typeface="Times New Roman"/>
              </a:rPr>
              <a:t> </a:t>
            </a:r>
            <a:r>
              <a:rPr sz="1600" spc="155" dirty="0">
                <a:latin typeface="Times New Roman"/>
                <a:cs typeface="Times New Roman"/>
              </a:rPr>
              <a:t>genetic</a:t>
            </a:r>
            <a:r>
              <a:rPr sz="1600" spc="185" dirty="0">
                <a:latin typeface="Times New Roman"/>
                <a:cs typeface="Times New Roman"/>
              </a:rPr>
              <a:t> </a:t>
            </a:r>
            <a:r>
              <a:rPr sz="1600" spc="190" dirty="0">
                <a:latin typeface="Times New Roman"/>
                <a:cs typeface="Times New Roman"/>
              </a:rPr>
              <a:t>and </a:t>
            </a:r>
            <a:r>
              <a:rPr sz="1600" spc="200" dirty="0">
                <a:latin typeface="Times New Roman"/>
                <a:cs typeface="Times New Roman"/>
              </a:rPr>
              <a:t>/or</a:t>
            </a:r>
            <a:r>
              <a:rPr sz="1600" spc="190" dirty="0">
                <a:latin typeface="Times New Roman"/>
                <a:cs typeface="Times New Roman"/>
              </a:rPr>
              <a:t> </a:t>
            </a:r>
            <a:r>
              <a:rPr sz="1600" spc="160" dirty="0">
                <a:latin typeface="Times New Roman"/>
                <a:cs typeface="Times New Roman"/>
              </a:rPr>
              <a:t>sexual</a:t>
            </a:r>
            <a:r>
              <a:rPr sz="1600" spc="190" dirty="0">
                <a:latin typeface="Times New Roman"/>
                <a:cs typeface="Times New Roman"/>
              </a:rPr>
              <a:t> </a:t>
            </a:r>
            <a:r>
              <a:rPr sz="1600" spc="200" dirty="0">
                <a:latin typeface="Times New Roman"/>
                <a:cs typeface="Times New Roman"/>
              </a:rPr>
              <a:t>anatomy</a:t>
            </a:r>
            <a:r>
              <a:rPr sz="1600" spc="190" dirty="0">
                <a:latin typeface="Times New Roman"/>
                <a:cs typeface="Times New Roman"/>
              </a:rPr>
              <a:t> </a:t>
            </a:r>
            <a:r>
              <a:rPr sz="1600" spc="204" dirty="0">
                <a:latin typeface="Times New Roman"/>
                <a:cs typeface="Times New Roman"/>
              </a:rPr>
              <a:t>that</a:t>
            </a:r>
            <a:r>
              <a:rPr sz="1600" spc="190" dirty="0">
                <a:latin typeface="Times New Roman"/>
                <a:cs typeface="Times New Roman"/>
              </a:rPr>
              <a:t> </a:t>
            </a:r>
            <a:r>
              <a:rPr sz="1600" spc="135" dirty="0">
                <a:latin typeface="Times New Roman"/>
                <a:cs typeface="Times New Roman"/>
              </a:rPr>
              <a:t>does</a:t>
            </a:r>
            <a:r>
              <a:rPr sz="1600" spc="185" dirty="0">
                <a:latin typeface="Times New Roman"/>
                <a:cs typeface="Times New Roman"/>
              </a:rPr>
              <a:t> </a:t>
            </a:r>
            <a:r>
              <a:rPr sz="1600" spc="180" dirty="0">
                <a:latin typeface="Times New Roman"/>
                <a:cs typeface="Times New Roman"/>
              </a:rPr>
              <a:t>not</a:t>
            </a:r>
            <a:r>
              <a:rPr sz="1600" spc="190" dirty="0">
                <a:latin typeface="Times New Roman"/>
                <a:cs typeface="Times New Roman"/>
              </a:rPr>
              <a:t> </a:t>
            </a:r>
            <a:r>
              <a:rPr sz="1600" spc="125" dirty="0">
                <a:latin typeface="Times New Roman"/>
                <a:cs typeface="Times New Roman"/>
              </a:rPr>
              <a:t>fit</a:t>
            </a:r>
            <a:r>
              <a:rPr sz="1600" spc="190" dirty="0">
                <a:latin typeface="Times New Roman"/>
                <a:cs typeface="Times New Roman"/>
              </a:rPr>
              <a:t> </a:t>
            </a:r>
            <a:r>
              <a:rPr sz="1600" spc="165" dirty="0">
                <a:latin typeface="Times New Roman"/>
                <a:cs typeface="Times New Roman"/>
              </a:rPr>
              <a:t>the </a:t>
            </a:r>
            <a:r>
              <a:rPr sz="1600" spc="140" dirty="0">
                <a:latin typeface="Times New Roman"/>
                <a:cs typeface="Times New Roman"/>
              </a:rPr>
              <a:t>typical</a:t>
            </a:r>
            <a:r>
              <a:rPr sz="1600" spc="185" dirty="0">
                <a:latin typeface="Times New Roman"/>
                <a:cs typeface="Times New Roman"/>
              </a:rPr>
              <a:t> </a:t>
            </a:r>
            <a:r>
              <a:rPr sz="1600" spc="165" dirty="0">
                <a:latin typeface="Times New Roman"/>
                <a:cs typeface="Times New Roman"/>
              </a:rPr>
              <a:t>definitions</a:t>
            </a:r>
            <a:r>
              <a:rPr sz="1600" spc="190" dirty="0">
                <a:latin typeface="Times New Roman"/>
                <a:cs typeface="Times New Roman"/>
              </a:rPr>
              <a:t> </a:t>
            </a:r>
            <a:r>
              <a:rPr sz="1600" spc="100" dirty="0">
                <a:latin typeface="Times New Roman"/>
                <a:cs typeface="Times New Roman"/>
              </a:rPr>
              <a:t>of</a:t>
            </a:r>
            <a:r>
              <a:rPr sz="1600" spc="190" dirty="0">
                <a:latin typeface="Times New Roman"/>
                <a:cs typeface="Times New Roman"/>
              </a:rPr>
              <a:t> </a:t>
            </a:r>
            <a:r>
              <a:rPr sz="1600" spc="160" dirty="0">
                <a:latin typeface="Times New Roman"/>
                <a:cs typeface="Times New Roman"/>
              </a:rPr>
              <a:t>female</a:t>
            </a:r>
            <a:r>
              <a:rPr sz="1600" spc="185" dirty="0">
                <a:latin typeface="Times New Roman"/>
                <a:cs typeface="Times New Roman"/>
              </a:rPr>
              <a:t> </a:t>
            </a:r>
            <a:r>
              <a:rPr sz="1600" spc="145" dirty="0">
                <a:latin typeface="Times New Roman"/>
                <a:cs typeface="Times New Roman"/>
              </a:rPr>
              <a:t>or</a:t>
            </a:r>
            <a:r>
              <a:rPr sz="1600" spc="190" dirty="0">
                <a:latin typeface="Times New Roman"/>
                <a:cs typeface="Times New Roman"/>
              </a:rPr>
              <a:t> </a:t>
            </a:r>
            <a:r>
              <a:rPr sz="1600" spc="125" dirty="0">
                <a:latin typeface="Times New Roman"/>
                <a:cs typeface="Times New Roman"/>
              </a:rPr>
              <a:t>male.</a:t>
            </a:r>
            <a:endParaRPr sz="1600">
              <a:latin typeface="Times New Roman"/>
              <a:cs typeface="Times New Roman"/>
            </a:endParaRPr>
          </a:p>
        </p:txBody>
      </p:sp>
      <p:pic>
        <p:nvPicPr>
          <p:cNvPr id="12" name="object 12"/>
          <p:cNvPicPr/>
          <p:nvPr/>
        </p:nvPicPr>
        <p:blipFill>
          <a:blip r:embed="rId4" cstate="print"/>
          <a:stretch>
            <a:fillRect/>
          </a:stretch>
        </p:blipFill>
        <p:spPr>
          <a:xfrm>
            <a:off x="13638325" y="5596249"/>
            <a:ext cx="3728979" cy="3101511"/>
          </a:xfrm>
          <a:prstGeom prst="rect">
            <a:avLst/>
          </a:prstGeom>
        </p:spPr>
      </p:pic>
      <p:sp>
        <p:nvSpPr>
          <p:cNvPr id="13" name="object 13"/>
          <p:cNvSpPr txBox="1"/>
          <p:nvPr/>
        </p:nvSpPr>
        <p:spPr>
          <a:xfrm>
            <a:off x="14433060" y="6478038"/>
            <a:ext cx="2364105" cy="1139825"/>
          </a:xfrm>
          <a:prstGeom prst="rect">
            <a:avLst/>
          </a:prstGeom>
        </p:spPr>
        <p:txBody>
          <a:bodyPr vert="horz" wrap="square" lIns="0" tIns="12065" rIns="0" bIns="0" rtlCol="0">
            <a:spAutoFit/>
          </a:bodyPr>
          <a:lstStyle/>
          <a:p>
            <a:pPr marL="12700" marR="5080" algn="just">
              <a:lnSpc>
                <a:spcPct val="116100"/>
              </a:lnSpc>
              <a:spcBef>
                <a:spcPts val="95"/>
              </a:spcBef>
            </a:pPr>
            <a:r>
              <a:rPr sz="2100" spc="110" dirty="0">
                <a:latin typeface="Trebuchet MS"/>
                <a:cs typeface="Trebuchet MS"/>
              </a:rPr>
              <a:t>an</a:t>
            </a:r>
            <a:r>
              <a:rPr sz="2100" spc="450" dirty="0">
                <a:latin typeface="Trebuchet MS"/>
                <a:cs typeface="Trebuchet MS"/>
              </a:rPr>
              <a:t> </a:t>
            </a:r>
            <a:r>
              <a:rPr sz="2100" spc="70" dirty="0">
                <a:latin typeface="Trebuchet MS"/>
                <a:cs typeface="Trebuchet MS"/>
              </a:rPr>
              <a:t>estimated</a:t>
            </a:r>
            <a:r>
              <a:rPr sz="2100" spc="450" dirty="0">
                <a:latin typeface="Trebuchet MS"/>
                <a:cs typeface="Trebuchet MS"/>
              </a:rPr>
              <a:t> </a:t>
            </a:r>
            <a:r>
              <a:rPr sz="2100" spc="-390" dirty="0">
                <a:latin typeface="Trebuchet MS"/>
                <a:cs typeface="Trebuchet MS"/>
              </a:rPr>
              <a:t>1</a:t>
            </a:r>
            <a:r>
              <a:rPr sz="2100" spc="450" dirty="0">
                <a:latin typeface="Trebuchet MS"/>
                <a:cs typeface="Trebuchet MS"/>
              </a:rPr>
              <a:t> </a:t>
            </a:r>
            <a:r>
              <a:rPr sz="2100" spc="-25" dirty="0">
                <a:latin typeface="Trebuchet MS"/>
                <a:cs typeface="Trebuchet MS"/>
              </a:rPr>
              <a:t>in </a:t>
            </a:r>
            <a:r>
              <a:rPr sz="2100" dirty="0">
                <a:latin typeface="Trebuchet MS"/>
                <a:cs typeface="Trebuchet MS"/>
              </a:rPr>
              <a:t>2,000</a:t>
            </a:r>
            <a:r>
              <a:rPr sz="2100" spc="210" dirty="0">
                <a:latin typeface="Trebuchet MS"/>
                <a:cs typeface="Trebuchet MS"/>
              </a:rPr>
              <a:t>   </a:t>
            </a:r>
            <a:r>
              <a:rPr sz="2100" spc="75" dirty="0">
                <a:latin typeface="Trebuchet MS"/>
                <a:cs typeface="Trebuchet MS"/>
              </a:rPr>
              <a:t>babies</a:t>
            </a:r>
            <a:r>
              <a:rPr sz="2100" spc="215" dirty="0">
                <a:latin typeface="Trebuchet MS"/>
                <a:cs typeface="Trebuchet MS"/>
              </a:rPr>
              <a:t>   </a:t>
            </a:r>
            <a:r>
              <a:rPr sz="2100" spc="35" dirty="0">
                <a:latin typeface="Trebuchet MS"/>
                <a:cs typeface="Trebuchet MS"/>
              </a:rPr>
              <a:t>is </a:t>
            </a:r>
            <a:r>
              <a:rPr sz="2100" spc="204" dirty="0">
                <a:latin typeface="Trebuchet MS"/>
                <a:cs typeface="Trebuchet MS"/>
              </a:rPr>
              <a:t>born</a:t>
            </a:r>
            <a:r>
              <a:rPr sz="2100" spc="300" dirty="0">
                <a:latin typeface="Trebuchet MS"/>
                <a:cs typeface="Trebuchet MS"/>
              </a:rPr>
              <a:t> </a:t>
            </a:r>
            <a:r>
              <a:rPr sz="2100" spc="90" dirty="0">
                <a:latin typeface="Trebuchet MS"/>
                <a:cs typeface="Trebuchet MS"/>
              </a:rPr>
              <a:t>intersex</a:t>
            </a:r>
            <a:r>
              <a:rPr sz="2100" spc="90" dirty="0">
                <a:latin typeface="Arial"/>
                <a:cs typeface="Arial"/>
              </a:rPr>
              <a:t>⁵</a:t>
            </a:r>
            <a:r>
              <a:rPr sz="2100" spc="90" dirty="0">
                <a:latin typeface="Trebuchet MS"/>
                <a:cs typeface="Trebuchet MS"/>
              </a:rPr>
              <a:t>.</a:t>
            </a:r>
            <a:endParaRPr sz="2100">
              <a:latin typeface="Trebuchet MS"/>
              <a:cs typeface="Trebuchet MS"/>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1657" y="467024"/>
            <a:ext cx="3185160" cy="673100"/>
          </a:xfrm>
          <a:prstGeom prst="rect">
            <a:avLst/>
          </a:prstGeom>
        </p:spPr>
        <p:txBody>
          <a:bodyPr vert="horz" wrap="square" lIns="0" tIns="12700" rIns="0" bIns="0" rtlCol="0">
            <a:spAutoFit/>
          </a:bodyPr>
          <a:lstStyle/>
          <a:p>
            <a:pPr marL="12700">
              <a:lnSpc>
                <a:spcPct val="100000"/>
              </a:lnSpc>
              <a:spcBef>
                <a:spcPts val="100"/>
              </a:spcBef>
              <a:tabLst>
                <a:tab pos="1870710" algn="l"/>
              </a:tabLst>
            </a:pPr>
            <a:r>
              <a:rPr spc="-195" dirty="0"/>
              <a:t>S</a:t>
            </a:r>
            <a:r>
              <a:rPr spc="-380" dirty="0"/>
              <a:t> </a:t>
            </a:r>
            <a:r>
              <a:rPr spc="-130" dirty="0"/>
              <a:t>G</a:t>
            </a:r>
            <a:r>
              <a:rPr spc="-380" dirty="0"/>
              <a:t> </a:t>
            </a:r>
            <a:r>
              <a:rPr spc="300" dirty="0"/>
              <a:t>M</a:t>
            </a:r>
            <a:r>
              <a:rPr spc="-380" dirty="0"/>
              <a:t> </a:t>
            </a:r>
            <a:r>
              <a:rPr spc="-50" dirty="0"/>
              <a:t>:</a:t>
            </a:r>
            <a:r>
              <a:rPr dirty="0"/>
              <a:t>	</a:t>
            </a:r>
            <a:r>
              <a:rPr spc="180" dirty="0"/>
              <a:t>A</a:t>
            </a:r>
            <a:r>
              <a:rPr spc="-380" dirty="0"/>
              <a:t> </a:t>
            </a:r>
            <a:r>
              <a:rPr spc="-130" dirty="0"/>
              <a:t>G</a:t>
            </a:r>
            <a:r>
              <a:rPr spc="-380" dirty="0"/>
              <a:t> </a:t>
            </a:r>
            <a:r>
              <a:rPr spc="-50" dirty="0"/>
              <a:t>E</a:t>
            </a: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9709157"/>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1320224" y="7780125"/>
            <a:ext cx="741045" cy="128905"/>
          </a:xfrm>
          <a:custGeom>
            <a:avLst/>
            <a:gdLst/>
            <a:ahLst/>
            <a:cxnLst/>
            <a:rect l="l" t="t" r="r" b="b"/>
            <a:pathLst>
              <a:path w="741044" h="128904">
                <a:moveTo>
                  <a:pt x="740908" y="128633"/>
                </a:moveTo>
                <a:lnTo>
                  <a:pt x="0" y="128633"/>
                </a:lnTo>
                <a:lnTo>
                  <a:pt x="0" y="59415"/>
                </a:lnTo>
                <a:lnTo>
                  <a:pt x="17360" y="17402"/>
                </a:lnTo>
                <a:lnTo>
                  <a:pt x="59272" y="0"/>
                </a:lnTo>
                <a:lnTo>
                  <a:pt x="681636" y="0"/>
                </a:lnTo>
                <a:lnTo>
                  <a:pt x="723548" y="17402"/>
                </a:lnTo>
                <a:lnTo>
                  <a:pt x="740908" y="59415"/>
                </a:lnTo>
                <a:lnTo>
                  <a:pt x="740908" y="128633"/>
                </a:lnTo>
                <a:close/>
              </a:path>
            </a:pathLst>
          </a:custGeom>
          <a:solidFill>
            <a:srgbClr val="3C7B5E"/>
          </a:solidFill>
        </p:spPr>
        <p:txBody>
          <a:bodyPr wrap="square" lIns="0" tIns="0" rIns="0" bIns="0" rtlCol="0"/>
          <a:lstStyle/>
          <a:p>
            <a:endParaRPr/>
          </a:p>
        </p:txBody>
      </p:sp>
      <p:sp>
        <p:nvSpPr>
          <p:cNvPr id="6" name="object 6"/>
          <p:cNvSpPr/>
          <p:nvPr/>
        </p:nvSpPr>
        <p:spPr>
          <a:xfrm>
            <a:off x="3347652" y="6743971"/>
            <a:ext cx="741045" cy="1165225"/>
          </a:xfrm>
          <a:custGeom>
            <a:avLst/>
            <a:gdLst/>
            <a:ahLst/>
            <a:cxnLst/>
            <a:rect l="l" t="t" r="r" b="b"/>
            <a:pathLst>
              <a:path w="741045" h="1165225">
                <a:moveTo>
                  <a:pt x="740908" y="1164788"/>
                </a:moveTo>
                <a:lnTo>
                  <a:pt x="0" y="1164788"/>
                </a:lnTo>
                <a:lnTo>
                  <a:pt x="0" y="59415"/>
                </a:lnTo>
                <a:lnTo>
                  <a:pt x="4657" y="36288"/>
                </a:lnTo>
                <a:lnTo>
                  <a:pt x="17360" y="17402"/>
                </a:lnTo>
                <a:lnTo>
                  <a:pt x="36200" y="4669"/>
                </a:lnTo>
                <a:lnTo>
                  <a:pt x="59272" y="0"/>
                </a:lnTo>
                <a:lnTo>
                  <a:pt x="681636" y="0"/>
                </a:lnTo>
                <a:lnTo>
                  <a:pt x="704707" y="4669"/>
                </a:lnTo>
                <a:lnTo>
                  <a:pt x="723548" y="17402"/>
                </a:lnTo>
                <a:lnTo>
                  <a:pt x="736250" y="36288"/>
                </a:lnTo>
                <a:lnTo>
                  <a:pt x="740908" y="59415"/>
                </a:lnTo>
                <a:lnTo>
                  <a:pt x="740908" y="1164788"/>
                </a:lnTo>
                <a:close/>
              </a:path>
            </a:pathLst>
          </a:custGeom>
          <a:solidFill>
            <a:srgbClr val="3C7B5E"/>
          </a:solidFill>
        </p:spPr>
        <p:txBody>
          <a:bodyPr wrap="square" lIns="0" tIns="0" rIns="0" bIns="0" rtlCol="0"/>
          <a:lstStyle/>
          <a:p>
            <a:endParaRPr/>
          </a:p>
        </p:txBody>
      </p:sp>
      <p:sp>
        <p:nvSpPr>
          <p:cNvPr id="7" name="object 7"/>
          <p:cNvSpPr/>
          <p:nvPr/>
        </p:nvSpPr>
        <p:spPr>
          <a:xfrm>
            <a:off x="5375080" y="4568140"/>
            <a:ext cx="741045" cy="3340735"/>
          </a:xfrm>
          <a:custGeom>
            <a:avLst/>
            <a:gdLst/>
            <a:ahLst/>
            <a:cxnLst/>
            <a:rect l="l" t="t" r="r" b="b"/>
            <a:pathLst>
              <a:path w="741045" h="3340734">
                <a:moveTo>
                  <a:pt x="740908" y="3340618"/>
                </a:moveTo>
                <a:lnTo>
                  <a:pt x="0" y="3340618"/>
                </a:lnTo>
                <a:lnTo>
                  <a:pt x="0" y="59415"/>
                </a:lnTo>
                <a:lnTo>
                  <a:pt x="4657" y="36288"/>
                </a:lnTo>
                <a:lnTo>
                  <a:pt x="17360" y="17402"/>
                </a:lnTo>
                <a:lnTo>
                  <a:pt x="36200" y="4669"/>
                </a:lnTo>
                <a:lnTo>
                  <a:pt x="59272" y="0"/>
                </a:lnTo>
                <a:lnTo>
                  <a:pt x="681636" y="0"/>
                </a:lnTo>
                <a:lnTo>
                  <a:pt x="704707" y="4669"/>
                </a:lnTo>
                <a:lnTo>
                  <a:pt x="723548" y="17402"/>
                </a:lnTo>
                <a:lnTo>
                  <a:pt x="736250" y="36288"/>
                </a:lnTo>
                <a:lnTo>
                  <a:pt x="740908" y="59415"/>
                </a:lnTo>
                <a:lnTo>
                  <a:pt x="740908" y="3340618"/>
                </a:lnTo>
                <a:close/>
              </a:path>
            </a:pathLst>
          </a:custGeom>
          <a:solidFill>
            <a:srgbClr val="3C7B5E"/>
          </a:solidFill>
        </p:spPr>
        <p:txBody>
          <a:bodyPr wrap="square" lIns="0" tIns="0" rIns="0" bIns="0" rtlCol="0"/>
          <a:lstStyle/>
          <a:p>
            <a:endParaRPr/>
          </a:p>
        </p:txBody>
      </p:sp>
      <p:sp>
        <p:nvSpPr>
          <p:cNvPr id="8" name="object 8"/>
          <p:cNvSpPr/>
          <p:nvPr/>
        </p:nvSpPr>
        <p:spPr>
          <a:xfrm>
            <a:off x="7402508" y="4952110"/>
            <a:ext cx="741045" cy="2957195"/>
          </a:xfrm>
          <a:custGeom>
            <a:avLst/>
            <a:gdLst/>
            <a:ahLst/>
            <a:cxnLst/>
            <a:rect l="l" t="t" r="r" b="b"/>
            <a:pathLst>
              <a:path w="741045" h="2957195">
                <a:moveTo>
                  <a:pt x="740908" y="2956648"/>
                </a:moveTo>
                <a:lnTo>
                  <a:pt x="0" y="2956648"/>
                </a:lnTo>
                <a:lnTo>
                  <a:pt x="0" y="59415"/>
                </a:lnTo>
                <a:lnTo>
                  <a:pt x="17360" y="17402"/>
                </a:lnTo>
                <a:lnTo>
                  <a:pt x="59272" y="0"/>
                </a:lnTo>
                <a:lnTo>
                  <a:pt x="681636" y="0"/>
                </a:lnTo>
                <a:lnTo>
                  <a:pt x="723548" y="17402"/>
                </a:lnTo>
                <a:lnTo>
                  <a:pt x="740908" y="59415"/>
                </a:lnTo>
                <a:lnTo>
                  <a:pt x="740908" y="2956648"/>
                </a:lnTo>
                <a:close/>
              </a:path>
            </a:pathLst>
          </a:custGeom>
          <a:solidFill>
            <a:srgbClr val="3C7B5E"/>
          </a:solidFill>
        </p:spPr>
        <p:txBody>
          <a:bodyPr wrap="square" lIns="0" tIns="0" rIns="0" bIns="0" rtlCol="0"/>
          <a:lstStyle/>
          <a:p>
            <a:endParaRPr/>
          </a:p>
        </p:txBody>
      </p:sp>
      <p:sp>
        <p:nvSpPr>
          <p:cNvPr id="9" name="object 9"/>
          <p:cNvSpPr/>
          <p:nvPr/>
        </p:nvSpPr>
        <p:spPr>
          <a:xfrm>
            <a:off x="9429937" y="5720050"/>
            <a:ext cx="741045" cy="2188845"/>
          </a:xfrm>
          <a:custGeom>
            <a:avLst/>
            <a:gdLst/>
            <a:ahLst/>
            <a:cxnLst/>
            <a:rect l="l" t="t" r="r" b="b"/>
            <a:pathLst>
              <a:path w="741045" h="2188845">
                <a:moveTo>
                  <a:pt x="740908" y="2188708"/>
                </a:moveTo>
                <a:lnTo>
                  <a:pt x="0" y="2188708"/>
                </a:lnTo>
                <a:lnTo>
                  <a:pt x="0" y="59415"/>
                </a:lnTo>
                <a:lnTo>
                  <a:pt x="4657" y="36288"/>
                </a:lnTo>
                <a:lnTo>
                  <a:pt x="17360" y="17402"/>
                </a:lnTo>
                <a:lnTo>
                  <a:pt x="36200" y="4669"/>
                </a:lnTo>
                <a:lnTo>
                  <a:pt x="59272" y="0"/>
                </a:lnTo>
                <a:lnTo>
                  <a:pt x="681636" y="0"/>
                </a:lnTo>
                <a:lnTo>
                  <a:pt x="704707" y="4669"/>
                </a:lnTo>
                <a:lnTo>
                  <a:pt x="723547" y="17402"/>
                </a:lnTo>
                <a:lnTo>
                  <a:pt x="736250" y="36288"/>
                </a:lnTo>
                <a:lnTo>
                  <a:pt x="740908" y="59415"/>
                </a:lnTo>
                <a:lnTo>
                  <a:pt x="740908" y="2188708"/>
                </a:lnTo>
                <a:close/>
              </a:path>
            </a:pathLst>
          </a:custGeom>
          <a:solidFill>
            <a:srgbClr val="3C7B5E"/>
          </a:solidFill>
        </p:spPr>
        <p:txBody>
          <a:bodyPr wrap="square" lIns="0" tIns="0" rIns="0" bIns="0" rtlCol="0"/>
          <a:lstStyle/>
          <a:p>
            <a:endParaRPr/>
          </a:p>
        </p:txBody>
      </p:sp>
      <p:sp>
        <p:nvSpPr>
          <p:cNvPr id="10" name="object 10"/>
          <p:cNvSpPr/>
          <p:nvPr/>
        </p:nvSpPr>
        <p:spPr>
          <a:xfrm>
            <a:off x="11457364" y="6233728"/>
            <a:ext cx="741045" cy="1675130"/>
          </a:xfrm>
          <a:custGeom>
            <a:avLst/>
            <a:gdLst/>
            <a:ahLst/>
            <a:cxnLst/>
            <a:rect l="l" t="t" r="r" b="b"/>
            <a:pathLst>
              <a:path w="741045" h="1675129">
                <a:moveTo>
                  <a:pt x="740908" y="1675031"/>
                </a:moveTo>
                <a:lnTo>
                  <a:pt x="0" y="1675031"/>
                </a:lnTo>
                <a:lnTo>
                  <a:pt x="0" y="59415"/>
                </a:lnTo>
                <a:lnTo>
                  <a:pt x="4658" y="36288"/>
                </a:lnTo>
                <a:lnTo>
                  <a:pt x="17360" y="17402"/>
                </a:lnTo>
                <a:lnTo>
                  <a:pt x="36201" y="4669"/>
                </a:lnTo>
                <a:lnTo>
                  <a:pt x="59272" y="0"/>
                </a:lnTo>
                <a:lnTo>
                  <a:pt x="681636" y="0"/>
                </a:lnTo>
                <a:lnTo>
                  <a:pt x="704707" y="4669"/>
                </a:lnTo>
                <a:lnTo>
                  <a:pt x="723548" y="17402"/>
                </a:lnTo>
                <a:lnTo>
                  <a:pt x="736250" y="36288"/>
                </a:lnTo>
                <a:lnTo>
                  <a:pt x="740908" y="59415"/>
                </a:lnTo>
                <a:lnTo>
                  <a:pt x="740908" y="1675031"/>
                </a:lnTo>
                <a:close/>
              </a:path>
            </a:pathLst>
          </a:custGeom>
          <a:solidFill>
            <a:srgbClr val="3C7B5E"/>
          </a:solidFill>
        </p:spPr>
        <p:txBody>
          <a:bodyPr wrap="square" lIns="0" tIns="0" rIns="0" bIns="0" rtlCol="0"/>
          <a:lstStyle/>
          <a:p>
            <a:endParaRPr/>
          </a:p>
        </p:txBody>
      </p:sp>
      <p:sp>
        <p:nvSpPr>
          <p:cNvPr id="11" name="object 11"/>
          <p:cNvSpPr/>
          <p:nvPr/>
        </p:nvSpPr>
        <p:spPr>
          <a:xfrm>
            <a:off x="13484793" y="6875473"/>
            <a:ext cx="741045" cy="1033780"/>
          </a:xfrm>
          <a:custGeom>
            <a:avLst/>
            <a:gdLst/>
            <a:ahLst/>
            <a:cxnLst/>
            <a:rect l="l" t="t" r="r" b="b"/>
            <a:pathLst>
              <a:path w="741044" h="1033779">
                <a:moveTo>
                  <a:pt x="740908" y="1033286"/>
                </a:moveTo>
                <a:lnTo>
                  <a:pt x="0" y="1033286"/>
                </a:lnTo>
                <a:lnTo>
                  <a:pt x="0" y="59415"/>
                </a:lnTo>
                <a:lnTo>
                  <a:pt x="4657" y="36288"/>
                </a:lnTo>
                <a:lnTo>
                  <a:pt x="17360" y="17402"/>
                </a:lnTo>
                <a:lnTo>
                  <a:pt x="36200" y="4669"/>
                </a:lnTo>
                <a:lnTo>
                  <a:pt x="59272" y="0"/>
                </a:lnTo>
                <a:lnTo>
                  <a:pt x="681636" y="0"/>
                </a:lnTo>
                <a:lnTo>
                  <a:pt x="704707" y="4669"/>
                </a:lnTo>
                <a:lnTo>
                  <a:pt x="723548" y="17402"/>
                </a:lnTo>
                <a:lnTo>
                  <a:pt x="736250" y="36288"/>
                </a:lnTo>
                <a:lnTo>
                  <a:pt x="740908" y="59415"/>
                </a:lnTo>
                <a:lnTo>
                  <a:pt x="740908" y="1033286"/>
                </a:lnTo>
                <a:close/>
              </a:path>
            </a:pathLst>
          </a:custGeom>
          <a:solidFill>
            <a:srgbClr val="3C7B5E"/>
          </a:solidFill>
        </p:spPr>
        <p:txBody>
          <a:bodyPr wrap="square" lIns="0" tIns="0" rIns="0" bIns="0" rtlCol="0"/>
          <a:lstStyle/>
          <a:p>
            <a:endParaRPr/>
          </a:p>
        </p:txBody>
      </p:sp>
      <p:sp>
        <p:nvSpPr>
          <p:cNvPr id="12" name="object 12"/>
          <p:cNvSpPr/>
          <p:nvPr/>
        </p:nvSpPr>
        <p:spPr>
          <a:xfrm>
            <a:off x="15512222" y="7511911"/>
            <a:ext cx="741045" cy="396875"/>
          </a:xfrm>
          <a:custGeom>
            <a:avLst/>
            <a:gdLst/>
            <a:ahLst/>
            <a:cxnLst/>
            <a:rect l="l" t="t" r="r" b="b"/>
            <a:pathLst>
              <a:path w="741044" h="396875">
                <a:moveTo>
                  <a:pt x="740907" y="396848"/>
                </a:moveTo>
                <a:lnTo>
                  <a:pt x="0" y="396848"/>
                </a:lnTo>
                <a:lnTo>
                  <a:pt x="0" y="59415"/>
                </a:lnTo>
                <a:lnTo>
                  <a:pt x="4657" y="36288"/>
                </a:lnTo>
                <a:lnTo>
                  <a:pt x="17360" y="17402"/>
                </a:lnTo>
                <a:lnTo>
                  <a:pt x="36200" y="4669"/>
                </a:lnTo>
                <a:lnTo>
                  <a:pt x="59271" y="0"/>
                </a:lnTo>
                <a:lnTo>
                  <a:pt x="681636" y="0"/>
                </a:lnTo>
                <a:lnTo>
                  <a:pt x="704707" y="4669"/>
                </a:lnTo>
                <a:lnTo>
                  <a:pt x="723547" y="17402"/>
                </a:lnTo>
                <a:lnTo>
                  <a:pt x="736250" y="36288"/>
                </a:lnTo>
                <a:lnTo>
                  <a:pt x="740907" y="59415"/>
                </a:lnTo>
                <a:lnTo>
                  <a:pt x="740907" y="396848"/>
                </a:lnTo>
                <a:close/>
              </a:path>
            </a:pathLst>
          </a:custGeom>
          <a:solidFill>
            <a:srgbClr val="3C7B5E"/>
          </a:solidFill>
        </p:spPr>
        <p:txBody>
          <a:bodyPr wrap="square" lIns="0" tIns="0" rIns="0" bIns="0" rtlCol="0"/>
          <a:lstStyle/>
          <a:p>
            <a:endParaRPr/>
          </a:p>
        </p:txBody>
      </p:sp>
      <p:sp>
        <p:nvSpPr>
          <p:cNvPr id="13" name="object 13"/>
          <p:cNvSpPr/>
          <p:nvPr/>
        </p:nvSpPr>
        <p:spPr>
          <a:xfrm>
            <a:off x="2112522" y="5336080"/>
            <a:ext cx="741045" cy="2573020"/>
          </a:xfrm>
          <a:custGeom>
            <a:avLst/>
            <a:gdLst/>
            <a:ahLst/>
            <a:cxnLst/>
            <a:rect l="l" t="t" r="r" b="b"/>
            <a:pathLst>
              <a:path w="741044" h="2573020">
                <a:moveTo>
                  <a:pt x="740908" y="2572678"/>
                </a:moveTo>
                <a:lnTo>
                  <a:pt x="0" y="2572678"/>
                </a:lnTo>
                <a:lnTo>
                  <a:pt x="0" y="59415"/>
                </a:lnTo>
                <a:lnTo>
                  <a:pt x="17360" y="17402"/>
                </a:lnTo>
                <a:lnTo>
                  <a:pt x="59272" y="0"/>
                </a:lnTo>
                <a:lnTo>
                  <a:pt x="681636" y="0"/>
                </a:lnTo>
                <a:lnTo>
                  <a:pt x="723548" y="17402"/>
                </a:lnTo>
                <a:lnTo>
                  <a:pt x="740908" y="59415"/>
                </a:lnTo>
                <a:lnTo>
                  <a:pt x="740908" y="2572678"/>
                </a:lnTo>
                <a:close/>
              </a:path>
            </a:pathLst>
          </a:custGeom>
          <a:solidFill>
            <a:srgbClr val="989DA3"/>
          </a:solidFill>
        </p:spPr>
        <p:txBody>
          <a:bodyPr wrap="square" lIns="0" tIns="0" rIns="0" bIns="0" rtlCol="0"/>
          <a:lstStyle/>
          <a:p>
            <a:endParaRPr/>
          </a:p>
        </p:txBody>
      </p:sp>
      <p:sp>
        <p:nvSpPr>
          <p:cNvPr id="14" name="object 14"/>
          <p:cNvSpPr/>
          <p:nvPr/>
        </p:nvSpPr>
        <p:spPr>
          <a:xfrm>
            <a:off x="4139951" y="7261655"/>
            <a:ext cx="741045" cy="647700"/>
          </a:xfrm>
          <a:custGeom>
            <a:avLst/>
            <a:gdLst/>
            <a:ahLst/>
            <a:cxnLst/>
            <a:rect l="l" t="t" r="r" b="b"/>
            <a:pathLst>
              <a:path w="741045" h="647700">
                <a:moveTo>
                  <a:pt x="740908" y="647104"/>
                </a:moveTo>
                <a:lnTo>
                  <a:pt x="0" y="647104"/>
                </a:lnTo>
                <a:lnTo>
                  <a:pt x="0" y="59415"/>
                </a:lnTo>
                <a:lnTo>
                  <a:pt x="4657" y="36288"/>
                </a:lnTo>
                <a:lnTo>
                  <a:pt x="17360" y="17402"/>
                </a:lnTo>
                <a:lnTo>
                  <a:pt x="36201" y="4669"/>
                </a:lnTo>
                <a:lnTo>
                  <a:pt x="59272" y="0"/>
                </a:lnTo>
                <a:lnTo>
                  <a:pt x="681636" y="0"/>
                </a:lnTo>
                <a:lnTo>
                  <a:pt x="704707" y="4669"/>
                </a:lnTo>
                <a:lnTo>
                  <a:pt x="723548" y="17402"/>
                </a:lnTo>
                <a:lnTo>
                  <a:pt x="736250" y="36288"/>
                </a:lnTo>
                <a:lnTo>
                  <a:pt x="740908" y="59415"/>
                </a:lnTo>
                <a:lnTo>
                  <a:pt x="740908" y="647104"/>
                </a:lnTo>
                <a:close/>
              </a:path>
            </a:pathLst>
          </a:custGeom>
          <a:solidFill>
            <a:srgbClr val="989DA3"/>
          </a:solidFill>
        </p:spPr>
        <p:txBody>
          <a:bodyPr wrap="square" lIns="0" tIns="0" rIns="0" bIns="0" rtlCol="0"/>
          <a:lstStyle/>
          <a:p>
            <a:endParaRPr/>
          </a:p>
        </p:txBody>
      </p:sp>
      <p:sp>
        <p:nvSpPr>
          <p:cNvPr id="15" name="object 15"/>
          <p:cNvSpPr/>
          <p:nvPr/>
        </p:nvSpPr>
        <p:spPr>
          <a:xfrm>
            <a:off x="6167379" y="5981479"/>
            <a:ext cx="741045" cy="1927860"/>
          </a:xfrm>
          <a:custGeom>
            <a:avLst/>
            <a:gdLst/>
            <a:ahLst/>
            <a:cxnLst/>
            <a:rect l="l" t="t" r="r" b="b"/>
            <a:pathLst>
              <a:path w="741045" h="1927859">
                <a:moveTo>
                  <a:pt x="740909" y="1927280"/>
                </a:moveTo>
                <a:lnTo>
                  <a:pt x="0" y="1927280"/>
                </a:lnTo>
                <a:lnTo>
                  <a:pt x="0" y="59415"/>
                </a:lnTo>
                <a:lnTo>
                  <a:pt x="4657" y="36288"/>
                </a:lnTo>
                <a:lnTo>
                  <a:pt x="17360" y="17402"/>
                </a:lnTo>
                <a:lnTo>
                  <a:pt x="36201" y="4669"/>
                </a:lnTo>
                <a:lnTo>
                  <a:pt x="59272" y="0"/>
                </a:lnTo>
                <a:lnTo>
                  <a:pt x="681636" y="0"/>
                </a:lnTo>
                <a:lnTo>
                  <a:pt x="704708" y="4669"/>
                </a:lnTo>
                <a:lnTo>
                  <a:pt x="723548" y="17402"/>
                </a:lnTo>
                <a:lnTo>
                  <a:pt x="736251" y="36288"/>
                </a:lnTo>
                <a:lnTo>
                  <a:pt x="740909" y="59415"/>
                </a:lnTo>
                <a:lnTo>
                  <a:pt x="740909" y="1927280"/>
                </a:lnTo>
                <a:close/>
              </a:path>
            </a:pathLst>
          </a:custGeom>
          <a:solidFill>
            <a:srgbClr val="989DA3"/>
          </a:solidFill>
        </p:spPr>
        <p:txBody>
          <a:bodyPr wrap="square" lIns="0" tIns="0" rIns="0" bIns="0" rtlCol="0"/>
          <a:lstStyle/>
          <a:p>
            <a:endParaRPr/>
          </a:p>
        </p:txBody>
      </p:sp>
      <p:sp>
        <p:nvSpPr>
          <p:cNvPr id="16" name="object 16"/>
          <p:cNvSpPr/>
          <p:nvPr/>
        </p:nvSpPr>
        <p:spPr>
          <a:xfrm>
            <a:off x="8194807" y="5851960"/>
            <a:ext cx="741045" cy="2057400"/>
          </a:xfrm>
          <a:custGeom>
            <a:avLst/>
            <a:gdLst/>
            <a:ahLst/>
            <a:cxnLst/>
            <a:rect l="l" t="t" r="r" b="b"/>
            <a:pathLst>
              <a:path w="741045" h="2057400">
                <a:moveTo>
                  <a:pt x="740908" y="2056799"/>
                </a:moveTo>
                <a:lnTo>
                  <a:pt x="0" y="2056799"/>
                </a:lnTo>
                <a:lnTo>
                  <a:pt x="0" y="59415"/>
                </a:lnTo>
                <a:lnTo>
                  <a:pt x="4658" y="36288"/>
                </a:lnTo>
                <a:lnTo>
                  <a:pt x="17360" y="17402"/>
                </a:lnTo>
                <a:lnTo>
                  <a:pt x="36201" y="4669"/>
                </a:lnTo>
                <a:lnTo>
                  <a:pt x="59272" y="0"/>
                </a:lnTo>
                <a:lnTo>
                  <a:pt x="681636" y="0"/>
                </a:lnTo>
                <a:lnTo>
                  <a:pt x="704707" y="4669"/>
                </a:lnTo>
                <a:lnTo>
                  <a:pt x="723548" y="17402"/>
                </a:lnTo>
                <a:lnTo>
                  <a:pt x="736250" y="36288"/>
                </a:lnTo>
                <a:lnTo>
                  <a:pt x="740908" y="59415"/>
                </a:lnTo>
                <a:lnTo>
                  <a:pt x="740908" y="2056799"/>
                </a:lnTo>
                <a:close/>
              </a:path>
            </a:pathLst>
          </a:custGeom>
          <a:solidFill>
            <a:srgbClr val="989DA3"/>
          </a:solidFill>
        </p:spPr>
        <p:txBody>
          <a:bodyPr wrap="square" lIns="0" tIns="0" rIns="0" bIns="0" rtlCol="0"/>
          <a:lstStyle/>
          <a:p>
            <a:endParaRPr/>
          </a:p>
        </p:txBody>
      </p:sp>
      <p:sp>
        <p:nvSpPr>
          <p:cNvPr id="17" name="object 17"/>
          <p:cNvSpPr/>
          <p:nvPr/>
        </p:nvSpPr>
        <p:spPr>
          <a:xfrm>
            <a:off x="10222235" y="5720050"/>
            <a:ext cx="741045" cy="2188845"/>
          </a:xfrm>
          <a:custGeom>
            <a:avLst/>
            <a:gdLst/>
            <a:ahLst/>
            <a:cxnLst/>
            <a:rect l="l" t="t" r="r" b="b"/>
            <a:pathLst>
              <a:path w="741045" h="2188845">
                <a:moveTo>
                  <a:pt x="740908" y="2188708"/>
                </a:moveTo>
                <a:lnTo>
                  <a:pt x="0" y="2188708"/>
                </a:lnTo>
                <a:lnTo>
                  <a:pt x="0" y="59415"/>
                </a:lnTo>
                <a:lnTo>
                  <a:pt x="4657" y="36288"/>
                </a:lnTo>
                <a:lnTo>
                  <a:pt x="17360" y="17402"/>
                </a:lnTo>
                <a:lnTo>
                  <a:pt x="36200" y="4669"/>
                </a:lnTo>
                <a:lnTo>
                  <a:pt x="59272" y="0"/>
                </a:lnTo>
                <a:lnTo>
                  <a:pt x="681636" y="0"/>
                </a:lnTo>
                <a:lnTo>
                  <a:pt x="704707" y="4669"/>
                </a:lnTo>
                <a:lnTo>
                  <a:pt x="723548" y="17402"/>
                </a:lnTo>
                <a:lnTo>
                  <a:pt x="736250" y="36288"/>
                </a:lnTo>
                <a:lnTo>
                  <a:pt x="740908" y="59415"/>
                </a:lnTo>
                <a:lnTo>
                  <a:pt x="740908" y="2188708"/>
                </a:lnTo>
                <a:close/>
              </a:path>
            </a:pathLst>
          </a:custGeom>
          <a:solidFill>
            <a:srgbClr val="989DA3"/>
          </a:solidFill>
        </p:spPr>
        <p:txBody>
          <a:bodyPr wrap="square" lIns="0" tIns="0" rIns="0" bIns="0" rtlCol="0"/>
          <a:lstStyle/>
          <a:p>
            <a:endParaRPr/>
          </a:p>
        </p:txBody>
      </p:sp>
      <p:sp>
        <p:nvSpPr>
          <p:cNvPr id="18" name="object 18"/>
          <p:cNvSpPr/>
          <p:nvPr/>
        </p:nvSpPr>
        <p:spPr>
          <a:xfrm>
            <a:off x="12249663" y="5976030"/>
            <a:ext cx="741045" cy="1932939"/>
          </a:xfrm>
          <a:custGeom>
            <a:avLst/>
            <a:gdLst/>
            <a:ahLst/>
            <a:cxnLst/>
            <a:rect l="l" t="t" r="r" b="b"/>
            <a:pathLst>
              <a:path w="741045" h="1932940">
                <a:moveTo>
                  <a:pt x="740909" y="1932728"/>
                </a:moveTo>
                <a:lnTo>
                  <a:pt x="0" y="1932728"/>
                </a:lnTo>
                <a:lnTo>
                  <a:pt x="0" y="59415"/>
                </a:lnTo>
                <a:lnTo>
                  <a:pt x="4658" y="36288"/>
                </a:lnTo>
                <a:lnTo>
                  <a:pt x="17360" y="17402"/>
                </a:lnTo>
                <a:lnTo>
                  <a:pt x="36201" y="4669"/>
                </a:lnTo>
                <a:lnTo>
                  <a:pt x="59273" y="0"/>
                </a:lnTo>
                <a:lnTo>
                  <a:pt x="681637" y="0"/>
                </a:lnTo>
                <a:lnTo>
                  <a:pt x="704708" y="4669"/>
                </a:lnTo>
                <a:lnTo>
                  <a:pt x="723548" y="17402"/>
                </a:lnTo>
                <a:lnTo>
                  <a:pt x="736251" y="36288"/>
                </a:lnTo>
                <a:lnTo>
                  <a:pt x="740909" y="59415"/>
                </a:lnTo>
                <a:lnTo>
                  <a:pt x="740909" y="1932728"/>
                </a:lnTo>
                <a:close/>
              </a:path>
            </a:pathLst>
          </a:custGeom>
          <a:solidFill>
            <a:srgbClr val="989DA3"/>
          </a:solidFill>
        </p:spPr>
        <p:txBody>
          <a:bodyPr wrap="square" lIns="0" tIns="0" rIns="0" bIns="0" rtlCol="0"/>
          <a:lstStyle/>
          <a:p>
            <a:endParaRPr/>
          </a:p>
        </p:txBody>
      </p:sp>
      <p:sp>
        <p:nvSpPr>
          <p:cNvPr id="19" name="object 19"/>
          <p:cNvSpPr/>
          <p:nvPr/>
        </p:nvSpPr>
        <p:spPr>
          <a:xfrm>
            <a:off x="14277091" y="6487991"/>
            <a:ext cx="741045" cy="1421130"/>
          </a:xfrm>
          <a:custGeom>
            <a:avLst/>
            <a:gdLst/>
            <a:ahLst/>
            <a:cxnLst/>
            <a:rect l="l" t="t" r="r" b="b"/>
            <a:pathLst>
              <a:path w="741044" h="1421129">
                <a:moveTo>
                  <a:pt x="740908" y="1420768"/>
                </a:moveTo>
                <a:lnTo>
                  <a:pt x="0" y="1420768"/>
                </a:lnTo>
                <a:lnTo>
                  <a:pt x="0" y="59415"/>
                </a:lnTo>
                <a:lnTo>
                  <a:pt x="4658" y="36288"/>
                </a:lnTo>
                <a:lnTo>
                  <a:pt x="17360" y="17402"/>
                </a:lnTo>
                <a:lnTo>
                  <a:pt x="36201" y="4669"/>
                </a:lnTo>
                <a:lnTo>
                  <a:pt x="59272" y="0"/>
                </a:lnTo>
                <a:lnTo>
                  <a:pt x="681637" y="0"/>
                </a:lnTo>
                <a:lnTo>
                  <a:pt x="704708" y="4669"/>
                </a:lnTo>
                <a:lnTo>
                  <a:pt x="723548" y="17402"/>
                </a:lnTo>
                <a:lnTo>
                  <a:pt x="736250" y="36288"/>
                </a:lnTo>
                <a:lnTo>
                  <a:pt x="740908" y="59415"/>
                </a:lnTo>
                <a:lnTo>
                  <a:pt x="740908" y="1420768"/>
                </a:lnTo>
                <a:close/>
              </a:path>
            </a:pathLst>
          </a:custGeom>
          <a:solidFill>
            <a:srgbClr val="989DA3"/>
          </a:solidFill>
        </p:spPr>
        <p:txBody>
          <a:bodyPr wrap="square" lIns="0" tIns="0" rIns="0" bIns="0" rtlCol="0"/>
          <a:lstStyle/>
          <a:p>
            <a:endParaRPr/>
          </a:p>
        </p:txBody>
      </p:sp>
      <p:sp>
        <p:nvSpPr>
          <p:cNvPr id="20" name="object 20"/>
          <p:cNvSpPr/>
          <p:nvPr/>
        </p:nvSpPr>
        <p:spPr>
          <a:xfrm>
            <a:off x="16304519" y="7511911"/>
            <a:ext cx="741045" cy="396875"/>
          </a:xfrm>
          <a:custGeom>
            <a:avLst/>
            <a:gdLst/>
            <a:ahLst/>
            <a:cxnLst/>
            <a:rect l="l" t="t" r="r" b="b"/>
            <a:pathLst>
              <a:path w="741044" h="396875">
                <a:moveTo>
                  <a:pt x="740909" y="396848"/>
                </a:moveTo>
                <a:lnTo>
                  <a:pt x="0" y="396848"/>
                </a:lnTo>
                <a:lnTo>
                  <a:pt x="0" y="59415"/>
                </a:lnTo>
                <a:lnTo>
                  <a:pt x="4658" y="36288"/>
                </a:lnTo>
                <a:lnTo>
                  <a:pt x="17361" y="17402"/>
                </a:lnTo>
                <a:lnTo>
                  <a:pt x="36201" y="4669"/>
                </a:lnTo>
                <a:lnTo>
                  <a:pt x="59273" y="0"/>
                </a:lnTo>
                <a:lnTo>
                  <a:pt x="681636" y="0"/>
                </a:lnTo>
                <a:lnTo>
                  <a:pt x="704708" y="4669"/>
                </a:lnTo>
                <a:lnTo>
                  <a:pt x="723548" y="17402"/>
                </a:lnTo>
                <a:lnTo>
                  <a:pt x="736251" y="36288"/>
                </a:lnTo>
                <a:lnTo>
                  <a:pt x="740909" y="59415"/>
                </a:lnTo>
                <a:lnTo>
                  <a:pt x="740909" y="396848"/>
                </a:lnTo>
                <a:close/>
              </a:path>
            </a:pathLst>
          </a:custGeom>
          <a:solidFill>
            <a:srgbClr val="989DA3"/>
          </a:solidFill>
        </p:spPr>
        <p:txBody>
          <a:bodyPr wrap="square" lIns="0" tIns="0" rIns="0" bIns="0" rtlCol="0"/>
          <a:lstStyle/>
          <a:p>
            <a:endParaRPr/>
          </a:p>
        </p:txBody>
      </p:sp>
      <p:grpSp>
        <p:nvGrpSpPr>
          <p:cNvPr id="21" name="object 21"/>
          <p:cNvGrpSpPr/>
          <p:nvPr/>
        </p:nvGrpSpPr>
        <p:grpSpPr>
          <a:xfrm>
            <a:off x="0" y="506933"/>
            <a:ext cx="18289905" cy="3958590"/>
            <a:chOff x="0" y="506933"/>
            <a:chExt cx="18289905" cy="3958590"/>
          </a:xfrm>
        </p:grpSpPr>
        <p:sp>
          <p:nvSpPr>
            <p:cNvPr id="22" name="object 22"/>
            <p:cNvSpPr/>
            <p:nvPr/>
          </p:nvSpPr>
          <p:spPr>
            <a:xfrm>
              <a:off x="0" y="1333389"/>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pic>
          <p:nvPicPr>
            <p:cNvPr id="23" name="object 23"/>
            <p:cNvPicPr/>
            <p:nvPr/>
          </p:nvPicPr>
          <p:blipFill>
            <a:blip r:embed="rId3" cstate="print"/>
            <a:stretch>
              <a:fillRect/>
            </a:stretch>
          </p:blipFill>
          <p:spPr>
            <a:xfrm>
              <a:off x="14132284" y="506933"/>
              <a:ext cx="4157558" cy="3958446"/>
            </a:xfrm>
            <a:prstGeom prst="rect">
              <a:avLst/>
            </a:prstGeom>
          </p:spPr>
        </p:pic>
        <p:sp>
          <p:nvSpPr>
            <p:cNvPr id="24" name="object 24"/>
            <p:cNvSpPr/>
            <p:nvPr/>
          </p:nvSpPr>
          <p:spPr>
            <a:xfrm>
              <a:off x="14036769" y="2223169"/>
              <a:ext cx="9525" cy="18415"/>
            </a:xfrm>
            <a:custGeom>
              <a:avLst/>
              <a:gdLst/>
              <a:ahLst/>
              <a:cxnLst/>
              <a:rect l="l" t="t" r="r" b="b"/>
              <a:pathLst>
                <a:path w="9525" h="18414">
                  <a:moveTo>
                    <a:pt x="9039" y="18328"/>
                  </a:moveTo>
                  <a:lnTo>
                    <a:pt x="3908" y="9529"/>
                  </a:lnTo>
                  <a:lnTo>
                    <a:pt x="0" y="671"/>
                  </a:lnTo>
                  <a:lnTo>
                    <a:pt x="93" y="60"/>
                  </a:lnTo>
                  <a:lnTo>
                    <a:pt x="4015" y="0"/>
                  </a:lnTo>
                  <a:lnTo>
                    <a:pt x="7864" y="7477"/>
                  </a:lnTo>
                  <a:lnTo>
                    <a:pt x="8470" y="12928"/>
                  </a:lnTo>
                  <a:lnTo>
                    <a:pt x="9039" y="18328"/>
                  </a:lnTo>
                  <a:close/>
                </a:path>
              </a:pathLst>
            </a:custGeom>
            <a:solidFill>
              <a:srgbClr val="FB737B">
                <a:alpha val="59999"/>
              </a:srgbClr>
            </a:solidFill>
          </p:spPr>
          <p:txBody>
            <a:bodyPr wrap="square" lIns="0" tIns="0" rIns="0" bIns="0" rtlCol="0"/>
            <a:lstStyle/>
            <a:p>
              <a:endParaRPr/>
            </a:p>
          </p:txBody>
        </p:sp>
      </p:grpSp>
      <p:sp>
        <p:nvSpPr>
          <p:cNvPr id="25" name="object 25"/>
          <p:cNvSpPr txBox="1"/>
          <p:nvPr/>
        </p:nvSpPr>
        <p:spPr>
          <a:xfrm>
            <a:off x="5373892" y="4170064"/>
            <a:ext cx="681355" cy="410845"/>
          </a:xfrm>
          <a:prstGeom prst="rect">
            <a:avLst/>
          </a:prstGeom>
        </p:spPr>
        <p:txBody>
          <a:bodyPr vert="horz" wrap="square" lIns="0" tIns="15875" rIns="0" bIns="0" rtlCol="0">
            <a:spAutoFit/>
          </a:bodyPr>
          <a:lstStyle/>
          <a:p>
            <a:pPr marL="12700">
              <a:lnSpc>
                <a:spcPct val="100000"/>
              </a:lnSpc>
              <a:spcBef>
                <a:spcPts val="125"/>
              </a:spcBef>
            </a:pPr>
            <a:r>
              <a:rPr sz="2500" b="1" spc="-25" dirty="0">
                <a:solidFill>
                  <a:srgbClr val="3C7B5E"/>
                </a:solidFill>
                <a:latin typeface="Arial"/>
                <a:cs typeface="Arial"/>
              </a:rPr>
              <a:t>26%</a:t>
            </a:r>
            <a:endParaRPr sz="2500">
              <a:latin typeface="Arial"/>
              <a:cs typeface="Arial"/>
            </a:endParaRPr>
          </a:p>
        </p:txBody>
      </p:sp>
      <p:sp>
        <p:nvSpPr>
          <p:cNvPr id="26" name="object 26"/>
          <p:cNvSpPr txBox="1"/>
          <p:nvPr/>
        </p:nvSpPr>
        <p:spPr>
          <a:xfrm>
            <a:off x="11495178" y="5836507"/>
            <a:ext cx="681355" cy="410845"/>
          </a:xfrm>
          <a:prstGeom prst="rect">
            <a:avLst/>
          </a:prstGeom>
        </p:spPr>
        <p:txBody>
          <a:bodyPr vert="horz" wrap="square" lIns="0" tIns="15875" rIns="0" bIns="0" rtlCol="0">
            <a:spAutoFit/>
          </a:bodyPr>
          <a:lstStyle/>
          <a:p>
            <a:pPr marL="12700">
              <a:lnSpc>
                <a:spcPct val="100000"/>
              </a:lnSpc>
              <a:spcBef>
                <a:spcPts val="125"/>
              </a:spcBef>
            </a:pPr>
            <a:r>
              <a:rPr sz="2500" b="1" spc="-25" dirty="0">
                <a:solidFill>
                  <a:srgbClr val="3C7B5E"/>
                </a:solidFill>
                <a:latin typeface="Arial"/>
                <a:cs typeface="Arial"/>
              </a:rPr>
              <a:t>13%</a:t>
            </a:r>
            <a:endParaRPr sz="2500">
              <a:latin typeface="Arial"/>
              <a:cs typeface="Arial"/>
            </a:endParaRPr>
          </a:p>
        </p:txBody>
      </p:sp>
      <p:sp>
        <p:nvSpPr>
          <p:cNvPr id="27" name="object 27"/>
          <p:cNvSpPr txBox="1"/>
          <p:nvPr/>
        </p:nvSpPr>
        <p:spPr>
          <a:xfrm>
            <a:off x="2158569" y="4960713"/>
            <a:ext cx="681355" cy="410845"/>
          </a:xfrm>
          <a:prstGeom prst="rect">
            <a:avLst/>
          </a:prstGeom>
        </p:spPr>
        <p:txBody>
          <a:bodyPr vert="horz" wrap="square" lIns="0" tIns="15875" rIns="0" bIns="0" rtlCol="0">
            <a:spAutoFit/>
          </a:bodyPr>
          <a:lstStyle/>
          <a:p>
            <a:pPr marL="12700">
              <a:lnSpc>
                <a:spcPct val="100000"/>
              </a:lnSpc>
              <a:spcBef>
                <a:spcPts val="125"/>
              </a:spcBef>
            </a:pPr>
            <a:r>
              <a:rPr sz="2500" b="1" spc="-25" dirty="0">
                <a:solidFill>
                  <a:srgbClr val="989DA3"/>
                </a:solidFill>
                <a:latin typeface="Arial"/>
                <a:cs typeface="Arial"/>
              </a:rPr>
              <a:t>20%</a:t>
            </a:r>
            <a:endParaRPr sz="2500">
              <a:latin typeface="Arial"/>
              <a:cs typeface="Arial"/>
            </a:endParaRPr>
          </a:p>
        </p:txBody>
      </p:sp>
      <p:sp>
        <p:nvSpPr>
          <p:cNvPr id="28" name="object 28"/>
          <p:cNvSpPr txBox="1"/>
          <p:nvPr/>
        </p:nvSpPr>
        <p:spPr>
          <a:xfrm>
            <a:off x="14314864" y="6099093"/>
            <a:ext cx="681355" cy="410845"/>
          </a:xfrm>
          <a:prstGeom prst="rect">
            <a:avLst/>
          </a:prstGeom>
        </p:spPr>
        <p:txBody>
          <a:bodyPr vert="horz" wrap="square" lIns="0" tIns="15875" rIns="0" bIns="0" rtlCol="0">
            <a:spAutoFit/>
          </a:bodyPr>
          <a:lstStyle/>
          <a:p>
            <a:pPr marL="12700">
              <a:lnSpc>
                <a:spcPct val="100000"/>
              </a:lnSpc>
              <a:spcBef>
                <a:spcPts val="125"/>
              </a:spcBef>
            </a:pPr>
            <a:r>
              <a:rPr sz="2500" b="1" spc="-25" dirty="0">
                <a:solidFill>
                  <a:srgbClr val="989DA3"/>
                </a:solidFill>
                <a:latin typeface="Arial"/>
                <a:cs typeface="Arial"/>
              </a:rPr>
              <a:t>11%</a:t>
            </a:r>
            <a:endParaRPr sz="2500">
              <a:latin typeface="Arial"/>
              <a:cs typeface="Arial"/>
            </a:endParaRPr>
          </a:p>
        </p:txBody>
      </p:sp>
      <p:sp>
        <p:nvSpPr>
          <p:cNvPr id="29" name="object 29"/>
          <p:cNvSpPr/>
          <p:nvPr/>
        </p:nvSpPr>
        <p:spPr>
          <a:xfrm>
            <a:off x="1374711" y="2286990"/>
            <a:ext cx="8486775" cy="504825"/>
          </a:xfrm>
          <a:custGeom>
            <a:avLst/>
            <a:gdLst/>
            <a:ahLst/>
            <a:cxnLst/>
            <a:rect l="l" t="t" r="r" b="b"/>
            <a:pathLst>
              <a:path w="8486775" h="504825">
                <a:moveTo>
                  <a:pt x="1108176" y="144106"/>
                </a:moveTo>
                <a:lnTo>
                  <a:pt x="1104392" y="125628"/>
                </a:lnTo>
                <a:lnTo>
                  <a:pt x="1094079" y="110528"/>
                </a:lnTo>
                <a:lnTo>
                  <a:pt x="1078788" y="100330"/>
                </a:lnTo>
                <a:lnTo>
                  <a:pt x="1060107" y="96583"/>
                </a:lnTo>
                <a:lnTo>
                  <a:pt x="213525" y="96583"/>
                </a:lnTo>
                <a:lnTo>
                  <a:pt x="194843" y="100330"/>
                </a:lnTo>
                <a:lnTo>
                  <a:pt x="179565" y="110528"/>
                </a:lnTo>
                <a:lnTo>
                  <a:pt x="169252" y="125628"/>
                </a:lnTo>
                <a:lnTo>
                  <a:pt x="165455" y="144106"/>
                </a:lnTo>
                <a:lnTo>
                  <a:pt x="165455" y="372922"/>
                </a:lnTo>
                <a:lnTo>
                  <a:pt x="169252" y="391388"/>
                </a:lnTo>
                <a:lnTo>
                  <a:pt x="179565" y="406501"/>
                </a:lnTo>
                <a:lnTo>
                  <a:pt x="194843" y="416699"/>
                </a:lnTo>
                <a:lnTo>
                  <a:pt x="213525" y="420433"/>
                </a:lnTo>
                <a:lnTo>
                  <a:pt x="1060107" y="420433"/>
                </a:lnTo>
                <a:lnTo>
                  <a:pt x="1078788" y="416699"/>
                </a:lnTo>
                <a:lnTo>
                  <a:pt x="1094079" y="406501"/>
                </a:lnTo>
                <a:lnTo>
                  <a:pt x="1104392" y="391388"/>
                </a:lnTo>
                <a:lnTo>
                  <a:pt x="1108176" y="372922"/>
                </a:lnTo>
                <a:lnTo>
                  <a:pt x="1108176" y="144106"/>
                </a:lnTo>
                <a:close/>
              </a:path>
              <a:path w="8486775" h="504825">
                <a:moveTo>
                  <a:pt x="1905050" y="174561"/>
                </a:moveTo>
                <a:lnTo>
                  <a:pt x="1903590" y="167208"/>
                </a:lnTo>
                <a:lnTo>
                  <a:pt x="1899589" y="161201"/>
                </a:lnTo>
                <a:lnTo>
                  <a:pt x="1893671" y="157137"/>
                </a:lnTo>
                <a:lnTo>
                  <a:pt x="1886432" y="155651"/>
                </a:lnTo>
                <a:lnTo>
                  <a:pt x="1361986" y="155651"/>
                </a:lnTo>
                <a:lnTo>
                  <a:pt x="1354747" y="157137"/>
                </a:lnTo>
                <a:lnTo>
                  <a:pt x="1348828" y="161201"/>
                </a:lnTo>
                <a:lnTo>
                  <a:pt x="1344828" y="167208"/>
                </a:lnTo>
                <a:lnTo>
                  <a:pt x="1343367" y="174561"/>
                </a:lnTo>
                <a:lnTo>
                  <a:pt x="1343367" y="355815"/>
                </a:lnTo>
                <a:lnTo>
                  <a:pt x="1344828" y="363156"/>
                </a:lnTo>
                <a:lnTo>
                  <a:pt x="1348828" y="369176"/>
                </a:lnTo>
                <a:lnTo>
                  <a:pt x="1354747" y="373227"/>
                </a:lnTo>
                <a:lnTo>
                  <a:pt x="1361986" y="374726"/>
                </a:lnTo>
                <a:lnTo>
                  <a:pt x="1886432" y="374726"/>
                </a:lnTo>
                <a:lnTo>
                  <a:pt x="1893671" y="373227"/>
                </a:lnTo>
                <a:lnTo>
                  <a:pt x="1899589" y="369176"/>
                </a:lnTo>
                <a:lnTo>
                  <a:pt x="1903590" y="363156"/>
                </a:lnTo>
                <a:lnTo>
                  <a:pt x="1905050" y="355815"/>
                </a:lnTo>
                <a:lnTo>
                  <a:pt x="1905050" y="174561"/>
                </a:lnTo>
                <a:close/>
              </a:path>
              <a:path w="8486775" h="504825">
                <a:moveTo>
                  <a:pt x="8486369" y="78828"/>
                </a:moveTo>
                <a:lnTo>
                  <a:pt x="8480171" y="48183"/>
                </a:lnTo>
                <a:lnTo>
                  <a:pt x="8473173" y="37795"/>
                </a:lnTo>
                <a:lnTo>
                  <a:pt x="8463280" y="23114"/>
                </a:lnTo>
                <a:lnTo>
                  <a:pt x="8448637" y="13220"/>
                </a:lnTo>
                <a:lnTo>
                  <a:pt x="8448637" y="78828"/>
                </a:lnTo>
                <a:lnTo>
                  <a:pt x="8448637" y="425983"/>
                </a:lnTo>
                <a:lnTo>
                  <a:pt x="8445398" y="441896"/>
                </a:lnTo>
                <a:lnTo>
                  <a:pt x="8436585" y="454952"/>
                </a:lnTo>
                <a:lnTo>
                  <a:pt x="8423567" y="463765"/>
                </a:lnTo>
                <a:lnTo>
                  <a:pt x="8407679" y="467017"/>
                </a:lnTo>
                <a:lnTo>
                  <a:pt x="78689" y="467017"/>
                </a:lnTo>
                <a:lnTo>
                  <a:pt x="62814" y="463765"/>
                </a:lnTo>
                <a:lnTo>
                  <a:pt x="49784" y="454952"/>
                </a:lnTo>
                <a:lnTo>
                  <a:pt x="40982" y="441896"/>
                </a:lnTo>
                <a:lnTo>
                  <a:pt x="37744" y="425983"/>
                </a:lnTo>
                <a:lnTo>
                  <a:pt x="37744" y="78828"/>
                </a:lnTo>
                <a:lnTo>
                  <a:pt x="40982" y="62915"/>
                </a:lnTo>
                <a:lnTo>
                  <a:pt x="49784" y="49860"/>
                </a:lnTo>
                <a:lnTo>
                  <a:pt x="62814" y="41046"/>
                </a:lnTo>
                <a:lnTo>
                  <a:pt x="78689" y="37795"/>
                </a:lnTo>
                <a:lnTo>
                  <a:pt x="8407679" y="37795"/>
                </a:lnTo>
                <a:lnTo>
                  <a:pt x="8423567" y="41046"/>
                </a:lnTo>
                <a:lnTo>
                  <a:pt x="8436585" y="49860"/>
                </a:lnTo>
                <a:lnTo>
                  <a:pt x="8445398" y="62915"/>
                </a:lnTo>
                <a:lnTo>
                  <a:pt x="8448637" y="78828"/>
                </a:lnTo>
                <a:lnTo>
                  <a:pt x="8448637" y="13220"/>
                </a:lnTo>
                <a:lnTo>
                  <a:pt x="8438274" y="6197"/>
                </a:lnTo>
                <a:lnTo>
                  <a:pt x="8407679" y="0"/>
                </a:lnTo>
                <a:lnTo>
                  <a:pt x="78689" y="0"/>
                </a:lnTo>
                <a:lnTo>
                  <a:pt x="48107" y="6197"/>
                </a:lnTo>
                <a:lnTo>
                  <a:pt x="23088" y="23114"/>
                </a:lnTo>
                <a:lnTo>
                  <a:pt x="6197" y="48183"/>
                </a:lnTo>
                <a:lnTo>
                  <a:pt x="0" y="78828"/>
                </a:lnTo>
                <a:lnTo>
                  <a:pt x="0" y="425983"/>
                </a:lnTo>
                <a:lnTo>
                  <a:pt x="6197" y="456628"/>
                </a:lnTo>
                <a:lnTo>
                  <a:pt x="23088" y="481698"/>
                </a:lnTo>
                <a:lnTo>
                  <a:pt x="48107" y="498614"/>
                </a:lnTo>
                <a:lnTo>
                  <a:pt x="78689" y="504825"/>
                </a:lnTo>
                <a:lnTo>
                  <a:pt x="8407679" y="504825"/>
                </a:lnTo>
                <a:lnTo>
                  <a:pt x="8463280" y="481698"/>
                </a:lnTo>
                <a:lnTo>
                  <a:pt x="8486369" y="425983"/>
                </a:lnTo>
                <a:lnTo>
                  <a:pt x="8486369" y="78828"/>
                </a:lnTo>
                <a:close/>
              </a:path>
            </a:pathLst>
          </a:custGeom>
          <a:solidFill>
            <a:srgbClr val="3C7B5E"/>
          </a:solidFill>
        </p:spPr>
        <p:txBody>
          <a:bodyPr wrap="square" lIns="0" tIns="0" rIns="0" bIns="0" rtlCol="0"/>
          <a:lstStyle/>
          <a:p>
            <a:endParaRPr/>
          </a:p>
        </p:txBody>
      </p:sp>
      <p:sp>
        <p:nvSpPr>
          <p:cNvPr id="30" name="object 30"/>
          <p:cNvSpPr txBox="1"/>
          <p:nvPr/>
        </p:nvSpPr>
        <p:spPr>
          <a:xfrm>
            <a:off x="1558122" y="2398805"/>
            <a:ext cx="848994"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FFFFFF"/>
                </a:solidFill>
                <a:latin typeface="Arial"/>
                <a:cs typeface="Arial"/>
              </a:rPr>
              <a:t>Legend</a:t>
            </a:r>
            <a:endParaRPr sz="1800">
              <a:latin typeface="Arial"/>
              <a:cs typeface="Arial"/>
            </a:endParaRPr>
          </a:p>
        </p:txBody>
      </p:sp>
      <p:sp>
        <p:nvSpPr>
          <p:cNvPr id="31" name="object 31"/>
          <p:cNvSpPr/>
          <p:nvPr/>
        </p:nvSpPr>
        <p:spPr>
          <a:xfrm>
            <a:off x="6109210" y="2442631"/>
            <a:ext cx="561975" cy="219075"/>
          </a:xfrm>
          <a:custGeom>
            <a:avLst/>
            <a:gdLst/>
            <a:ahLst/>
            <a:cxnLst/>
            <a:rect l="l" t="t" r="r" b="b"/>
            <a:pathLst>
              <a:path w="561975" h="219075">
                <a:moveTo>
                  <a:pt x="543070" y="219074"/>
                </a:moveTo>
                <a:lnTo>
                  <a:pt x="18616" y="219074"/>
                </a:lnTo>
                <a:lnTo>
                  <a:pt x="11379" y="217585"/>
                </a:lnTo>
                <a:lnTo>
                  <a:pt x="5461" y="213526"/>
                </a:lnTo>
                <a:lnTo>
                  <a:pt x="1466" y="207514"/>
                </a:lnTo>
                <a:lnTo>
                  <a:pt x="0" y="200163"/>
                </a:lnTo>
                <a:lnTo>
                  <a:pt x="0" y="18911"/>
                </a:lnTo>
                <a:lnTo>
                  <a:pt x="1466" y="11560"/>
                </a:lnTo>
                <a:lnTo>
                  <a:pt x="5461" y="5548"/>
                </a:lnTo>
                <a:lnTo>
                  <a:pt x="11379" y="1489"/>
                </a:lnTo>
                <a:lnTo>
                  <a:pt x="18616" y="0"/>
                </a:lnTo>
                <a:lnTo>
                  <a:pt x="543070" y="0"/>
                </a:lnTo>
                <a:lnTo>
                  <a:pt x="550306" y="1489"/>
                </a:lnTo>
                <a:lnTo>
                  <a:pt x="556225" y="5548"/>
                </a:lnTo>
                <a:lnTo>
                  <a:pt x="560220" y="11560"/>
                </a:lnTo>
                <a:lnTo>
                  <a:pt x="561686" y="18911"/>
                </a:lnTo>
                <a:lnTo>
                  <a:pt x="561686" y="200163"/>
                </a:lnTo>
                <a:lnTo>
                  <a:pt x="560220" y="207514"/>
                </a:lnTo>
                <a:lnTo>
                  <a:pt x="556225" y="213526"/>
                </a:lnTo>
                <a:lnTo>
                  <a:pt x="550306" y="217585"/>
                </a:lnTo>
                <a:lnTo>
                  <a:pt x="543070" y="219074"/>
                </a:lnTo>
                <a:close/>
              </a:path>
            </a:pathLst>
          </a:custGeom>
          <a:solidFill>
            <a:srgbClr val="989DA3"/>
          </a:solidFill>
        </p:spPr>
        <p:txBody>
          <a:bodyPr wrap="square" lIns="0" tIns="0" rIns="0" bIns="0" rtlCol="0"/>
          <a:lstStyle/>
          <a:p>
            <a:endParaRPr/>
          </a:p>
        </p:txBody>
      </p:sp>
      <p:sp>
        <p:nvSpPr>
          <p:cNvPr id="32" name="object 32"/>
          <p:cNvSpPr txBox="1"/>
          <p:nvPr/>
        </p:nvSpPr>
        <p:spPr>
          <a:xfrm>
            <a:off x="3314750" y="2392700"/>
            <a:ext cx="6352540" cy="269240"/>
          </a:xfrm>
          <a:prstGeom prst="rect">
            <a:avLst/>
          </a:prstGeom>
        </p:spPr>
        <p:txBody>
          <a:bodyPr vert="horz" wrap="square" lIns="0" tIns="12700" rIns="0" bIns="0" rtlCol="0">
            <a:spAutoFit/>
          </a:bodyPr>
          <a:lstStyle/>
          <a:p>
            <a:pPr marL="12700">
              <a:lnSpc>
                <a:spcPct val="100000"/>
              </a:lnSpc>
              <a:spcBef>
                <a:spcPts val="100"/>
              </a:spcBef>
              <a:tabLst>
                <a:tab pos="3412490" algn="l"/>
              </a:tabLst>
            </a:pPr>
            <a:r>
              <a:rPr sz="1600" spc="90" dirty="0">
                <a:latin typeface="Tahoma"/>
                <a:cs typeface="Tahoma"/>
              </a:rPr>
              <a:t>SGM</a:t>
            </a:r>
            <a:r>
              <a:rPr sz="1600" spc="-80" dirty="0">
                <a:latin typeface="Tahoma"/>
                <a:cs typeface="Tahoma"/>
              </a:rPr>
              <a:t> </a:t>
            </a:r>
            <a:r>
              <a:rPr sz="1600" spc="-50" dirty="0">
                <a:latin typeface="Tahoma"/>
                <a:cs typeface="Tahoma"/>
              </a:rPr>
              <a:t>PIT</a:t>
            </a:r>
            <a:r>
              <a:rPr sz="1600" spc="-75" dirty="0">
                <a:latin typeface="Tahoma"/>
                <a:cs typeface="Tahoma"/>
              </a:rPr>
              <a:t> </a:t>
            </a:r>
            <a:r>
              <a:rPr sz="1600" spc="65" dirty="0">
                <a:latin typeface="Tahoma"/>
                <a:cs typeface="Tahoma"/>
              </a:rPr>
              <a:t>Count</a:t>
            </a:r>
            <a:r>
              <a:rPr sz="1600" spc="-80" dirty="0">
                <a:latin typeface="Tahoma"/>
                <a:cs typeface="Tahoma"/>
              </a:rPr>
              <a:t> </a:t>
            </a:r>
            <a:r>
              <a:rPr sz="1600" spc="50" dirty="0">
                <a:latin typeface="Tahoma"/>
                <a:cs typeface="Tahoma"/>
              </a:rPr>
              <a:t>Population</a:t>
            </a:r>
            <a:r>
              <a:rPr sz="1600" dirty="0">
                <a:latin typeface="Tahoma"/>
                <a:cs typeface="Tahoma"/>
              </a:rPr>
              <a:t>	Surveyed</a:t>
            </a:r>
            <a:r>
              <a:rPr sz="1600" spc="20" dirty="0">
                <a:latin typeface="Tahoma"/>
                <a:cs typeface="Tahoma"/>
              </a:rPr>
              <a:t> </a:t>
            </a:r>
            <a:r>
              <a:rPr sz="1600" spc="-50" dirty="0">
                <a:latin typeface="Tahoma"/>
                <a:cs typeface="Tahoma"/>
              </a:rPr>
              <a:t>PIT</a:t>
            </a:r>
            <a:r>
              <a:rPr sz="1600" spc="25" dirty="0">
                <a:latin typeface="Tahoma"/>
                <a:cs typeface="Tahoma"/>
              </a:rPr>
              <a:t> </a:t>
            </a:r>
            <a:r>
              <a:rPr sz="1600" spc="65" dirty="0">
                <a:latin typeface="Tahoma"/>
                <a:cs typeface="Tahoma"/>
              </a:rPr>
              <a:t>Count</a:t>
            </a:r>
            <a:r>
              <a:rPr sz="1600" spc="25" dirty="0">
                <a:latin typeface="Tahoma"/>
                <a:cs typeface="Tahoma"/>
              </a:rPr>
              <a:t> </a:t>
            </a:r>
            <a:r>
              <a:rPr sz="1600" spc="50" dirty="0">
                <a:latin typeface="Tahoma"/>
                <a:cs typeface="Tahoma"/>
              </a:rPr>
              <a:t>Population</a:t>
            </a:r>
            <a:endParaRPr sz="1600">
              <a:latin typeface="Tahoma"/>
              <a:cs typeface="Tahoma"/>
            </a:endParaRPr>
          </a:p>
        </p:txBody>
      </p:sp>
      <p:sp>
        <p:nvSpPr>
          <p:cNvPr id="33" name="object 33"/>
          <p:cNvSpPr txBox="1"/>
          <p:nvPr/>
        </p:nvSpPr>
        <p:spPr>
          <a:xfrm>
            <a:off x="1701690" y="8148508"/>
            <a:ext cx="744220" cy="372745"/>
          </a:xfrm>
          <a:prstGeom prst="rect">
            <a:avLst/>
          </a:prstGeom>
        </p:spPr>
        <p:txBody>
          <a:bodyPr vert="horz" wrap="square" lIns="0" tIns="15875" rIns="0" bIns="0" rtlCol="0">
            <a:spAutoFit/>
          </a:bodyPr>
          <a:lstStyle/>
          <a:p>
            <a:pPr marL="12700">
              <a:lnSpc>
                <a:spcPct val="100000"/>
              </a:lnSpc>
              <a:spcBef>
                <a:spcPts val="125"/>
              </a:spcBef>
            </a:pPr>
            <a:r>
              <a:rPr sz="2250" b="1" spc="40" dirty="0">
                <a:solidFill>
                  <a:srgbClr val="3C7B5E"/>
                </a:solidFill>
                <a:latin typeface="Arial"/>
                <a:cs typeface="Arial"/>
              </a:rPr>
              <a:t>Keiki</a:t>
            </a:r>
            <a:endParaRPr sz="2250">
              <a:latin typeface="Arial"/>
              <a:cs typeface="Arial"/>
            </a:endParaRPr>
          </a:p>
        </p:txBody>
      </p:sp>
      <p:sp>
        <p:nvSpPr>
          <p:cNvPr id="34" name="object 34"/>
          <p:cNvSpPr txBox="1"/>
          <p:nvPr/>
        </p:nvSpPr>
        <p:spPr>
          <a:xfrm>
            <a:off x="3724126" y="8148508"/>
            <a:ext cx="778510" cy="372745"/>
          </a:xfrm>
          <a:prstGeom prst="rect">
            <a:avLst/>
          </a:prstGeom>
        </p:spPr>
        <p:txBody>
          <a:bodyPr vert="horz" wrap="square" lIns="0" tIns="15875" rIns="0" bIns="0" rtlCol="0">
            <a:spAutoFit/>
          </a:bodyPr>
          <a:lstStyle/>
          <a:p>
            <a:pPr marL="12700">
              <a:lnSpc>
                <a:spcPct val="100000"/>
              </a:lnSpc>
              <a:spcBef>
                <a:spcPts val="125"/>
              </a:spcBef>
            </a:pPr>
            <a:r>
              <a:rPr sz="2250" b="1" dirty="0">
                <a:solidFill>
                  <a:srgbClr val="3C7B5E"/>
                </a:solidFill>
                <a:latin typeface="Arial"/>
                <a:cs typeface="Arial"/>
              </a:rPr>
              <a:t>18-</a:t>
            </a:r>
            <a:r>
              <a:rPr sz="2250" b="1" spc="-25" dirty="0">
                <a:solidFill>
                  <a:srgbClr val="3C7B5E"/>
                </a:solidFill>
                <a:latin typeface="Arial"/>
                <a:cs typeface="Arial"/>
              </a:rPr>
              <a:t>24</a:t>
            </a:r>
            <a:endParaRPr sz="2250">
              <a:latin typeface="Arial"/>
              <a:cs typeface="Arial"/>
            </a:endParaRPr>
          </a:p>
        </p:txBody>
      </p:sp>
      <p:sp>
        <p:nvSpPr>
          <p:cNvPr id="35" name="object 35"/>
          <p:cNvSpPr txBox="1"/>
          <p:nvPr/>
        </p:nvSpPr>
        <p:spPr>
          <a:xfrm>
            <a:off x="5731870" y="8148508"/>
            <a:ext cx="778510" cy="372745"/>
          </a:xfrm>
          <a:prstGeom prst="rect">
            <a:avLst/>
          </a:prstGeom>
        </p:spPr>
        <p:txBody>
          <a:bodyPr vert="horz" wrap="square" lIns="0" tIns="15875" rIns="0" bIns="0" rtlCol="0">
            <a:spAutoFit/>
          </a:bodyPr>
          <a:lstStyle/>
          <a:p>
            <a:pPr marL="12700">
              <a:lnSpc>
                <a:spcPct val="100000"/>
              </a:lnSpc>
              <a:spcBef>
                <a:spcPts val="125"/>
              </a:spcBef>
            </a:pPr>
            <a:r>
              <a:rPr sz="2250" b="1" dirty="0">
                <a:solidFill>
                  <a:srgbClr val="3C7B5E"/>
                </a:solidFill>
                <a:latin typeface="Arial"/>
                <a:cs typeface="Arial"/>
              </a:rPr>
              <a:t>25-</a:t>
            </a:r>
            <a:r>
              <a:rPr sz="2250" b="1" spc="-25" dirty="0">
                <a:solidFill>
                  <a:srgbClr val="3C7B5E"/>
                </a:solidFill>
                <a:latin typeface="Arial"/>
                <a:cs typeface="Arial"/>
              </a:rPr>
              <a:t>34</a:t>
            </a:r>
            <a:endParaRPr sz="2250">
              <a:latin typeface="Arial"/>
              <a:cs typeface="Arial"/>
            </a:endParaRPr>
          </a:p>
        </p:txBody>
      </p:sp>
      <p:sp>
        <p:nvSpPr>
          <p:cNvPr id="36" name="object 36"/>
          <p:cNvSpPr txBox="1"/>
          <p:nvPr/>
        </p:nvSpPr>
        <p:spPr>
          <a:xfrm>
            <a:off x="7782183" y="8148508"/>
            <a:ext cx="778510" cy="372745"/>
          </a:xfrm>
          <a:prstGeom prst="rect">
            <a:avLst/>
          </a:prstGeom>
        </p:spPr>
        <p:txBody>
          <a:bodyPr vert="horz" wrap="square" lIns="0" tIns="15875" rIns="0" bIns="0" rtlCol="0">
            <a:spAutoFit/>
          </a:bodyPr>
          <a:lstStyle/>
          <a:p>
            <a:pPr marL="12700">
              <a:lnSpc>
                <a:spcPct val="100000"/>
              </a:lnSpc>
              <a:spcBef>
                <a:spcPts val="125"/>
              </a:spcBef>
            </a:pPr>
            <a:r>
              <a:rPr sz="2250" b="1" dirty="0">
                <a:solidFill>
                  <a:srgbClr val="3C7B5E"/>
                </a:solidFill>
                <a:latin typeface="Arial"/>
                <a:cs typeface="Arial"/>
              </a:rPr>
              <a:t>35-</a:t>
            </a:r>
            <a:r>
              <a:rPr sz="2250" b="1" spc="-25" dirty="0">
                <a:solidFill>
                  <a:srgbClr val="3C7B5E"/>
                </a:solidFill>
                <a:latin typeface="Arial"/>
                <a:cs typeface="Arial"/>
              </a:rPr>
              <a:t>44</a:t>
            </a:r>
            <a:endParaRPr sz="2250">
              <a:latin typeface="Arial"/>
              <a:cs typeface="Arial"/>
            </a:endParaRPr>
          </a:p>
        </p:txBody>
      </p:sp>
      <p:sp>
        <p:nvSpPr>
          <p:cNvPr id="37" name="object 37"/>
          <p:cNvSpPr txBox="1"/>
          <p:nvPr/>
        </p:nvSpPr>
        <p:spPr>
          <a:xfrm>
            <a:off x="9817267" y="8148508"/>
            <a:ext cx="778510" cy="372745"/>
          </a:xfrm>
          <a:prstGeom prst="rect">
            <a:avLst/>
          </a:prstGeom>
        </p:spPr>
        <p:txBody>
          <a:bodyPr vert="horz" wrap="square" lIns="0" tIns="15875" rIns="0" bIns="0" rtlCol="0">
            <a:spAutoFit/>
          </a:bodyPr>
          <a:lstStyle/>
          <a:p>
            <a:pPr marL="12700">
              <a:lnSpc>
                <a:spcPct val="100000"/>
              </a:lnSpc>
              <a:spcBef>
                <a:spcPts val="125"/>
              </a:spcBef>
            </a:pPr>
            <a:r>
              <a:rPr sz="2250" b="1" dirty="0">
                <a:solidFill>
                  <a:srgbClr val="3C7B5E"/>
                </a:solidFill>
                <a:latin typeface="Arial"/>
                <a:cs typeface="Arial"/>
              </a:rPr>
              <a:t>44-</a:t>
            </a:r>
            <a:r>
              <a:rPr sz="2250" b="1" spc="-25" dirty="0">
                <a:solidFill>
                  <a:srgbClr val="3C7B5E"/>
                </a:solidFill>
                <a:latin typeface="Arial"/>
                <a:cs typeface="Arial"/>
              </a:rPr>
              <a:t>54</a:t>
            </a:r>
            <a:endParaRPr sz="2250">
              <a:latin typeface="Arial"/>
              <a:cs typeface="Arial"/>
            </a:endParaRPr>
          </a:p>
        </p:txBody>
      </p:sp>
      <p:sp>
        <p:nvSpPr>
          <p:cNvPr id="38" name="object 38"/>
          <p:cNvSpPr txBox="1"/>
          <p:nvPr/>
        </p:nvSpPr>
        <p:spPr>
          <a:xfrm>
            <a:off x="11861273" y="8148508"/>
            <a:ext cx="778510" cy="372745"/>
          </a:xfrm>
          <a:prstGeom prst="rect">
            <a:avLst/>
          </a:prstGeom>
        </p:spPr>
        <p:txBody>
          <a:bodyPr vert="horz" wrap="square" lIns="0" tIns="15875" rIns="0" bIns="0" rtlCol="0">
            <a:spAutoFit/>
          </a:bodyPr>
          <a:lstStyle/>
          <a:p>
            <a:pPr marL="12700">
              <a:lnSpc>
                <a:spcPct val="100000"/>
              </a:lnSpc>
              <a:spcBef>
                <a:spcPts val="125"/>
              </a:spcBef>
            </a:pPr>
            <a:r>
              <a:rPr sz="2250" b="1" dirty="0">
                <a:solidFill>
                  <a:srgbClr val="3C7B5E"/>
                </a:solidFill>
                <a:latin typeface="Arial"/>
                <a:cs typeface="Arial"/>
              </a:rPr>
              <a:t>55-</a:t>
            </a:r>
            <a:r>
              <a:rPr sz="2250" b="1" spc="-25" dirty="0">
                <a:solidFill>
                  <a:srgbClr val="3C7B5E"/>
                </a:solidFill>
                <a:latin typeface="Arial"/>
                <a:cs typeface="Arial"/>
              </a:rPr>
              <a:t>61</a:t>
            </a:r>
            <a:endParaRPr sz="2250">
              <a:latin typeface="Arial"/>
              <a:cs typeface="Arial"/>
            </a:endParaRPr>
          </a:p>
        </p:txBody>
      </p:sp>
      <p:sp>
        <p:nvSpPr>
          <p:cNvPr id="39" name="object 39"/>
          <p:cNvSpPr txBox="1"/>
          <p:nvPr/>
        </p:nvSpPr>
        <p:spPr>
          <a:xfrm>
            <a:off x="13688234" y="8148508"/>
            <a:ext cx="1145540" cy="372745"/>
          </a:xfrm>
          <a:prstGeom prst="rect">
            <a:avLst/>
          </a:prstGeom>
        </p:spPr>
        <p:txBody>
          <a:bodyPr vert="horz" wrap="square" lIns="0" tIns="15875" rIns="0" bIns="0" rtlCol="0">
            <a:spAutoFit/>
          </a:bodyPr>
          <a:lstStyle/>
          <a:p>
            <a:pPr marL="12700">
              <a:lnSpc>
                <a:spcPct val="100000"/>
              </a:lnSpc>
              <a:spcBef>
                <a:spcPts val="125"/>
              </a:spcBef>
            </a:pPr>
            <a:r>
              <a:rPr sz="2250" b="1" spc="55" dirty="0">
                <a:solidFill>
                  <a:srgbClr val="3C7B5E"/>
                </a:solidFill>
                <a:latin typeface="Arial"/>
                <a:cs typeface="Arial"/>
              </a:rPr>
              <a:t>Kupuna</a:t>
            </a:r>
            <a:endParaRPr sz="2250">
              <a:latin typeface="Arial"/>
              <a:cs typeface="Arial"/>
            </a:endParaRPr>
          </a:p>
        </p:txBody>
      </p:sp>
      <p:sp>
        <p:nvSpPr>
          <p:cNvPr id="40" name="object 40"/>
          <p:cNvSpPr txBox="1"/>
          <p:nvPr/>
        </p:nvSpPr>
        <p:spPr>
          <a:xfrm>
            <a:off x="15565504" y="8148508"/>
            <a:ext cx="1419860" cy="372745"/>
          </a:xfrm>
          <a:prstGeom prst="rect">
            <a:avLst/>
          </a:prstGeom>
        </p:spPr>
        <p:txBody>
          <a:bodyPr vert="horz" wrap="square" lIns="0" tIns="15875" rIns="0" bIns="0" rtlCol="0">
            <a:spAutoFit/>
          </a:bodyPr>
          <a:lstStyle/>
          <a:p>
            <a:pPr marL="12700">
              <a:lnSpc>
                <a:spcPct val="100000"/>
              </a:lnSpc>
              <a:spcBef>
                <a:spcPts val="125"/>
              </a:spcBef>
            </a:pPr>
            <a:r>
              <a:rPr sz="2250" b="1" spc="105" dirty="0">
                <a:solidFill>
                  <a:srgbClr val="3C7B5E"/>
                </a:solidFill>
                <a:latin typeface="Arial"/>
                <a:cs typeface="Arial"/>
              </a:rPr>
              <a:t>Unknown</a:t>
            </a:r>
            <a:endParaRPr sz="2250">
              <a:latin typeface="Arial"/>
              <a:cs typeface="Arial"/>
            </a:endParaRPr>
          </a:p>
        </p:txBody>
      </p:sp>
      <p:graphicFrame>
        <p:nvGraphicFramePr>
          <p:cNvPr id="41" name="object 41"/>
          <p:cNvGraphicFramePr>
            <a:graphicFrameLocks noGrp="1"/>
          </p:cNvGraphicFramePr>
          <p:nvPr/>
        </p:nvGraphicFramePr>
        <p:xfrm>
          <a:off x="1174305" y="4581909"/>
          <a:ext cx="16068033" cy="3608705"/>
        </p:xfrm>
        <a:graphic>
          <a:graphicData uri="http://schemas.openxmlformats.org/drawingml/2006/table">
            <a:tbl>
              <a:tblPr firstRow="1" bandRow="1">
                <a:tableStyleId>{2D5ABB26-0587-4C30-8999-92F81FD0307C}</a:tableStyleId>
              </a:tblPr>
              <a:tblGrid>
                <a:gridCol w="1971039">
                  <a:extLst>
                    <a:ext uri="{9D8B030D-6E8A-4147-A177-3AD203B41FA5}">
                      <a16:colId xmlns:a16="http://schemas.microsoft.com/office/drawing/2014/main" val="20000"/>
                    </a:ext>
                  </a:extLst>
                </a:gridCol>
                <a:gridCol w="935355">
                  <a:extLst>
                    <a:ext uri="{9D8B030D-6E8A-4147-A177-3AD203B41FA5}">
                      <a16:colId xmlns:a16="http://schemas.microsoft.com/office/drawing/2014/main" val="20001"/>
                    </a:ext>
                  </a:extLst>
                </a:gridCol>
                <a:gridCol w="1083945">
                  <a:extLst>
                    <a:ext uri="{9D8B030D-6E8A-4147-A177-3AD203B41FA5}">
                      <a16:colId xmlns:a16="http://schemas.microsoft.com/office/drawing/2014/main" val="20002"/>
                    </a:ext>
                  </a:extLst>
                </a:gridCol>
                <a:gridCol w="915035">
                  <a:extLst>
                    <a:ext uri="{9D8B030D-6E8A-4147-A177-3AD203B41FA5}">
                      <a16:colId xmlns:a16="http://schemas.microsoft.com/office/drawing/2014/main" val="20003"/>
                    </a:ext>
                  </a:extLst>
                </a:gridCol>
                <a:gridCol w="1088389">
                  <a:extLst>
                    <a:ext uri="{9D8B030D-6E8A-4147-A177-3AD203B41FA5}">
                      <a16:colId xmlns:a16="http://schemas.microsoft.com/office/drawing/2014/main" val="20004"/>
                    </a:ext>
                  </a:extLst>
                </a:gridCol>
                <a:gridCol w="995044">
                  <a:extLst>
                    <a:ext uri="{9D8B030D-6E8A-4147-A177-3AD203B41FA5}">
                      <a16:colId xmlns:a16="http://schemas.microsoft.com/office/drawing/2014/main" val="20005"/>
                    </a:ext>
                  </a:extLst>
                </a:gridCol>
                <a:gridCol w="989965">
                  <a:extLst>
                    <a:ext uri="{9D8B030D-6E8A-4147-A177-3AD203B41FA5}">
                      <a16:colId xmlns:a16="http://schemas.microsoft.com/office/drawing/2014/main" val="20006"/>
                    </a:ext>
                  </a:extLst>
                </a:gridCol>
                <a:gridCol w="1011554">
                  <a:extLst>
                    <a:ext uri="{9D8B030D-6E8A-4147-A177-3AD203B41FA5}">
                      <a16:colId xmlns:a16="http://schemas.microsoft.com/office/drawing/2014/main" val="20007"/>
                    </a:ext>
                  </a:extLst>
                </a:gridCol>
                <a:gridCol w="1038225">
                  <a:extLst>
                    <a:ext uri="{9D8B030D-6E8A-4147-A177-3AD203B41FA5}">
                      <a16:colId xmlns:a16="http://schemas.microsoft.com/office/drawing/2014/main" val="20008"/>
                    </a:ext>
                  </a:extLst>
                </a:gridCol>
                <a:gridCol w="1007109">
                  <a:extLst>
                    <a:ext uri="{9D8B030D-6E8A-4147-A177-3AD203B41FA5}">
                      <a16:colId xmlns:a16="http://schemas.microsoft.com/office/drawing/2014/main" val="20009"/>
                    </a:ext>
                  </a:extLst>
                </a:gridCol>
                <a:gridCol w="1052829">
                  <a:extLst>
                    <a:ext uri="{9D8B030D-6E8A-4147-A177-3AD203B41FA5}">
                      <a16:colId xmlns:a16="http://schemas.microsoft.com/office/drawing/2014/main" val="20010"/>
                    </a:ext>
                  </a:extLst>
                </a:gridCol>
                <a:gridCol w="916940">
                  <a:extLst>
                    <a:ext uri="{9D8B030D-6E8A-4147-A177-3AD203B41FA5}">
                      <a16:colId xmlns:a16="http://schemas.microsoft.com/office/drawing/2014/main" val="20011"/>
                    </a:ext>
                  </a:extLst>
                </a:gridCol>
                <a:gridCol w="1106805">
                  <a:extLst>
                    <a:ext uri="{9D8B030D-6E8A-4147-A177-3AD203B41FA5}">
                      <a16:colId xmlns:a16="http://schemas.microsoft.com/office/drawing/2014/main" val="20012"/>
                    </a:ext>
                  </a:extLst>
                </a:gridCol>
                <a:gridCol w="963930">
                  <a:extLst>
                    <a:ext uri="{9D8B030D-6E8A-4147-A177-3AD203B41FA5}">
                      <a16:colId xmlns:a16="http://schemas.microsoft.com/office/drawing/2014/main" val="20013"/>
                    </a:ext>
                  </a:extLst>
                </a:gridCol>
                <a:gridCol w="991869">
                  <a:extLst>
                    <a:ext uri="{9D8B030D-6E8A-4147-A177-3AD203B41FA5}">
                      <a16:colId xmlns:a16="http://schemas.microsoft.com/office/drawing/2014/main" val="20014"/>
                    </a:ext>
                  </a:extLst>
                </a:gridCol>
              </a:tblGrid>
              <a:tr h="3302635">
                <a:tc gridSpan="13">
                  <a:txBody>
                    <a:bodyPr/>
                    <a:lstStyle/>
                    <a:p>
                      <a:pPr marR="863600" algn="ctr">
                        <a:lnSpc>
                          <a:spcPct val="100000"/>
                        </a:lnSpc>
                        <a:spcBef>
                          <a:spcPts val="200"/>
                        </a:spcBef>
                      </a:pPr>
                      <a:r>
                        <a:rPr sz="2500" b="1" spc="-25" dirty="0">
                          <a:solidFill>
                            <a:srgbClr val="3C7B5E"/>
                          </a:solidFill>
                          <a:latin typeface="Arial"/>
                          <a:cs typeface="Arial"/>
                        </a:rPr>
                        <a:t>23%</a:t>
                      </a:r>
                      <a:endParaRPr sz="2500">
                        <a:latin typeface="Arial"/>
                        <a:cs typeface="Arial"/>
                      </a:endParaRPr>
                    </a:p>
                    <a:p>
                      <a:pPr marL="5039360">
                        <a:lnSpc>
                          <a:spcPct val="100000"/>
                        </a:lnSpc>
                        <a:spcBef>
                          <a:spcPts val="2820"/>
                        </a:spcBef>
                        <a:tabLst>
                          <a:tab pos="7031990" algn="l"/>
                          <a:tab pos="8281670" algn="l"/>
                          <a:tab pos="9084310" algn="l"/>
                          <a:tab pos="11101070" algn="l"/>
                        </a:tabLst>
                      </a:pPr>
                      <a:r>
                        <a:rPr sz="3750" b="1" spc="-37" baseline="-51111" dirty="0">
                          <a:solidFill>
                            <a:srgbClr val="989DA3"/>
                          </a:solidFill>
                          <a:latin typeface="Arial"/>
                          <a:cs typeface="Arial"/>
                        </a:rPr>
                        <a:t>15%</a:t>
                      </a:r>
                      <a:r>
                        <a:rPr sz="3750" b="1" baseline="-51111" dirty="0">
                          <a:solidFill>
                            <a:srgbClr val="989DA3"/>
                          </a:solidFill>
                          <a:latin typeface="Arial"/>
                          <a:cs typeface="Arial"/>
                        </a:rPr>
                        <a:t>	</a:t>
                      </a:r>
                      <a:r>
                        <a:rPr sz="3750" b="1" spc="-37" baseline="-18888" dirty="0">
                          <a:solidFill>
                            <a:srgbClr val="989DA3"/>
                          </a:solidFill>
                          <a:latin typeface="Arial"/>
                          <a:cs typeface="Arial"/>
                        </a:rPr>
                        <a:t>16%</a:t>
                      </a:r>
                      <a:r>
                        <a:rPr sz="3750" b="1" baseline="-18888" dirty="0">
                          <a:solidFill>
                            <a:srgbClr val="989DA3"/>
                          </a:solidFill>
                          <a:latin typeface="Arial"/>
                          <a:cs typeface="Arial"/>
                        </a:rPr>
                        <a:t>	</a:t>
                      </a:r>
                      <a:r>
                        <a:rPr sz="2500" b="1" spc="-25" dirty="0">
                          <a:solidFill>
                            <a:srgbClr val="3C7B5E"/>
                          </a:solidFill>
                          <a:latin typeface="Arial"/>
                          <a:cs typeface="Arial"/>
                        </a:rPr>
                        <a:t>17%</a:t>
                      </a:r>
                      <a:r>
                        <a:rPr sz="2500" b="1" dirty="0">
                          <a:solidFill>
                            <a:srgbClr val="3C7B5E"/>
                          </a:solidFill>
                          <a:latin typeface="Arial"/>
                          <a:cs typeface="Arial"/>
                        </a:rPr>
                        <a:t>	</a:t>
                      </a:r>
                      <a:r>
                        <a:rPr sz="2500" b="1" spc="-25" dirty="0">
                          <a:solidFill>
                            <a:srgbClr val="989DA3"/>
                          </a:solidFill>
                          <a:latin typeface="Arial"/>
                          <a:cs typeface="Arial"/>
                        </a:rPr>
                        <a:t>17%</a:t>
                      </a:r>
                      <a:r>
                        <a:rPr sz="2500" b="1" dirty="0">
                          <a:solidFill>
                            <a:srgbClr val="989DA3"/>
                          </a:solidFill>
                          <a:latin typeface="Arial"/>
                          <a:cs typeface="Arial"/>
                        </a:rPr>
                        <a:t>	</a:t>
                      </a:r>
                      <a:r>
                        <a:rPr sz="3750" b="1" spc="-37" baseline="-40000" dirty="0">
                          <a:solidFill>
                            <a:srgbClr val="989DA3"/>
                          </a:solidFill>
                          <a:latin typeface="Arial"/>
                          <a:cs typeface="Arial"/>
                        </a:rPr>
                        <a:t>15%</a:t>
                      </a:r>
                      <a:endParaRPr sz="3750" baseline="-40000">
                        <a:latin typeface="Arial"/>
                        <a:cs typeface="Arial"/>
                      </a:endParaRPr>
                    </a:p>
                    <a:p>
                      <a:pPr marL="1077595" algn="ctr">
                        <a:lnSpc>
                          <a:spcPct val="100000"/>
                        </a:lnSpc>
                        <a:spcBef>
                          <a:spcPts val="4634"/>
                        </a:spcBef>
                        <a:tabLst>
                          <a:tab pos="11229975" algn="l"/>
                        </a:tabLst>
                      </a:pPr>
                      <a:r>
                        <a:rPr sz="2500" b="1" spc="-25" dirty="0">
                          <a:solidFill>
                            <a:srgbClr val="3C7B5E"/>
                          </a:solidFill>
                          <a:latin typeface="Arial"/>
                          <a:cs typeface="Arial"/>
                        </a:rPr>
                        <a:t>9%</a:t>
                      </a:r>
                      <a:r>
                        <a:rPr sz="2500" b="1" dirty="0">
                          <a:solidFill>
                            <a:srgbClr val="3C7B5E"/>
                          </a:solidFill>
                          <a:latin typeface="Arial"/>
                          <a:cs typeface="Arial"/>
                        </a:rPr>
                        <a:t>	</a:t>
                      </a:r>
                      <a:r>
                        <a:rPr sz="3750" b="1" spc="-37" baseline="-30000" dirty="0">
                          <a:solidFill>
                            <a:srgbClr val="3C7B5E"/>
                          </a:solidFill>
                          <a:latin typeface="Arial"/>
                          <a:cs typeface="Arial"/>
                        </a:rPr>
                        <a:t>8%</a:t>
                      </a:r>
                      <a:endParaRPr sz="3750" baseline="-30000">
                        <a:latin typeface="Arial"/>
                        <a:cs typeface="Arial"/>
                      </a:endParaRPr>
                    </a:p>
                    <a:p>
                      <a:pPr marL="3082290">
                        <a:lnSpc>
                          <a:spcPct val="100000"/>
                        </a:lnSpc>
                        <a:spcBef>
                          <a:spcPts val="1260"/>
                        </a:spcBef>
                      </a:pPr>
                      <a:r>
                        <a:rPr sz="2500" b="1" spc="-25" dirty="0">
                          <a:solidFill>
                            <a:srgbClr val="989DA3"/>
                          </a:solidFill>
                          <a:latin typeface="Arial"/>
                          <a:cs typeface="Arial"/>
                        </a:rPr>
                        <a:t>5%</a:t>
                      </a:r>
                      <a:endParaRPr sz="2500">
                        <a:latin typeface="Arial"/>
                        <a:cs typeface="Arial"/>
                      </a:endParaRPr>
                    </a:p>
                    <a:p>
                      <a:pPr marL="277495">
                        <a:lnSpc>
                          <a:spcPct val="100000"/>
                        </a:lnSpc>
                        <a:spcBef>
                          <a:spcPts val="835"/>
                        </a:spcBef>
                      </a:pPr>
                      <a:r>
                        <a:rPr sz="2500" b="1" spc="-25" dirty="0">
                          <a:solidFill>
                            <a:srgbClr val="3C7B5E"/>
                          </a:solidFill>
                          <a:latin typeface="Arial"/>
                          <a:cs typeface="Arial"/>
                        </a:rPr>
                        <a:t>1%</a:t>
                      </a:r>
                      <a:endParaRPr sz="2500">
                        <a:latin typeface="Arial"/>
                        <a:cs typeface="Arial"/>
                      </a:endParaRPr>
                    </a:p>
                  </a:txBody>
                  <a:tcPr marL="0" marR="0" marT="25400" marB="0">
                    <a:lnB w="57150">
                      <a:solidFill>
                        <a:srgbClr val="3C7B5E"/>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3400">
                        <a:latin typeface="Times New Roman"/>
                        <a:cs typeface="Times New Roman"/>
                      </a:endParaRPr>
                    </a:p>
                    <a:p>
                      <a:pPr>
                        <a:lnSpc>
                          <a:spcPct val="100000"/>
                        </a:lnSpc>
                      </a:pPr>
                      <a:endParaRPr sz="3400">
                        <a:latin typeface="Times New Roman"/>
                        <a:cs typeface="Times New Roman"/>
                      </a:endParaRPr>
                    </a:p>
                    <a:p>
                      <a:pPr>
                        <a:lnSpc>
                          <a:spcPct val="100000"/>
                        </a:lnSpc>
                      </a:pPr>
                      <a:endParaRPr sz="3400">
                        <a:latin typeface="Times New Roman"/>
                        <a:cs typeface="Times New Roman"/>
                      </a:endParaRPr>
                    </a:p>
                    <a:p>
                      <a:pPr>
                        <a:lnSpc>
                          <a:spcPct val="100000"/>
                        </a:lnSpc>
                      </a:pPr>
                      <a:endParaRPr sz="3400">
                        <a:latin typeface="Times New Roman"/>
                        <a:cs typeface="Times New Roman"/>
                      </a:endParaRPr>
                    </a:p>
                    <a:p>
                      <a:pPr>
                        <a:lnSpc>
                          <a:spcPct val="100000"/>
                        </a:lnSpc>
                        <a:spcBef>
                          <a:spcPts val="15"/>
                        </a:spcBef>
                      </a:pPr>
                      <a:endParaRPr sz="3650">
                        <a:latin typeface="Times New Roman"/>
                        <a:cs typeface="Times New Roman"/>
                      </a:endParaRPr>
                    </a:p>
                    <a:p>
                      <a:pPr marR="167640" algn="r">
                        <a:lnSpc>
                          <a:spcPct val="100000"/>
                        </a:lnSpc>
                      </a:pPr>
                      <a:r>
                        <a:rPr sz="2500" b="1" spc="-25" dirty="0">
                          <a:solidFill>
                            <a:srgbClr val="3C7B5E"/>
                          </a:solidFill>
                          <a:latin typeface="Arial"/>
                          <a:cs typeface="Arial"/>
                        </a:rPr>
                        <a:t>3%</a:t>
                      </a:r>
                      <a:endParaRPr sz="2500">
                        <a:latin typeface="Arial"/>
                        <a:cs typeface="Arial"/>
                      </a:endParaRPr>
                    </a:p>
                  </a:txBody>
                  <a:tcPr marL="0" marR="0" marT="0" marB="0">
                    <a:lnB w="57150">
                      <a:solidFill>
                        <a:srgbClr val="3C7B5E"/>
                      </a:solidFill>
                      <a:prstDash val="solid"/>
                    </a:lnB>
                  </a:tcPr>
                </a:tc>
                <a:tc>
                  <a:txBody>
                    <a:bodyPr/>
                    <a:lstStyle/>
                    <a:p>
                      <a:pPr>
                        <a:lnSpc>
                          <a:spcPct val="100000"/>
                        </a:lnSpc>
                      </a:pPr>
                      <a:endParaRPr sz="3400">
                        <a:latin typeface="Times New Roman"/>
                        <a:cs typeface="Times New Roman"/>
                      </a:endParaRPr>
                    </a:p>
                    <a:p>
                      <a:pPr>
                        <a:lnSpc>
                          <a:spcPct val="100000"/>
                        </a:lnSpc>
                      </a:pPr>
                      <a:endParaRPr sz="3400">
                        <a:latin typeface="Times New Roman"/>
                        <a:cs typeface="Times New Roman"/>
                      </a:endParaRPr>
                    </a:p>
                    <a:p>
                      <a:pPr>
                        <a:lnSpc>
                          <a:spcPct val="100000"/>
                        </a:lnSpc>
                      </a:pPr>
                      <a:endParaRPr sz="3400">
                        <a:latin typeface="Times New Roman"/>
                        <a:cs typeface="Times New Roman"/>
                      </a:endParaRPr>
                    </a:p>
                    <a:p>
                      <a:pPr>
                        <a:lnSpc>
                          <a:spcPct val="100000"/>
                        </a:lnSpc>
                      </a:pPr>
                      <a:endParaRPr sz="3400">
                        <a:latin typeface="Times New Roman"/>
                        <a:cs typeface="Times New Roman"/>
                      </a:endParaRPr>
                    </a:p>
                    <a:p>
                      <a:pPr>
                        <a:lnSpc>
                          <a:spcPct val="100000"/>
                        </a:lnSpc>
                        <a:spcBef>
                          <a:spcPts val="15"/>
                        </a:spcBef>
                      </a:pPr>
                      <a:endParaRPr sz="3650">
                        <a:latin typeface="Times New Roman"/>
                        <a:cs typeface="Times New Roman"/>
                      </a:endParaRPr>
                    </a:p>
                    <a:p>
                      <a:pPr marR="337820" algn="r">
                        <a:lnSpc>
                          <a:spcPct val="100000"/>
                        </a:lnSpc>
                      </a:pPr>
                      <a:r>
                        <a:rPr sz="2500" b="1" spc="-25" dirty="0">
                          <a:solidFill>
                            <a:srgbClr val="989DA3"/>
                          </a:solidFill>
                          <a:latin typeface="Arial"/>
                          <a:cs typeface="Arial"/>
                        </a:rPr>
                        <a:t>3%</a:t>
                      </a:r>
                      <a:endParaRPr sz="2500">
                        <a:latin typeface="Arial"/>
                        <a:cs typeface="Arial"/>
                      </a:endParaRPr>
                    </a:p>
                  </a:txBody>
                  <a:tcPr marL="0" marR="0" marT="0" marB="0">
                    <a:lnB w="57150">
                      <a:solidFill>
                        <a:srgbClr val="3C7B5E"/>
                      </a:solidFill>
                      <a:prstDash val="solid"/>
                    </a:lnB>
                  </a:tcPr>
                </a:tc>
                <a:extLst>
                  <a:ext uri="{0D108BD9-81ED-4DB2-BD59-A6C34878D82A}">
                    <a16:rowId xmlns:a16="http://schemas.microsoft.com/office/drawing/2014/main" val="10000"/>
                  </a:ext>
                </a:extLst>
              </a:tr>
              <a:tr h="306070">
                <a:tc>
                  <a:txBody>
                    <a:bodyPr/>
                    <a:lstStyle/>
                    <a:p>
                      <a:pPr marL="382905">
                        <a:lnSpc>
                          <a:spcPct val="100000"/>
                        </a:lnSpc>
                        <a:spcBef>
                          <a:spcPts val="20"/>
                        </a:spcBef>
                        <a:tabLst>
                          <a:tab pos="1038225" algn="l"/>
                        </a:tabLst>
                      </a:pPr>
                      <a:r>
                        <a:rPr sz="1750" spc="-25" dirty="0">
                          <a:solidFill>
                            <a:srgbClr val="3C7B5E"/>
                          </a:solidFill>
                          <a:latin typeface="Tahoma"/>
                          <a:cs typeface="Tahoma"/>
                        </a:rPr>
                        <a:t>(1)</a:t>
                      </a:r>
                      <a:r>
                        <a:rPr sz="1750" dirty="0">
                          <a:solidFill>
                            <a:srgbClr val="3C7B5E"/>
                          </a:solidFill>
                          <a:latin typeface="Tahoma"/>
                          <a:cs typeface="Tahoma"/>
                        </a:rPr>
                        <a:t>	</a:t>
                      </a:r>
                      <a:r>
                        <a:rPr sz="1750" spc="-10" dirty="0">
                          <a:solidFill>
                            <a:srgbClr val="3C7B5E"/>
                          </a:solidFill>
                          <a:latin typeface="Tahoma"/>
                          <a:cs typeface="Tahoma"/>
                        </a:rPr>
                        <a:t>(510)</a:t>
                      </a:r>
                      <a:endParaRPr sz="1750">
                        <a:latin typeface="Tahoma"/>
                        <a:cs typeface="Tahoma"/>
                      </a:endParaRPr>
                    </a:p>
                  </a:txBody>
                  <a:tcPr marL="0" marR="0" marT="2540" marB="0">
                    <a:lnT w="57150">
                      <a:solidFill>
                        <a:srgbClr val="3C7B5E"/>
                      </a:solidFill>
                      <a:prstDash val="solid"/>
                    </a:lnT>
                  </a:tcPr>
                </a:tc>
                <a:tc>
                  <a:txBody>
                    <a:bodyPr/>
                    <a:lstStyle/>
                    <a:p>
                      <a:pPr marL="373380">
                        <a:lnSpc>
                          <a:spcPct val="100000"/>
                        </a:lnSpc>
                        <a:spcBef>
                          <a:spcPts val="20"/>
                        </a:spcBef>
                      </a:pPr>
                      <a:r>
                        <a:rPr sz="1750" spc="-20" dirty="0">
                          <a:solidFill>
                            <a:srgbClr val="3C7B5E"/>
                          </a:solidFill>
                          <a:latin typeface="Tahoma"/>
                          <a:cs typeface="Tahoma"/>
                        </a:rPr>
                        <a:t>(16)</a:t>
                      </a:r>
                      <a:endParaRPr sz="1750">
                        <a:latin typeface="Tahoma"/>
                        <a:cs typeface="Tahoma"/>
                      </a:endParaRPr>
                    </a:p>
                  </a:txBody>
                  <a:tcPr marL="0" marR="0" marT="2540" marB="0">
                    <a:lnT w="57150">
                      <a:solidFill>
                        <a:srgbClr val="3C7B5E"/>
                      </a:solidFill>
                      <a:prstDash val="solid"/>
                    </a:lnT>
                  </a:tcPr>
                </a:tc>
                <a:tc>
                  <a:txBody>
                    <a:bodyPr/>
                    <a:lstStyle/>
                    <a:p>
                      <a:pPr marL="171450">
                        <a:lnSpc>
                          <a:spcPct val="100000"/>
                        </a:lnSpc>
                        <a:spcBef>
                          <a:spcPts val="20"/>
                        </a:spcBef>
                      </a:pPr>
                      <a:r>
                        <a:rPr sz="1750" spc="-10" dirty="0">
                          <a:solidFill>
                            <a:srgbClr val="3C7B5E"/>
                          </a:solidFill>
                          <a:latin typeface="Tahoma"/>
                          <a:cs typeface="Tahoma"/>
                        </a:rPr>
                        <a:t>(132)</a:t>
                      </a:r>
                      <a:endParaRPr sz="1750">
                        <a:latin typeface="Tahoma"/>
                        <a:cs typeface="Tahoma"/>
                      </a:endParaRPr>
                    </a:p>
                  </a:txBody>
                  <a:tcPr marL="0" marR="0" marT="2540" marB="0">
                    <a:lnT w="57150">
                      <a:solidFill>
                        <a:srgbClr val="3C7B5E"/>
                      </a:solidFill>
                      <a:prstDash val="solid"/>
                    </a:lnT>
                  </a:tcPr>
                </a:tc>
                <a:tc>
                  <a:txBody>
                    <a:bodyPr/>
                    <a:lstStyle/>
                    <a:p>
                      <a:pPr marL="393700">
                        <a:lnSpc>
                          <a:spcPct val="100000"/>
                        </a:lnSpc>
                        <a:spcBef>
                          <a:spcPts val="20"/>
                        </a:spcBef>
                      </a:pPr>
                      <a:r>
                        <a:rPr sz="1750" spc="-20" dirty="0">
                          <a:solidFill>
                            <a:srgbClr val="3C7B5E"/>
                          </a:solidFill>
                          <a:latin typeface="Tahoma"/>
                          <a:cs typeface="Tahoma"/>
                        </a:rPr>
                        <a:t>(44)</a:t>
                      </a:r>
                      <a:endParaRPr sz="1750">
                        <a:latin typeface="Tahoma"/>
                        <a:cs typeface="Tahoma"/>
                      </a:endParaRPr>
                    </a:p>
                  </a:txBody>
                  <a:tcPr marL="0" marR="0" marT="2540" marB="0">
                    <a:lnT w="57150">
                      <a:solidFill>
                        <a:srgbClr val="3C7B5E"/>
                      </a:solidFill>
                      <a:prstDash val="solid"/>
                    </a:lnT>
                  </a:tcPr>
                </a:tc>
                <a:tc>
                  <a:txBody>
                    <a:bodyPr/>
                    <a:lstStyle/>
                    <a:p>
                      <a:pPr marL="211454">
                        <a:lnSpc>
                          <a:spcPct val="100000"/>
                        </a:lnSpc>
                        <a:spcBef>
                          <a:spcPts val="20"/>
                        </a:spcBef>
                      </a:pPr>
                      <a:r>
                        <a:rPr sz="1750" spc="-10" dirty="0">
                          <a:solidFill>
                            <a:srgbClr val="3C7B5E"/>
                          </a:solidFill>
                          <a:latin typeface="Tahoma"/>
                          <a:cs typeface="Tahoma"/>
                        </a:rPr>
                        <a:t>(366)</a:t>
                      </a:r>
                      <a:endParaRPr sz="1750">
                        <a:latin typeface="Tahoma"/>
                        <a:cs typeface="Tahoma"/>
                      </a:endParaRPr>
                    </a:p>
                  </a:txBody>
                  <a:tcPr marL="0" marR="0" marT="2540" marB="0">
                    <a:lnT w="57150">
                      <a:solidFill>
                        <a:srgbClr val="3C7B5E"/>
                      </a:solidFill>
                      <a:prstDash val="solid"/>
                    </a:lnT>
                  </a:tcPr>
                </a:tc>
                <a:tc>
                  <a:txBody>
                    <a:bodyPr/>
                    <a:lstStyle/>
                    <a:p>
                      <a:pPr marL="402590">
                        <a:lnSpc>
                          <a:spcPct val="100000"/>
                        </a:lnSpc>
                        <a:spcBef>
                          <a:spcPts val="20"/>
                        </a:spcBef>
                      </a:pPr>
                      <a:r>
                        <a:rPr sz="1750" spc="-20" dirty="0">
                          <a:solidFill>
                            <a:srgbClr val="3C7B5E"/>
                          </a:solidFill>
                          <a:latin typeface="Tahoma"/>
                          <a:cs typeface="Tahoma"/>
                        </a:rPr>
                        <a:t>(40)</a:t>
                      </a:r>
                      <a:endParaRPr sz="1750">
                        <a:latin typeface="Tahoma"/>
                        <a:cs typeface="Tahoma"/>
                      </a:endParaRPr>
                    </a:p>
                  </a:txBody>
                  <a:tcPr marL="0" marR="0" marT="2540" marB="0">
                    <a:lnT w="57150">
                      <a:solidFill>
                        <a:srgbClr val="3C7B5E"/>
                      </a:solidFill>
                      <a:prstDash val="solid"/>
                    </a:lnT>
                  </a:tcPr>
                </a:tc>
                <a:tc>
                  <a:txBody>
                    <a:bodyPr/>
                    <a:lstStyle/>
                    <a:p>
                      <a:pPr marL="139700">
                        <a:lnSpc>
                          <a:spcPct val="100000"/>
                        </a:lnSpc>
                        <a:spcBef>
                          <a:spcPts val="20"/>
                        </a:spcBef>
                      </a:pPr>
                      <a:r>
                        <a:rPr sz="1750" spc="-10" dirty="0">
                          <a:solidFill>
                            <a:srgbClr val="3C7B5E"/>
                          </a:solidFill>
                          <a:latin typeface="Tahoma"/>
                          <a:cs typeface="Tahoma"/>
                        </a:rPr>
                        <a:t>(391)</a:t>
                      </a:r>
                      <a:endParaRPr sz="1750">
                        <a:latin typeface="Tahoma"/>
                        <a:cs typeface="Tahoma"/>
                      </a:endParaRPr>
                    </a:p>
                  </a:txBody>
                  <a:tcPr marL="0" marR="0" marT="2540" marB="0">
                    <a:lnT w="57150">
                      <a:solidFill>
                        <a:srgbClr val="3C7B5E"/>
                      </a:solidFill>
                      <a:prstDash val="solid"/>
                    </a:lnT>
                  </a:tcPr>
                </a:tc>
                <a:tc>
                  <a:txBody>
                    <a:bodyPr/>
                    <a:lstStyle/>
                    <a:p>
                      <a:pPr marL="450215">
                        <a:lnSpc>
                          <a:spcPct val="100000"/>
                        </a:lnSpc>
                        <a:spcBef>
                          <a:spcPts val="20"/>
                        </a:spcBef>
                      </a:pPr>
                      <a:r>
                        <a:rPr sz="1750" spc="-20" dirty="0">
                          <a:solidFill>
                            <a:srgbClr val="3C7B5E"/>
                          </a:solidFill>
                          <a:latin typeface="Tahoma"/>
                          <a:cs typeface="Tahoma"/>
                        </a:rPr>
                        <a:t>(29)</a:t>
                      </a:r>
                      <a:endParaRPr sz="1750">
                        <a:latin typeface="Tahoma"/>
                        <a:cs typeface="Tahoma"/>
                      </a:endParaRPr>
                    </a:p>
                  </a:txBody>
                  <a:tcPr marL="0" marR="0" marT="2540" marB="0">
                    <a:lnT w="57150">
                      <a:solidFill>
                        <a:srgbClr val="3C7B5E"/>
                      </a:solidFill>
                      <a:prstDash val="solid"/>
                    </a:lnT>
                  </a:tcPr>
                </a:tc>
                <a:tc>
                  <a:txBody>
                    <a:bodyPr/>
                    <a:lstStyle/>
                    <a:p>
                      <a:pPr marL="171450">
                        <a:lnSpc>
                          <a:spcPct val="100000"/>
                        </a:lnSpc>
                        <a:spcBef>
                          <a:spcPts val="20"/>
                        </a:spcBef>
                      </a:pPr>
                      <a:r>
                        <a:rPr sz="1750" spc="-10" dirty="0">
                          <a:solidFill>
                            <a:srgbClr val="3C7B5E"/>
                          </a:solidFill>
                          <a:latin typeface="Tahoma"/>
                          <a:cs typeface="Tahoma"/>
                        </a:rPr>
                        <a:t>(431)</a:t>
                      </a:r>
                      <a:endParaRPr sz="1750">
                        <a:latin typeface="Tahoma"/>
                        <a:cs typeface="Tahoma"/>
                      </a:endParaRPr>
                    </a:p>
                  </a:txBody>
                  <a:tcPr marL="0" marR="0" marT="2540" marB="0">
                    <a:lnT w="57150">
                      <a:solidFill>
                        <a:srgbClr val="3C7B5E"/>
                      </a:solidFill>
                      <a:prstDash val="solid"/>
                    </a:lnT>
                  </a:tcPr>
                </a:tc>
                <a:tc>
                  <a:txBody>
                    <a:bodyPr/>
                    <a:lstStyle/>
                    <a:p>
                      <a:pPr marL="415290">
                        <a:lnSpc>
                          <a:spcPct val="100000"/>
                        </a:lnSpc>
                        <a:spcBef>
                          <a:spcPts val="20"/>
                        </a:spcBef>
                      </a:pPr>
                      <a:r>
                        <a:rPr sz="1750" spc="-20" dirty="0">
                          <a:solidFill>
                            <a:srgbClr val="3C7B5E"/>
                          </a:solidFill>
                          <a:latin typeface="Tahoma"/>
                          <a:cs typeface="Tahoma"/>
                        </a:rPr>
                        <a:t>(22)</a:t>
                      </a:r>
                      <a:endParaRPr sz="1750">
                        <a:latin typeface="Tahoma"/>
                        <a:cs typeface="Tahoma"/>
                      </a:endParaRPr>
                    </a:p>
                  </a:txBody>
                  <a:tcPr marL="0" marR="0" marT="2540" marB="0">
                    <a:lnT w="57150">
                      <a:solidFill>
                        <a:srgbClr val="3C7B5E"/>
                      </a:solidFill>
                      <a:prstDash val="solid"/>
                    </a:lnT>
                  </a:tcPr>
                </a:tc>
                <a:tc>
                  <a:txBody>
                    <a:bodyPr/>
                    <a:lstStyle/>
                    <a:p>
                      <a:pPr marL="140335">
                        <a:lnSpc>
                          <a:spcPct val="100000"/>
                        </a:lnSpc>
                        <a:spcBef>
                          <a:spcPts val="20"/>
                        </a:spcBef>
                      </a:pPr>
                      <a:r>
                        <a:rPr sz="1750" spc="-10" dirty="0">
                          <a:solidFill>
                            <a:srgbClr val="3C7B5E"/>
                          </a:solidFill>
                          <a:latin typeface="Tahoma"/>
                          <a:cs typeface="Tahoma"/>
                        </a:rPr>
                        <a:t>(363)</a:t>
                      </a:r>
                      <a:endParaRPr sz="1750">
                        <a:latin typeface="Tahoma"/>
                        <a:cs typeface="Tahoma"/>
                      </a:endParaRPr>
                    </a:p>
                  </a:txBody>
                  <a:tcPr marL="0" marR="0" marT="2540" marB="0">
                    <a:lnT w="57150">
                      <a:solidFill>
                        <a:srgbClr val="3C7B5E"/>
                      </a:solidFill>
                      <a:prstDash val="solid"/>
                    </a:lnT>
                  </a:tcPr>
                </a:tc>
                <a:tc>
                  <a:txBody>
                    <a:bodyPr/>
                    <a:lstStyle/>
                    <a:p>
                      <a:pPr marL="393065">
                        <a:lnSpc>
                          <a:spcPct val="100000"/>
                        </a:lnSpc>
                        <a:spcBef>
                          <a:spcPts val="20"/>
                        </a:spcBef>
                      </a:pPr>
                      <a:r>
                        <a:rPr sz="1750" spc="-20" dirty="0">
                          <a:solidFill>
                            <a:srgbClr val="3C7B5E"/>
                          </a:solidFill>
                          <a:latin typeface="Tahoma"/>
                          <a:cs typeface="Tahoma"/>
                        </a:rPr>
                        <a:t>(14)</a:t>
                      </a:r>
                      <a:endParaRPr sz="1750">
                        <a:latin typeface="Tahoma"/>
                        <a:cs typeface="Tahoma"/>
                      </a:endParaRPr>
                    </a:p>
                  </a:txBody>
                  <a:tcPr marL="0" marR="0" marT="2540" marB="0">
                    <a:lnT w="57150">
                      <a:solidFill>
                        <a:srgbClr val="3C7B5E"/>
                      </a:solidFill>
                      <a:prstDash val="solid"/>
                    </a:lnT>
                  </a:tcPr>
                </a:tc>
                <a:tc>
                  <a:txBody>
                    <a:bodyPr/>
                    <a:lstStyle/>
                    <a:p>
                      <a:pPr marL="208279">
                        <a:lnSpc>
                          <a:spcPct val="100000"/>
                        </a:lnSpc>
                        <a:spcBef>
                          <a:spcPts val="20"/>
                        </a:spcBef>
                      </a:pPr>
                      <a:r>
                        <a:rPr sz="1750" spc="-10" dirty="0">
                          <a:solidFill>
                            <a:srgbClr val="3C7B5E"/>
                          </a:solidFill>
                          <a:latin typeface="Tahoma"/>
                          <a:cs typeface="Tahoma"/>
                        </a:rPr>
                        <a:t>(276)</a:t>
                      </a:r>
                      <a:endParaRPr sz="1750">
                        <a:latin typeface="Tahoma"/>
                        <a:cs typeface="Tahoma"/>
                      </a:endParaRPr>
                    </a:p>
                  </a:txBody>
                  <a:tcPr marL="0" marR="0" marT="2540" marB="0">
                    <a:lnT w="57150">
                      <a:solidFill>
                        <a:srgbClr val="3C7B5E"/>
                      </a:solidFill>
                      <a:prstDash val="solid"/>
                    </a:lnT>
                  </a:tcPr>
                </a:tc>
                <a:tc>
                  <a:txBody>
                    <a:bodyPr/>
                    <a:lstStyle/>
                    <a:p>
                      <a:pPr marR="224154" algn="r">
                        <a:lnSpc>
                          <a:spcPct val="100000"/>
                        </a:lnSpc>
                        <a:spcBef>
                          <a:spcPts val="20"/>
                        </a:spcBef>
                      </a:pPr>
                      <a:r>
                        <a:rPr sz="1750" spc="-25" dirty="0">
                          <a:solidFill>
                            <a:srgbClr val="3C7B5E"/>
                          </a:solidFill>
                          <a:latin typeface="Tahoma"/>
                          <a:cs typeface="Tahoma"/>
                        </a:rPr>
                        <a:t>(6)</a:t>
                      </a:r>
                      <a:endParaRPr sz="1750">
                        <a:latin typeface="Tahoma"/>
                        <a:cs typeface="Tahoma"/>
                      </a:endParaRPr>
                    </a:p>
                  </a:txBody>
                  <a:tcPr marL="0" marR="0" marT="2540" marB="0">
                    <a:lnT w="57150">
                      <a:solidFill>
                        <a:srgbClr val="3C7B5E"/>
                      </a:solidFill>
                      <a:prstDash val="solid"/>
                    </a:lnT>
                  </a:tcPr>
                </a:tc>
                <a:tc>
                  <a:txBody>
                    <a:bodyPr/>
                    <a:lstStyle/>
                    <a:p>
                      <a:pPr marR="354965" algn="r">
                        <a:lnSpc>
                          <a:spcPct val="100000"/>
                        </a:lnSpc>
                        <a:spcBef>
                          <a:spcPts val="20"/>
                        </a:spcBef>
                      </a:pPr>
                      <a:r>
                        <a:rPr sz="1750" spc="-20" dirty="0">
                          <a:solidFill>
                            <a:srgbClr val="3C7B5E"/>
                          </a:solidFill>
                          <a:latin typeface="Tahoma"/>
                          <a:cs typeface="Tahoma"/>
                        </a:rPr>
                        <a:t>(70)</a:t>
                      </a:r>
                      <a:endParaRPr sz="1750">
                        <a:latin typeface="Tahoma"/>
                        <a:cs typeface="Tahoma"/>
                      </a:endParaRPr>
                    </a:p>
                  </a:txBody>
                  <a:tcPr marL="0" marR="0" marT="2540" marB="0">
                    <a:lnT w="57150">
                      <a:solidFill>
                        <a:srgbClr val="3C7B5E"/>
                      </a:solidFill>
                      <a:prstDash val="solid"/>
                    </a:lnT>
                  </a:tcPr>
                </a:tc>
                <a:extLst>
                  <a:ext uri="{0D108BD9-81ED-4DB2-BD59-A6C34878D82A}">
                    <a16:rowId xmlns:a16="http://schemas.microsoft.com/office/drawing/2014/main" val="10001"/>
                  </a:ext>
                </a:extLst>
              </a:tr>
            </a:tbl>
          </a:graphicData>
        </a:graphic>
      </p:graphicFrame>
      <p:sp>
        <p:nvSpPr>
          <p:cNvPr id="42" name="object 42"/>
          <p:cNvSpPr/>
          <p:nvPr/>
        </p:nvSpPr>
        <p:spPr>
          <a:xfrm>
            <a:off x="0" y="1654965"/>
            <a:ext cx="10159365" cy="533400"/>
          </a:xfrm>
          <a:custGeom>
            <a:avLst/>
            <a:gdLst/>
            <a:ahLst/>
            <a:cxnLst/>
            <a:rect l="l" t="t" r="r" b="b"/>
            <a:pathLst>
              <a:path w="10159365" h="533400">
                <a:moveTo>
                  <a:pt x="10058954" y="533399"/>
                </a:moveTo>
                <a:lnTo>
                  <a:pt x="0" y="533399"/>
                </a:lnTo>
                <a:lnTo>
                  <a:pt x="0" y="0"/>
                </a:lnTo>
                <a:lnTo>
                  <a:pt x="10058954" y="0"/>
                </a:lnTo>
                <a:lnTo>
                  <a:pt x="10097953" y="7884"/>
                </a:lnTo>
                <a:lnTo>
                  <a:pt x="10129851" y="29366"/>
                </a:lnTo>
                <a:lnTo>
                  <a:pt x="10151382" y="61191"/>
                </a:lnTo>
                <a:lnTo>
                  <a:pt x="10159284" y="100102"/>
                </a:lnTo>
                <a:lnTo>
                  <a:pt x="10159284" y="433297"/>
                </a:lnTo>
                <a:lnTo>
                  <a:pt x="10151382" y="472208"/>
                </a:lnTo>
                <a:lnTo>
                  <a:pt x="10129851" y="504033"/>
                </a:lnTo>
                <a:lnTo>
                  <a:pt x="10097953" y="525515"/>
                </a:lnTo>
                <a:lnTo>
                  <a:pt x="10058954" y="533399"/>
                </a:lnTo>
                <a:close/>
              </a:path>
            </a:pathLst>
          </a:custGeom>
          <a:solidFill>
            <a:srgbClr val="3C7B5E">
              <a:alpha val="29798"/>
            </a:srgbClr>
          </a:solidFill>
        </p:spPr>
        <p:txBody>
          <a:bodyPr wrap="square" lIns="0" tIns="0" rIns="0" bIns="0" rtlCol="0"/>
          <a:lstStyle/>
          <a:p>
            <a:endParaRPr/>
          </a:p>
        </p:txBody>
      </p:sp>
      <p:sp>
        <p:nvSpPr>
          <p:cNvPr id="43" name="object 43"/>
          <p:cNvSpPr txBox="1"/>
          <p:nvPr/>
        </p:nvSpPr>
        <p:spPr>
          <a:xfrm>
            <a:off x="635960" y="1663227"/>
            <a:ext cx="9443085" cy="452120"/>
          </a:xfrm>
          <a:prstGeom prst="rect">
            <a:avLst/>
          </a:prstGeom>
        </p:spPr>
        <p:txBody>
          <a:bodyPr vert="horz" wrap="square" lIns="0" tIns="12700" rIns="0" bIns="0" rtlCol="0">
            <a:spAutoFit/>
          </a:bodyPr>
          <a:lstStyle/>
          <a:p>
            <a:pPr marL="12700">
              <a:lnSpc>
                <a:spcPct val="100000"/>
              </a:lnSpc>
              <a:spcBef>
                <a:spcPts val="100"/>
              </a:spcBef>
            </a:pPr>
            <a:r>
              <a:rPr sz="2800" b="0" spc="-245" dirty="0">
                <a:latin typeface="Bookman Old Style"/>
                <a:cs typeface="Bookman Old Style"/>
              </a:rPr>
              <a:t>SGM</a:t>
            </a:r>
            <a:r>
              <a:rPr sz="2800" b="0" spc="-260" dirty="0">
                <a:latin typeface="Bookman Old Style"/>
                <a:cs typeface="Bookman Old Style"/>
              </a:rPr>
              <a:t> </a:t>
            </a:r>
            <a:r>
              <a:rPr sz="2800" b="0" spc="-250" dirty="0">
                <a:latin typeface="Bookman Old Style"/>
                <a:cs typeface="Bookman Old Style"/>
              </a:rPr>
              <a:t>(172)</a:t>
            </a:r>
            <a:r>
              <a:rPr sz="2800" b="0" spc="-254" dirty="0">
                <a:latin typeface="Bookman Old Style"/>
                <a:cs typeface="Bookman Old Style"/>
              </a:rPr>
              <a:t> </a:t>
            </a:r>
            <a:r>
              <a:rPr sz="2800" b="0" spc="-60" dirty="0">
                <a:latin typeface="Bookman Old Style"/>
                <a:cs typeface="Bookman Old Style"/>
              </a:rPr>
              <a:t>V.</a:t>
            </a:r>
            <a:r>
              <a:rPr sz="2800" b="0" spc="-254" dirty="0">
                <a:latin typeface="Bookman Old Style"/>
                <a:cs typeface="Bookman Old Style"/>
              </a:rPr>
              <a:t> </a:t>
            </a:r>
            <a:r>
              <a:rPr sz="2800" b="0" spc="-170" dirty="0">
                <a:latin typeface="Bookman Old Style"/>
                <a:cs typeface="Bookman Old Style"/>
              </a:rPr>
              <a:t>SURVEYED</a:t>
            </a:r>
            <a:r>
              <a:rPr sz="2800" b="0" spc="-254" dirty="0">
                <a:latin typeface="Bookman Old Style"/>
                <a:cs typeface="Bookman Old Style"/>
              </a:rPr>
              <a:t> </a:t>
            </a:r>
            <a:r>
              <a:rPr sz="2800" b="0" spc="-65" dirty="0">
                <a:latin typeface="Bookman Old Style"/>
                <a:cs typeface="Bookman Old Style"/>
              </a:rPr>
              <a:t>PIT</a:t>
            </a:r>
            <a:r>
              <a:rPr sz="2800" b="0" spc="-254" dirty="0">
                <a:latin typeface="Bookman Old Style"/>
                <a:cs typeface="Bookman Old Style"/>
              </a:rPr>
              <a:t> </a:t>
            </a:r>
            <a:r>
              <a:rPr sz="2800" b="0" spc="-100" dirty="0">
                <a:latin typeface="Bookman Old Style"/>
                <a:cs typeface="Bookman Old Style"/>
              </a:rPr>
              <a:t>COUNT</a:t>
            </a:r>
            <a:r>
              <a:rPr sz="2800" b="0" spc="-254" dirty="0">
                <a:latin typeface="Bookman Old Style"/>
                <a:cs typeface="Bookman Old Style"/>
              </a:rPr>
              <a:t> </a:t>
            </a:r>
            <a:r>
              <a:rPr sz="2800" b="0" spc="-50" dirty="0">
                <a:latin typeface="Bookman Old Style"/>
                <a:cs typeface="Bookman Old Style"/>
              </a:rPr>
              <a:t>POPULATION</a:t>
            </a:r>
            <a:r>
              <a:rPr sz="2800" b="0" spc="-254" dirty="0">
                <a:latin typeface="Bookman Old Style"/>
                <a:cs typeface="Bookman Old Style"/>
              </a:rPr>
              <a:t> </a:t>
            </a:r>
            <a:r>
              <a:rPr sz="2800" b="0" spc="-125" dirty="0">
                <a:latin typeface="Bookman Old Style"/>
                <a:cs typeface="Bookman Old Style"/>
              </a:rPr>
              <a:t>(2,475)</a:t>
            </a:r>
            <a:endParaRPr sz="2800">
              <a:latin typeface="Bookman Old Style"/>
              <a:cs typeface="Bookman Old Style"/>
            </a:endParaRPr>
          </a:p>
        </p:txBody>
      </p:sp>
      <p:sp>
        <p:nvSpPr>
          <p:cNvPr id="44" name="object 44"/>
          <p:cNvSpPr/>
          <p:nvPr/>
        </p:nvSpPr>
        <p:spPr>
          <a:xfrm>
            <a:off x="4055165" y="9019054"/>
            <a:ext cx="11167745" cy="476250"/>
          </a:xfrm>
          <a:custGeom>
            <a:avLst/>
            <a:gdLst/>
            <a:ahLst/>
            <a:cxnLst/>
            <a:rect l="l" t="t" r="r" b="b"/>
            <a:pathLst>
              <a:path w="11167744" h="476250">
                <a:moveTo>
                  <a:pt x="11076934" y="476249"/>
                </a:moveTo>
                <a:lnTo>
                  <a:pt x="90190" y="476249"/>
                </a:lnTo>
                <a:lnTo>
                  <a:pt x="55132" y="469180"/>
                </a:lnTo>
                <a:lnTo>
                  <a:pt x="26459" y="449918"/>
                </a:lnTo>
                <a:lnTo>
                  <a:pt x="7103" y="421383"/>
                </a:lnTo>
                <a:lnTo>
                  <a:pt x="0" y="386495"/>
                </a:lnTo>
                <a:lnTo>
                  <a:pt x="0" y="89754"/>
                </a:lnTo>
                <a:lnTo>
                  <a:pt x="7103" y="54866"/>
                </a:lnTo>
                <a:lnTo>
                  <a:pt x="26459" y="26331"/>
                </a:lnTo>
                <a:lnTo>
                  <a:pt x="55132" y="7069"/>
                </a:lnTo>
                <a:lnTo>
                  <a:pt x="90190" y="0"/>
                </a:lnTo>
                <a:lnTo>
                  <a:pt x="11076934" y="0"/>
                </a:lnTo>
                <a:lnTo>
                  <a:pt x="11111992" y="7069"/>
                </a:lnTo>
                <a:lnTo>
                  <a:pt x="11140666" y="26331"/>
                </a:lnTo>
                <a:lnTo>
                  <a:pt x="11160022" y="54866"/>
                </a:lnTo>
                <a:lnTo>
                  <a:pt x="11167125" y="89754"/>
                </a:lnTo>
                <a:lnTo>
                  <a:pt x="11167125" y="386495"/>
                </a:lnTo>
                <a:lnTo>
                  <a:pt x="11160022" y="421383"/>
                </a:lnTo>
                <a:lnTo>
                  <a:pt x="11140666" y="449918"/>
                </a:lnTo>
                <a:lnTo>
                  <a:pt x="11111992" y="469180"/>
                </a:lnTo>
                <a:lnTo>
                  <a:pt x="11076934" y="476249"/>
                </a:lnTo>
                <a:close/>
              </a:path>
            </a:pathLst>
          </a:custGeom>
          <a:solidFill>
            <a:srgbClr val="3C7B5E">
              <a:alpha val="16859"/>
            </a:srgbClr>
          </a:solidFill>
        </p:spPr>
        <p:txBody>
          <a:bodyPr wrap="square" lIns="0" tIns="0" rIns="0" bIns="0" rtlCol="0"/>
          <a:lstStyle/>
          <a:p>
            <a:endParaRPr/>
          </a:p>
        </p:txBody>
      </p:sp>
      <p:sp>
        <p:nvSpPr>
          <p:cNvPr id="45" name="object 45"/>
          <p:cNvSpPr txBox="1"/>
          <p:nvPr/>
        </p:nvSpPr>
        <p:spPr>
          <a:xfrm>
            <a:off x="4161242" y="9113870"/>
            <a:ext cx="10863580" cy="269240"/>
          </a:xfrm>
          <a:prstGeom prst="rect">
            <a:avLst/>
          </a:prstGeom>
        </p:spPr>
        <p:txBody>
          <a:bodyPr vert="horz" wrap="square" lIns="0" tIns="12700" rIns="0" bIns="0" rtlCol="0">
            <a:spAutoFit/>
          </a:bodyPr>
          <a:lstStyle/>
          <a:p>
            <a:pPr marL="12700">
              <a:lnSpc>
                <a:spcPct val="100000"/>
              </a:lnSpc>
              <a:spcBef>
                <a:spcPts val="100"/>
              </a:spcBef>
            </a:pPr>
            <a:r>
              <a:rPr sz="1600" spc="135" dirty="0">
                <a:latin typeface="Times New Roman"/>
                <a:cs typeface="Times New Roman"/>
              </a:rPr>
              <a:t>Adult:</a:t>
            </a:r>
            <a:r>
              <a:rPr sz="1600" spc="195" dirty="0">
                <a:latin typeface="Times New Roman"/>
                <a:cs typeface="Times New Roman"/>
              </a:rPr>
              <a:t> </a:t>
            </a:r>
            <a:r>
              <a:rPr sz="1600" spc="170" dirty="0">
                <a:latin typeface="Times New Roman"/>
                <a:cs typeface="Times New Roman"/>
              </a:rPr>
              <a:t>Persons</a:t>
            </a:r>
            <a:r>
              <a:rPr sz="1600" spc="195" dirty="0">
                <a:latin typeface="Times New Roman"/>
                <a:cs typeface="Times New Roman"/>
              </a:rPr>
              <a:t> </a:t>
            </a:r>
            <a:r>
              <a:rPr sz="1600" dirty="0">
                <a:latin typeface="Times New Roman"/>
                <a:cs typeface="Times New Roman"/>
              </a:rPr>
              <a:t>18</a:t>
            </a:r>
            <a:r>
              <a:rPr sz="1600" spc="200" dirty="0">
                <a:latin typeface="Times New Roman"/>
                <a:cs typeface="Times New Roman"/>
              </a:rPr>
              <a:t> </a:t>
            </a:r>
            <a:r>
              <a:rPr sz="1600" spc="180" dirty="0">
                <a:latin typeface="Times New Roman"/>
                <a:cs typeface="Times New Roman"/>
              </a:rPr>
              <a:t>years</a:t>
            </a:r>
            <a:r>
              <a:rPr sz="1600" spc="195" dirty="0">
                <a:latin typeface="Times New Roman"/>
                <a:cs typeface="Times New Roman"/>
              </a:rPr>
              <a:t> </a:t>
            </a:r>
            <a:r>
              <a:rPr sz="1600" spc="190" dirty="0">
                <a:latin typeface="Times New Roman"/>
                <a:cs typeface="Times New Roman"/>
              </a:rPr>
              <a:t>and</a:t>
            </a:r>
            <a:r>
              <a:rPr sz="1600" spc="200" dirty="0">
                <a:latin typeface="Times New Roman"/>
                <a:cs typeface="Times New Roman"/>
              </a:rPr>
              <a:t> </a:t>
            </a:r>
            <a:r>
              <a:rPr sz="1600" spc="130" dirty="0">
                <a:latin typeface="Times New Roman"/>
                <a:cs typeface="Times New Roman"/>
              </a:rPr>
              <a:t>older.</a:t>
            </a:r>
            <a:r>
              <a:rPr sz="1600" spc="195" dirty="0">
                <a:latin typeface="Times New Roman"/>
                <a:cs typeface="Times New Roman"/>
              </a:rPr>
              <a:t> </a:t>
            </a:r>
            <a:r>
              <a:rPr sz="1600" spc="90" dirty="0">
                <a:latin typeface="Times New Roman"/>
                <a:cs typeface="Times New Roman"/>
              </a:rPr>
              <a:t>Keiki:</a:t>
            </a:r>
            <a:r>
              <a:rPr sz="1600" spc="200" dirty="0">
                <a:latin typeface="Times New Roman"/>
                <a:cs typeface="Times New Roman"/>
              </a:rPr>
              <a:t> </a:t>
            </a:r>
            <a:r>
              <a:rPr sz="1600" spc="170" dirty="0">
                <a:latin typeface="Times New Roman"/>
                <a:cs typeface="Times New Roman"/>
              </a:rPr>
              <a:t>Persons</a:t>
            </a:r>
            <a:r>
              <a:rPr sz="1600" spc="195" dirty="0">
                <a:latin typeface="Times New Roman"/>
                <a:cs typeface="Times New Roman"/>
              </a:rPr>
              <a:t> </a:t>
            </a:r>
            <a:r>
              <a:rPr sz="1600" spc="210" dirty="0">
                <a:latin typeface="Times New Roman"/>
                <a:cs typeface="Times New Roman"/>
              </a:rPr>
              <a:t>under</a:t>
            </a:r>
            <a:r>
              <a:rPr sz="1600" spc="200" dirty="0">
                <a:latin typeface="Times New Roman"/>
                <a:cs typeface="Times New Roman"/>
              </a:rPr>
              <a:t> </a:t>
            </a:r>
            <a:r>
              <a:rPr sz="1600" dirty="0">
                <a:latin typeface="Times New Roman"/>
                <a:cs typeface="Times New Roman"/>
              </a:rPr>
              <a:t>18</a:t>
            </a:r>
            <a:r>
              <a:rPr sz="1600" spc="195" dirty="0">
                <a:latin typeface="Times New Roman"/>
                <a:cs typeface="Times New Roman"/>
              </a:rPr>
              <a:t> </a:t>
            </a:r>
            <a:r>
              <a:rPr sz="1600" spc="180" dirty="0">
                <a:latin typeface="Times New Roman"/>
                <a:cs typeface="Times New Roman"/>
              </a:rPr>
              <a:t>years</a:t>
            </a:r>
            <a:r>
              <a:rPr sz="1600" spc="200" dirty="0">
                <a:latin typeface="Times New Roman"/>
                <a:cs typeface="Times New Roman"/>
              </a:rPr>
              <a:t> </a:t>
            </a:r>
            <a:r>
              <a:rPr sz="1600" spc="90" dirty="0">
                <a:latin typeface="Times New Roman"/>
                <a:cs typeface="Times New Roman"/>
              </a:rPr>
              <a:t>old.</a:t>
            </a:r>
            <a:r>
              <a:rPr sz="1600" spc="195" dirty="0">
                <a:latin typeface="Times New Roman"/>
                <a:cs typeface="Times New Roman"/>
              </a:rPr>
              <a:t> </a:t>
            </a:r>
            <a:r>
              <a:rPr sz="1600" spc="165" dirty="0">
                <a:latin typeface="Times New Roman"/>
                <a:cs typeface="Times New Roman"/>
              </a:rPr>
              <a:t>Kupuna:</a:t>
            </a:r>
            <a:r>
              <a:rPr sz="1600" spc="200" dirty="0">
                <a:latin typeface="Times New Roman"/>
                <a:cs typeface="Times New Roman"/>
              </a:rPr>
              <a:t> </a:t>
            </a:r>
            <a:r>
              <a:rPr sz="1600" spc="170" dirty="0">
                <a:latin typeface="Times New Roman"/>
                <a:cs typeface="Times New Roman"/>
              </a:rPr>
              <a:t>Persons</a:t>
            </a:r>
            <a:r>
              <a:rPr sz="1600" spc="195" dirty="0">
                <a:latin typeface="Times New Roman"/>
                <a:cs typeface="Times New Roman"/>
              </a:rPr>
              <a:t> </a:t>
            </a:r>
            <a:r>
              <a:rPr sz="1600" spc="105" dirty="0">
                <a:latin typeface="Times New Roman"/>
                <a:cs typeface="Times New Roman"/>
              </a:rPr>
              <a:t>62</a:t>
            </a:r>
            <a:r>
              <a:rPr sz="1600" spc="195" dirty="0">
                <a:latin typeface="Times New Roman"/>
                <a:cs typeface="Times New Roman"/>
              </a:rPr>
              <a:t> </a:t>
            </a:r>
            <a:r>
              <a:rPr sz="1600" spc="180" dirty="0">
                <a:latin typeface="Times New Roman"/>
                <a:cs typeface="Times New Roman"/>
              </a:rPr>
              <a:t>years</a:t>
            </a:r>
            <a:r>
              <a:rPr sz="1600" spc="200" dirty="0">
                <a:latin typeface="Times New Roman"/>
                <a:cs typeface="Times New Roman"/>
              </a:rPr>
              <a:t> </a:t>
            </a:r>
            <a:r>
              <a:rPr sz="1600" spc="190" dirty="0">
                <a:latin typeface="Times New Roman"/>
                <a:cs typeface="Times New Roman"/>
              </a:rPr>
              <a:t>and</a:t>
            </a:r>
            <a:r>
              <a:rPr sz="1600" spc="195" dirty="0">
                <a:latin typeface="Times New Roman"/>
                <a:cs typeface="Times New Roman"/>
              </a:rPr>
              <a:t> </a:t>
            </a:r>
            <a:r>
              <a:rPr sz="1600" spc="120" dirty="0">
                <a:latin typeface="Times New Roman"/>
                <a:cs typeface="Times New Roman"/>
              </a:rPr>
              <a:t>older.</a:t>
            </a:r>
            <a:endParaRPr sz="1600">
              <a:latin typeface="Times New Roman"/>
              <a:cs typeface="Times New Roman"/>
            </a:endParaRPr>
          </a:p>
        </p:txBody>
      </p:sp>
      <p:sp>
        <p:nvSpPr>
          <p:cNvPr id="47" name="object 47"/>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
        <p:nvSpPr>
          <p:cNvPr id="46" name="object 46"/>
          <p:cNvSpPr txBox="1"/>
          <p:nvPr/>
        </p:nvSpPr>
        <p:spPr>
          <a:xfrm>
            <a:off x="15064016" y="1594998"/>
            <a:ext cx="2775585" cy="1670050"/>
          </a:xfrm>
          <a:prstGeom prst="rect">
            <a:avLst/>
          </a:prstGeom>
        </p:spPr>
        <p:txBody>
          <a:bodyPr vert="horz" wrap="square" lIns="0" tIns="12700" rIns="0" bIns="0" rtlCol="0">
            <a:spAutoFit/>
          </a:bodyPr>
          <a:lstStyle/>
          <a:p>
            <a:pPr marL="12700" marR="183515">
              <a:lnSpc>
                <a:spcPct val="141100"/>
              </a:lnSpc>
              <a:spcBef>
                <a:spcPts val="100"/>
              </a:spcBef>
            </a:pPr>
            <a:r>
              <a:rPr sz="2100" spc="160" dirty="0">
                <a:latin typeface="Trebuchet MS"/>
                <a:cs typeface="Trebuchet MS"/>
              </a:rPr>
              <a:t>Average</a:t>
            </a:r>
            <a:r>
              <a:rPr sz="2100" spc="290" dirty="0">
                <a:latin typeface="Trebuchet MS"/>
                <a:cs typeface="Trebuchet MS"/>
              </a:rPr>
              <a:t> </a:t>
            </a:r>
            <a:r>
              <a:rPr sz="2100" spc="185" dirty="0">
                <a:latin typeface="Trebuchet MS"/>
                <a:cs typeface="Trebuchet MS"/>
              </a:rPr>
              <a:t>Adult</a:t>
            </a:r>
            <a:r>
              <a:rPr sz="2100" spc="290" dirty="0">
                <a:latin typeface="Trebuchet MS"/>
                <a:cs typeface="Trebuchet MS"/>
              </a:rPr>
              <a:t> </a:t>
            </a:r>
            <a:r>
              <a:rPr sz="2100" spc="70" dirty="0">
                <a:latin typeface="Trebuchet MS"/>
                <a:cs typeface="Trebuchet MS"/>
              </a:rPr>
              <a:t>Age SGM</a:t>
            </a:r>
            <a:r>
              <a:rPr sz="2100" spc="235" dirty="0">
                <a:latin typeface="Trebuchet MS"/>
                <a:cs typeface="Trebuchet MS"/>
              </a:rPr>
              <a:t> </a:t>
            </a:r>
            <a:r>
              <a:rPr sz="2100" dirty="0">
                <a:latin typeface="Trebuchet MS"/>
                <a:cs typeface="Trebuchet MS"/>
              </a:rPr>
              <a:t>PIT</a:t>
            </a:r>
            <a:r>
              <a:rPr sz="2100" spc="240" dirty="0">
                <a:latin typeface="Trebuchet MS"/>
                <a:cs typeface="Trebuchet MS"/>
              </a:rPr>
              <a:t> </a:t>
            </a:r>
            <a:r>
              <a:rPr sz="2100" spc="60" dirty="0">
                <a:latin typeface="Trebuchet MS"/>
                <a:cs typeface="Trebuchet MS"/>
              </a:rPr>
              <a:t>Count:</a:t>
            </a:r>
            <a:r>
              <a:rPr sz="2100" spc="235" dirty="0">
                <a:latin typeface="Trebuchet MS"/>
                <a:cs typeface="Trebuchet MS"/>
              </a:rPr>
              <a:t> </a:t>
            </a:r>
            <a:r>
              <a:rPr sz="2100" spc="75" dirty="0">
                <a:latin typeface="Trebuchet MS"/>
                <a:cs typeface="Trebuchet MS"/>
              </a:rPr>
              <a:t>42</a:t>
            </a:r>
            <a:endParaRPr sz="2100">
              <a:latin typeface="Trebuchet MS"/>
              <a:cs typeface="Trebuchet MS"/>
            </a:endParaRPr>
          </a:p>
          <a:p>
            <a:pPr marL="12700">
              <a:lnSpc>
                <a:spcPct val="100000"/>
              </a:lnSpc>
              <a:spcBef>
                <a:spcPts val="395"/>
              </a:spcBef>
            </a:pPr>
            <a:r>
              <a:rPr sz="2100" dirty="0">
                <a:latin typeface="Trebuchet MS"/>
                <a:cs typeface="Trebuchet MS"/>
              </a:rPr>
              <a:t>Hawai‘i</a:t>
            </a:r>
            <a:r>
              <a:rPr sz="2100" spc="200" dirty="0">
                <a:latin typeface="Trebuchet MS"/>
                <a:cs typeface="Trebuchet MS"/>
              </a:rPr>
              <a:t> </a:t>
            </a:r>
            <a:r>
              <a:rPr sz="2100" dirty="0">
                <a:latin typeface="Trebuchet MS"/>
                <a:cs typeface="Trebuchet MS"/>
              </a:rPr>
              <a:t>SGM:</a:t>
            </a:r>
            <a:r>
              <a:rPr sz="2100" spc="200" dirty="0">
                <a:latin typeface="Trebuchet MS"/>
                <a:cs typeface="Trebuchet MS"/>
              </a:rPr>
              <a:t> </a:t>
            </a:r>
            <a:r>
              <a:rPr sz="2100" spc="-25" dirty="0">
                <a:latin typeface="Trebuchet MS"/>
                <a:cs typeface="Trebuchet MS"/>
              </a:rPr>
              <a:t>46³</a:t>
            </a:r>
            <a:endParaRPr sz="2100">
              <a:latin typeface="Trebuchet MS"/>
              <a:cs typeface="Trebuchet MS"/>
            </a:endParaRPr>
          </a:p>
          <a:p>
            <a:pPr marL="12700">
              <a:lnSpc>
                <a:spcPct val="100000"/>
              </a:lnSpc>
              <a:spcBef>
                <a:spcPts val="400"/>
              </a:spcBef>
            </a:pPr>
            <a:r>
              <a:rPr sz="2100" dirty="0">
                <a:latin typeface="Trebuchet MS"/>
                <a:cs typeface="Trebuchet MS"/>
              </a:rPr>
              <a:t>Hawai‘i</a:t>
            </a:r>
            <a:r>
              <a:rPr sz="2100" spc="204" dirty="0">
                <a:latin typeface="Trebuchet MS"/>
                <a:cs typeface="Trebuchet MS"/>
              </a:rPr>
              <a:t> </a:t>
            </a:r>
            <a:r>
              <a:rPr sz="2100" spc="110" dirty="0">
                <a:latin typeface="Trebuchet MS"/>
                <a:cs typeface="Trebuchet MS"/>
              </a:rPr>
              <a:t>Non-</a:t>
            </a:r>
            <a:r>
              <a:rPr sz="2100" dirty="0">
                <a:latin typeface="Trebuchet MS"/>
                <a:cs typeface="Trebuchet MS"/>
              </a:rPr>
              <a:t>SGM:</a:t>
            </a:r>
            <a:r>
              <a:rPr sz="2100" spc="204" dirty="0">
                <a:latin typeface="Trebuchet MS"/>
                <a:cs typeface="Trebuchet MS"/>
              </a:rPr>
              <a:t> </a:t>
            </a:r>
            <a:r>
              <a:rPr sz="2100" spc="-25" dirty="0">
                <a:latin typeface="Trebuchet MS"/>
                <a:cs typeface="Trebuchet MS"/>
              </a:rPr>
              <a:t>48³</a:t>
            </a:r>
            <a:endParaRPr sz="2100">
              <a:latin typeface="Trebuchet MS"/>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3472" y="455534"/>
            <a:ext cx="10161270" cy="673100"/>
          </a:xfrm>
          <a:prstGeom prst="rect">
            <a:avLst/>
          </a:prstGeom>
        </p:spPr>
        <p:txBody>
          <a:bodyPr vert="horz" wrap="square" lIns="0" tIns="12065" rIns="0" bIns="0" rtlCol="0">
            <a:spAutoFit/>
          </a:bodyPr>
          <a:lstStyle/>
          <a:p>
            <a:pPr marL="12700">
              <a:lnSpc>
                <a:spcPct val="100000"/>
              </a:lnSpc>
              <a:spcBef>
                <a:spcPts val="95"/>
              </a:spcBef>
              <a:tabLst>
                <a:tab pos="1869439" algn="l"/>
                <a:tab pos="6288405" algn="l"/>
              </a:tabLst>
            </a:pPr>
            <a:r>
              <a:rPr spc="-195" dirty="0"/>
              <a:t>S</a:t>
            </a:r>
            <a:r>
              <a:rPr spc="-380" dirty="0"/>
              <a:t> </a:t>
            </a:r>
            <a:r>
              <a:rPr spc="-130" dirty="0"/>
              <a:t>G</a:t>
            </a:r>
            <a:r>
              <a:rPr spc="-380" dirty="0"/>
              <a:t> </a:t>
            </a:r>
            <a:r>
              <a:rPr spc="300" dirty="0"/>
              <a:t>M</a:t>
            </a:r>
            <a:r>
              <a:rPr spc="-385" dirty="0"/>
              <a:t> </a:t>
            </a:r>
            <a:r>
              <a:rPr spc="-50" dirty="0"/>
              <a:t>:</a:t>
            </a:r>
            <a:r>
              <a:rPr dirty="0"/>
              <a:t>	</a:t>
            </a:r>
            <a:r>
              <a:rPr spc="365" dirty="0"/>
              <a:t>H</a:t>
            </a:r>
            <a:r>
              <a:rPr spc="-380" dirty="0"/>
              <a:t> </a:t>
            </a:r>
            <a:r>
              <a:rPr spc="120" dirty="0"/>
              <a:t>O</a:t>
            </a:r>
            <a:r>
              <a:rPr spc="-380" dirty="0"/>
              <a:t> </a:t>
            </a:r>
            <a:r>
              <a:rPr spc="90" dirty="0"/>
              <a:t>U</a:t>
            </a:r>
            <a:r>
              <a:rPr spc="-380" dirty="0"/>
              <a:t> </a:t>
            </a:r>
            <a:r>
              <a:rPr spc="-195" dirty="0"/>
              <a:t>S</a:t>
            </a:r>
            <a:r>
              <a:rPr spc="-375" dirty="0"/>
              <a:t> </a:t>
            </a:r>
            <a:r>
              <a:rPr dirty="0"/>
              <a:t>E</a:t>
            </a:r>
            <a:r>
              <a:rPr spc="-380" dirty="0"/>
              <a:t> </a:t>
            </a:r>
            <a:r>
              <a:rPr spc="365" dirty="0"/>
              <a:t>H</a:t>
            </a:r>
            <a:r>
              <a:rPr spc="-380" dirty="0"/>
              <a:t> </a:t>
            </a:r>
            <a:r>
              <a:rPr spc="120" dirty="0"/>
              <a:t>O</a:t>
            </a:r>
            <a:r>
              <a:rPr spc="-380" dirty="0"/>
              <a:t> </a:t>
            </a:r>
            <a:r>
              <a:rPr spc="-135" dirty="0"/>
              <a:t>L</a:t>
            </a:r>
            <a:r>
              <a:rPr spc="-375" dirty="0"/>
              <a:t> </a:t>
            </a:r>
            <a:r>
              <a:rPr spc="100" dirty="0"/>
              <a:t>D</a:t>
            </a:r>
            <a:r>
              <a:rPr dirty="0"/>
              <a:t>	</a:t>
            </a:r>
            <a:r>
              <a:rPr spc="-195" dirty="0"/>
              <a:t>S</a:t>
            </a:r>
            <a:r>
              <a:rPr spc="-370" dirty="0"/>
              <a:t> </a:t>
            </a:r>
            <a:r>
              <a:rPr dirty="0"/>
              <a:t>T</a:t>
            </a:r>
            <a:r>
              <a:rPr spc="-370" dirty="0"/>
              <a:t> </a:t>
            </a:r>
            <a:r>
              <a:rPr dirty="0"/>
              <a:t>R</a:t>
            </a:r>
            <a:r>
              <a:rPr spc="-370" dirty="0"/>
              <a:t> </a:t>
            </a:r>
            <a:r>
              <a:rPr spc="90" dirty="0"/>
              <a:t>U</a:t>
            </a:r>
            <a:r>
              <a:rPr spc="-370" dirty="0"/>
              <a:t> </a:t>
            </a:r>
            <a:r>
              <a:rPr spc="-120" dirty="0"/>
              <a:t>C</a:t>
            </a:r>
            <a:r>
              <a:rPr spc="-370" dirty="0"/>
              <a:t> </a:t>
            </a:r>
            <a:r>
              <a:rPr dirty="0"/>
              <a:t>T</a:t>
            </a:r>
            <a:r>
              <a:rPr spc="-370" dirty="0"/>
              <a:t> </a:t>
            </a:r>
            <a:r>
              <a:rPr spc="90" dirty="0"/>
              <a:t>U</a:t>
            </a:r>
            <a:r>
              <a:rPr spc="-370" dirty="0"/>
              <a:t> </a:t>
            </a:r>
            <a:r>
              <a:rPr dirty="0"/>
              <a:t>R</a:t>
            </a:r>
            <a:r>
              <a:rPr spc="-365" dirty="0"/>
              <a:t> </a:t>
            </a:r>
            <a:r>
              <a:rPr spc="-50" dirty="0"/>
              <a:t>E</a:t>
            </a:r>
          </a:p>
        </p:txBody>
      </p:sp>
      <p:sp>
        <p:nvSpPr>
          <p:cNvPr id="3" name="object 3"/>
          <p:cNvSpPr/>
          <p:nvPr/>
        </p:nvSpPr>
        <p:spPr>
          <a:xfrm>
            <a:off x="0" y="258582"/>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4" name="object 4"/>
          <p:cNvSpPr/>
          <p:nvPr/>
        </p:nvSpPr>
        <p:spPr>
          <a:xfrm>
            <a:off x="0" y="1333386"/>
            <a:ext cx="18288000" cy="47625"/>
          </a:xfrm>
          <a:custGeom>
            <a:avLst/>
            <a:gdLst/>
            <a:ahLst/>
            <a:cxnLst/>
            <a:rect l="l" t="t" r="r" b="b"/>
            <a:pathLst>
              <a:path w="18288000" h="47625">
                <a:moveTo>
                  <a:pt x="0" y="47624"/>
                </a:moveTo>
                <a:lnTo>
                  <a:pt x="0" y="0"/>
                </a:lnTo>
                <a:lnTo>
                  <a:pt x="18287998" y="0"/>
                </a:lnTo>
                <a:lnTo>
                  <a:pt x="18287998" y="47624"/>
                </a:lnTo>
                <a:lnTo>
                  <a:pt x="0" y="47624"/>
                </a:lnTo>
                <a:close/>
              </a:path>
            </a:pathLst>
          </a:custGeom>
          <a:solidFill>
            <a:srgbClr val="3C7B5E"/>
          </a:solidFill>
        </p:spPr>
        <p:txBody>
          <a:bodyPr wrap="square" lIns="0" tIns="0" rIns="0" bIns="0" rtlCol="0"/>
          <a:lstStyle/>
          <a:p>
            <a:endParaRPr/>
          </a:p>
        </p:txBody>
      </p:sp>
      <p:sp>
        <p:nvSpPr>
          <p:cNvPr id="5" name="object 5"/>
          <p:cNvSpPr/>
          <p:nvPr/>
        </p:nvSpPr>
        <p:spPr>
          <a:xfrm>
            <a:off x="0" y="9709156"/>
            <a:ext cx="18288000" cy="47625"/>
          </a:xfrm>
          <a:custGeom>
            <a:avLst/>
            <a:gdLst/>
            <a:ahLst/>
            <a:cxnLst/>
            <a:rect l="l" t="t" r="r" b="b"/>
            <a:pathLst>
              <a:path w="18288000" h="47625">
                <a:moveTo>
                  <a:pt x="0" y="47624"/>
                </a:moveTo>
                <a:lnTo>
                  <a:pt x="0" y="0"/>
                </a:lnTo>
                <a:lnTo>
                  <a:pt x="18288001" y="0"/>
                </a:lnTo>
                <a:lnTo>
                  <a:pt x="18288001" y="47624"/>
                </a:lnTo>
                <a:lnTo>
                  <a:pt x="0" y="47624"/>
                </a:lnTo>
                <a:close/>
              </a:path>
            </a:pathLst>
          </a:custGeom>
          <a:solidFill>
            <a:srgbClr val="3C7B5E"/>
          </a:solidFill>
        </p:spPr>
        <p:txBody>
          <a:bodyPr wrap="square" lIns="0" tIns="0" rIns="0" bIns="0" rtlCol="0"/>
          <a:lstStyle/>
          <a:p>
            <a:endParaRPr/>
          </a:p>
        </p:txBody>
      </p:sp>
      <p:sp>
        <p:nvSpPr>
          <p:cNvPr id="6" name="object 6"/>
          <p:cNvSpPr/>
          <p:nvPr/>
        </p:nvSpPr>
        <p:spPr>
          <a:xfrm>
            <a:off x="0" y="1654962"/>
            <a:ext cx="9168765" cy="742950"/>
          </a:xfrm>
          <a:custGeom>
            <a:avLst/>
            <a:gdLst/>
            <a:ahLst/>
            <a:cxnLst/>
            <a:rect l="l" t="t" r="r" b="b"/>
            <a:pathLst>
              <a:path w="9168765" h="742950">
                <a:moveTo>
                  <a:pt x="9068432" y="742949"/>
                </a:moveTo>
                <a:lnTo>
                  <a:pt x="0" y="742949"/>
                </a:lnTo>
                <a:lnTo>
                  <a:pt x="0" y="0"/>
                </a:lnTo>
                <a:lnTo>
                  <a:pt x="9068433" y="0"/>
                </a:lnTo>
                <a:lnTo>
                  <a:pt x="9107429" y="7858"/>
                </a:lnTo>
                <a:lnTo>
                  <a:pt x="9139325" y="29270"/>
                </a:lnTo>
                <a:lnTo>
                  <a:pt x="9160855" y="60991"/>
                </a:lnTo>
                <a:lnTo>
                  <a:pt x="9168756" y="99775"/>
                </a:lnTo>
                <a:lnTo>
                  <a:pt x="9168756" y="643173"/>
                </a:lnTo>
                <a:lnTo>
                  <a:pt x="9160855" y="681957"/>
                </a:lnTo>
                <a:lnTo>
                  <a:pt x="9139325" y="713678"/>
                </a:lnTo>
                <a:lnTo>
                  <a:pt x="9107429" y="735091"/>
                </a:lnTo>
                <a:lnTo>
                  <a:pt x="9068432" y="742949"/>
                </a:lnTo>
                <a:close/>
              </a:path>
            </a:pathLst>
          </a:custGeom>
          <a:solidFill>
            <a:srgbClr val="3C7B5E">
              <a:alpha val="29798"/>
            </a:srgbClr>
          </a:solidFill>
        </p:spPr>
        <p:txBody>
          <a:bodyPr wrap="square" lIns="0" tIns="0" rIns="0" bIns="0" rtlCol="0"/>
          <a:lstStyle/>
          <a:p>
            <a:endParaRPr/>
          </a:p>
        </p:txBody>
      </p:sp>
      <p:sp>
        <p:nvSpPr>
          <p:cNvPr id="7" name="object 7"/>
          <p:cNvSpPr txBox="1"/>
          <p:nvPr/>
        </p:nvSpPr>
        <p:spPr>
          <a:xfrm>
            <a:off x="635960" y="1663226"/>
            <a:ext cx="8410575" cy="663575"/>
          </a:xfrm>
          <a:prstGeom prst="rect">
            <a:avLst/>
          </a:prstGeom>
        </p:spPr>
        <p:txBody>
          <a:bodyPr vert="horz" wrap="square" lIns="0" tIns="12700" rIns="0" bIns="0" rtlCol="0">
            <a:spAutoFit/>
          </a:bodyPr>
          <a:lstStyle/>
          <a:p>
            <a:pPr marL="12700">
              <a:lnSpc>
                <a:spcPts val="3170"/>
              </a:lnSpc>
              <a:spcBef>
                <a:spcPts val="100"/>
              </a:spcBef>
            </a:pPr>
            <a:r>
              <a:rPr sz="2800" b="0" spc="-80" dirty="0">
                <a:latin typeface="Bookman Old Style"/>
                <a:cs typeface="Bookman Old Style"/>
              </a:rPr>
              <a:t>INDIVIDUALS</a:t>
            </a:r>
            <a:r>
              <a:rPr sz="2800" b="0" spc="-240" dirty="0">
                <a:latin typeface="Bookman Old Style"/>
                <a:cs typeface="Bookman Old Style"/>
              </a:rPr>
              <a:t> </a:t>
            </a:r>
            <a:r>
              <a:rPr sz="2800" b="0" spc="-85" dirty="0">
                <a:latin typeface="Bookman Old Style"/>
                <a:cs typeface="Bookman Old Style"/>
              </a:rPr>
              <a:t>BY</a:t>
            </a:r>
            <a:r>
              <a:rPr sz="2800" b="0" spc="-235" dirty="0">
                <a:latin typeface="Bookman Old Style"/>
                <a:cs typeface="Bookman Old Style"/>
              </a:rPr>
              <a:t> </a:t>
            </a:r>
            <a:r>
              <a:rPr sz="2800" b="0" spc="-185" dirty="0">
                <a:latin typeface="Bookman Old Style"/>
                <a:cs typeface="Bookman Old Style"/>
              </a:rPr>
              <a:t>HOUSEHOLD</a:t>
            </a:r>
            <a:r>
              <a:rPr sz="2800" b="0" spc="-235" dirty="0">
                <a:latin typeface="Bookman Old Style"/>
                <a:cs typeface="Bookman Old Style"/>
              </a:rPr>
              <a:t> </a:t>
            </a:r>
            <a:r>
              <a:rPr sz="2800" b="0" spc="-20" dirty="0">
                <a:latin typeface="Bookman Old Style"/>
                <a:cs typeface="Bookman Old Style"/>
              </a:rPr>
              <a:t>TYPE</a:t>
            </a:r>
            <a:endParaRPr sz="2800">
              <a:latin typeface="Bookman Old Style"/>
              <a:cs typeface="Bookman Old Style"/>
            </a:endParaRPr>
          </a:p>
          <a:p>
            <a:pPr marL="127000">
              <a:lnSpc>
                <a:spcPts val="1850"/>
              </a:lnSpc>
            </a:pPr>
            <a:r>
              <a:rPr sz="1700" b="0" spc="-75" dirty="0">
                <a:latin typeface="Bookman Old Style"/>
                <a:cs typeface="Bookman Old Style"/>
              </a:rPr>
              <a:t>Number</a:t>
            </a:r>
            <a:r>
              <a:rPr sz="1700" b="0" spc="-95" dirty="0">
                <a:latin typeface="Bookman Old Style"/>
                <a:cs typeface="Bookman Old Style"/>
              </a:rPr>
              <a:t> </a:t>
            </a:r>
            <a:r>
              <a:rPr sz="1700" b="0" dirty="0">
                <a:latin typeface="Bookman Old Style"/>
                <a:cs typeface="Bookman Old Style"/>
              </a:rPr>
              <a:t>of</a:t>
            </a:r>
            <a:r>
              <a:rPr sz="1700" b="0" spc="-95" dirty="0">
                <a:latin typeface="Bookman Old Style"/>
                <a:cs typeface="Bookman Old Style"/>
              </a:rPr>
              <a:t> </a:t>
            </a:r>
            <a:r>
              <a:rPr sz="1700" b="0" spc="-135" dirty="0">
                <a:latin typeface="Bookman Old Style"/>
                <a:cs typeface="Bookman Old Style"/>
              </a:rPr>
              <a:t>SGM</a:t>
            </a:r>
            <a:r>
              <a:rPr sz="1700" b="0" spc="-90" dirty="0">
                <a:latin typeface="Bookman Old Style"/>
                <a:cs typeface="Bookman Old Style"/>
              </a:rPr>
              <a:t> </a:t>
            </a:r>
            <a:r>
              <a:rPr sz="1700" b="0" spc="-80" dirty="0">
                <a:latin typeface="Bookman Old Style"/>
                <a:cs typeface="Bookman Old Style"/>
              </a:rPr>
              <a:t>individuals</a:t>
            </a:r>
            <a:r>
              <a:rPr sz="1700" b="0" spc="-95" dirty="0">
                <a:latin typeface="Bookman Old Style"/>
                <a:cs typeface="Bookman Old Style"/>
              </a:rPr>
              <a:t> </a:t>
            </a:r>
            <a:r>
              <a:rPr sz="1700" b="0" spc="-70" dirty="0">
                <a:latin typeface="Bookman Old Style"/>
                <a:cs typeface="Bookman Old Style"/>
              </a:rPr>
              <a:t>(Total</a:t>
            </a:r>
            <a:r>
              <a:rPr sz="1700" b="0" spc="-90" dirty="0">
                <a:latin typeface="Bookman Old Style"/>
                <a:cs typeface="Bookman Old Style"/>
              </a:rPr>
              <a:t> </a:t>
            </a:r>
            <a:r>
              <a:rPr sz="1700" b="0" spc="-80" dirty="0">
                <a:latin typeface="Bookman Old Style"/>
                <a:cs typeface="Bookman Old Style"/>
              </a:rPr>
              <a:t>individuals</a:t>
            </a:r>
            <a:r>
              <a:rPr sz="1700" b="0" spc="-95" dirty="0">
                <a:latin typeface="Bookman Old Style"/>
                <a:cs typeface="Bookman Old Style"/>
              </a:rPr>
              <a:t> </a:t>
            </a:r>
            <a:r>
              <a:rPr sz="1700" b="0" spc="-55" dirty="0">
                <a:latin typeface="Bookman Old Style"/>
                <a:cs typeface="Bookman Old Style"/>
              </a:rPr>
              <a:t>in</a:t>
            </a:r>
            <a:r>
              <a:rPr sz="1700" b="0" spc="-95" dirty="0">
                <a:latin typeface="Bookman Old Style"/>
                <a:cs typeface="Bookman Old Style"/>
              </a:rPr>
              <a:t> </a:t>
            </a:r>
            <a:r>
              <a:rPr sz="1700" b="0" spc="-90" dirty="0">
                <a:latin typeface="Bookman Old Style"/>
                <a:cs typeface="Bookman Old Style"/>
              </a:rPr>
              <a:t>Household) </a:t>
            </a:r>
            <a:r>
              <a:rPr sz="1700" b="0" spc="-330" dirty="0">
                <a:latin typeface="Bookman Old Style"/>
                <a:cs typeface="Bookman Old Style"/>
              </a:rPr>
              <a:t>/</a:t>
            </a:r>
            <a:r>
              <a:rPr sz="1700" b="0" spc="-95" dirty="0">
                <a:latin typeface="Bookman Old Style"/>
                <a:cs typeface="Bookman Old Style"/>
              </a:rPr>
              <a:t> </a:t>
            </a:r>
            <a:r>
              <a:rPr sz="1700" b="0" spc="-75" dirty="0">
                <a:latin typeface="Bookman Old Style"/>
                <a:cs typeface="Bookman Old Style"/>
              </a:rPr>
              <a:t>Number</a:t>
            </a:r>
            <a:r>
              <a:rPr sz="1700" b="0" spc="-90" dirty="0">
                <a:latin typeface="Bookman Old Style"/>
                <a:cs typeface="Bookman Old Style"/>
              </a:rPr>
              <a:t> </a:t>
            </a:r>
            <a:r>
              <a:rPr sz="1700" b="0" dirty="0">
                <a:latin typeface="Bookman Old Style"/>
                <a:cs typeface="Bookman Old Style"/>
              </a:rPr>
              <a:t>of</a:t>
            </a:r>
            <a:r>
              <a:rPr sz="1700" b="0" spc="-95" dirty="0">
                <a:latin typeface="Bookman Old Style"/>
                <a:cs typeface="Bookman Old Style"/>
              </a:rPr>
              <a:t> </a:t>
            </a:r>
            <a:r>
              <a:rPr sz="1700" b="0" spc="-30" dirty="0">
                <a:latin typeface="Bookman Old Style"/>
                <a:cs typeface="Bookman Old Style"/>
              </a:rPr>
              <a:t>Households</a:t>
            </a:r>
            <a:endParaRPr sz="1700">
              <a:latin typeface="Bookman Old Style"/>
              <a:cs typeface="Bookman Old Style"/>
            </a:endParaRPr>
          </a:p>
        </p:txBody>
      </p:sp>
      <p:sp>
        <p:nvSpPr>
          <p:cNvPr id="8" name="object 8"/>
          <p:cNvSpPr/>
          <p:nvPr/>
        </p:nvSpPr>
        <p:spPr>
          <a:xfrm>
            <a:off x="2543530" y="2967163"/>
            <a:ext cx="10998200" cy="4352925"/>
          </a:xfrm>
          <a:custGeom>
            <a:avLst/>
            <a:gdLst/>
            <a:ahLst/>
            <a:cxnLst/>
            <a:rect l="l" t="t" r="r" b="b"/>
            <a:pathLst>
              <a:path w="10998200" h="4352925">
                <a:moveTo>
                  <a:pt x="10997971" y="0"/>
                </a:moveTo>
                <a:lnTo>
                  <a:pt x="10956061" y="0"/>
                </a:lnTo>
                <a:lnTo>
                  <a:pt x="10956061" y="91897"/>
                </a:lnTo>
                <a:lnTo>
                  <a:pt x="54864" y="91897"/>
                </a:lnTo>
                <a:lnTo>
                  <a:pt x="14478" y="111823"/>
                </a:lnTo>
                <a:lnTo>
                  <a:pt x="0" y="146786"/>
                </a:lnTo>
                <a:lnTo>
                  <a:pt x="0" y="771410"/>
                </a:lnTo>
                <a:lnTo>
                  <a:pt x="19926" y="811834"/>
                </a:lnTo>
                <a:lnTo>
                  <a:pt x="54864" y="826312"/>
                </a:lnTo>
                <a:lnTo>
                  <a:pt x="10956061" y="826312"/>
                </a:lnTo>
                <a:lnTo>
                  <a:pt x="10956061" y="928319"/>
                </a:lnTo>
                <a:lnTo>
                  <a:pt x="9224048" y="928319"/>
                </a:lnTo>
                <a:lnTo>
                  <a:pt x="9220225" y="928687"/>
                </a:lnTo>
                <a:lnTo>
                  <a:pt x="9183649" y="948245"/>
                </a:lnTo>
                <a:lnTo>
                  <a:pt x="9169184" y="983208"/>
                </a:lnTo>
                <a:lnTo>
                  <a:pt x="9169184" y="1607832"/>
                </a:lnTo>
                <a:lnTo>
                  <a:pt x="9189110" y="1648256"/>
                </a:lnTo>
                <a:lnTo>
                  <a:pt x="9224048" y="1662734"/>
                </a:lnTo>
                <a:lnTo>
                  <a:pt x="10956061" y="1662734"/>
                </a:lnTo>
                <a:lnTo>
                  <a:pt x="10956061" y="1764741"/>
                </a:lnTo>
                <a:lnTo>
                  <a:pt x="10338054" y="1764741"/>
                </a:lnTo>
                <a:lnTo>
                  <a:pt x="10334244" y="1765109"/>
                </a:lnTo>
                <a:lnTo>
                  <a:pt x="10297668" y="1784667"/>
                </a:lnTo>
                <a:lnTo>
                  <a:pt x="10283190" y="1819630"/>
                </a:lnTo>
                <a:lnTo>
                  <a:pt x="10283190" y="2444254"/>
                </a:lnTo>
                <a:lnTo>
                  <a:pt x="10303116" y="2484678"/>
                </a:lnTo>
                <a:lnTo>
                  <a:pt x="10338054" y="2499156"/>
                </a:lnTo>
                <a:lnTo>
                  <a:pt x="10956061" y="2499156"/>
                </a:lnTo>
                <a:lnTo>
                  <a:pt x="10956061" y="2601163"/>
                </a:lnTo>
                <a:lnTo>
                  <a:pt x="10937913" y="2601163"/>
                </a:lnTo>
                <a:lnTo>
                  <a:pt x="10934090" y="2601531"/>
                </a:lnTo>
                <a:lnTo>
                  <a:pt x="10897514" y="2621089"/>
                </a:lnTo>
                <a:lnTo>
                  <a:pt x="10883049" y="2656052"/>
                </a:lnTo>
                <a:lnTo>
                  <a:pt x="10883049" y="3280676"/>
                </a:lnTo>
                <a:lnTo>
                  <a:pt x="10902963" y="3321100"/>
                </a:lnTo>
                <a:lnTo>
                  <a:pt x="10937913" y="3335578"/>
                </a:lnTo>
                <a:lnTo>
                  <a:pt x="10956061" y="3335578"/>
                </a:lnTo>
                <a:lnTo>
                  <a:pt x="10956061" y="3437585"/>
                </a:lnTo>
                <a:lnTo>
                  <a:pt x="9823894" y="3437585"/>
                </a:lnTo>
                <a:lnTo>
                  <a:pt x="9820084" y="3437953"/>
                </a:lnTo>
                <a:lnTo>
                  <a:pt x="9783508" y="3457511"/>
                </a:lnTo>
                <a:lnTo>
                  <a:pt x="9769030" y="3492474"/>
                </a:lnTo>
                <a:lnTo>
                  <a:pt x="9769030" y="4117098"/>
                </a:lnTo>
                <a:lnTo>
                  <a:pt x="9788957" y="4157522"/>
                </a:lnTo>
                <a:lnTo>
                  <a:pt x="9823894" y="4172000"/>
                </a:lnTo>
                <a:lnTo>
                  <a:pt x="10956061" y="4172000"/>
                </a:lnTo>
                <a:lnTo>
                  <a:pt x="10956061" y="4352658"/>
                </a:lnTo>
                <a:lnTo>
                  <a:pt x="10997971" y="4352658"/>
                </a:lnTo>
                <a:lnTo>
                  <a:pt x="10997971" y="0"/>
                </a:lnTo>
                <a:close/>
              </a:path>
            </a:pathLst>
          </a:custGeom>
          <a:solidFill>
            <a:srgbClr val="3C7B5E"/>
          </a:solidFill>
        </p:spPr>
        <p:txBody>
          <a:bodyPr wrap="square" lIns="0" tIns="0" rIns="0" bIns="0" rtlCol="0"/>
          <a:lstStyle/>
          <a:p>
            <a:endParaRPr/>
          </a:p>
        </p:txBody>
      </p:sp>
      <p:sp>
        <p:nvSpPr>
          <p:cNvPr id="9" name="object 9"/>
          <p:cNvSpPr txBox="1"/>
          <p:nvPr/>
        </p:nvSpPr>
        <p:spPr>
          <a:xfrm>
            <a:off x="13003224" y="6574107"/>
            <a:ext cx="4123054" cy="397510"/>
          </a:xfrm>
          <a:prstGeom prst="rect">
            <a:avLst/>
          </a:prstGeom>
        </p:spPr>
        <p:txBody>
          <a:bodyPr vert="horz" wrap="square" lIns="0" tIns="11430" rIns="0" bIns="0" rtlCol="0">
            <a:spAutoFit/>
          </a:bodyPr>
          <a:lstStyle/>
          <a:p>
            <a:pPr marL="12700">
              <a:lnSpc>
                <a:spcPct val="100000"/>
              </a:lnSpc>
              <a:spcBef>
                <a:spcPts val="90"/>
              </a:spcBef>
              <a:tabLst>
                <a:tab pos="600075" algn="l"/>
              </a:tabLst>
            </a:pPr>
            <a:r>
              <a:rPr sz="3675" b="1" spc="-37" baseline="2267" dirty="0">
                <a:solidFill>
                  <a:srgbClr val="FFFFFF"/>
                </a:solidFill>
                <a:latin typeface="Arial"/>
                <a:cs typeface="Arial"/>
              </a:rPr>
              <a:t>8%</a:t>
            </a:r>
            <a:r>
              <a:rPr sz="3675" b="1" baseline="2267" dirty="0">
                <a:solidFill>
                  <a:srgbClr val="FFFFFF"/>
                </a:solidFill>
                <a:latin typeface="Arial"/>
                <a:cs typeface="Arial"/>
              </a:rPr>
              <a:t>	</a:t>
            </a:r>
            <a:r>
              <a:rPr sz="2450" b="1" spc="55" dirty="0">
                <a:solidFill>
                  <a:srgbClr val="3C7B5E"/>
                </a:solidFill>
                <a:latin typeface="Arial"/>
                <a:cs typeface="Arial"/>
              </a:rPr>
              <a:t>Unaccompanied</a:t>
            </a:r>
            <a:r>
              <a:rPr sz="2450" b="1" spc="-10" dirty="0">
                <a:solidFill>
                  <a:srgbClr val="3C7B5E"/>
                </a:solidFill>
                <a:latin typeface="Arial"/>
                <a:cs typeface="Arial"/>
              </a:rPr>
              <a:t> </a:t>
            </a:r>
            <a:r>
              <a:rPr sz="2450" b="1" spc="55" dirty="0">
                <a:solidFill>
                  <a:srgbClr val="3C7B5E"/>
                </a:solidFill>
                <a:latin typeface="Arial"/>
                <a:cs typeface="Arial"/>
              </a:rPr>
              <a:t>Youth</a:t>
            </a:r>
            <a:endParaRPr sz="2450">
              <a:latin typeface="Arial"/>
              <a:cs typeface="Arial"/>
            </a:endParaRPr>
          </a:p>
        </p:txBody>
      </p:sp>
      <p:sp>
        <p:nvSpPr>
          <p:cNvPr id="10" name="object 10"/>
          <p:cNvSpPr txBox="1"/>
          <p:nvPr/>
        </p:nvSpPr>
        <p:spPr>
          <a:xfrm>
            <a:off x="1727798" y="3189811"/>
            <a:ext cx="728345" cy="438784"/>
          </a:xfrm>
          <a:prstGeom prst="rect">
            <a:avLst/>
          </a:prstGeom>
        </p:spPr>
        <p:txBody>
          <a:bodyPr vert="horz" wrap="square" lIns="0" tIns="13970" rIns="0" bIns="0" rtlCol="0">
            <a:spAutoFit/>
          </a:bodyPr>
          <a:lstStyle/>
          <a:p>
            <a:pPr marL="12700">
              <a:lnSpc>
                <a:spcPct val="100000"/>
              </a:lnSpc>
              <a:spcBef>
                <a:spcPts val="110"/>
              </a:spcBef>
            </a:pPr>
            <a:r>
              <a:rPr sz="2700" b="1" spc="-25" dirty="0">
                <a:solidFill>
                  <a:srgbClr val="3C7B5E"/>
                </a:solidFill>
                <a:latin typeface="Arial"/>
                <a:cs typeface="Arial"/>
              </a:rPr>
              <a:t>75%</a:t>
            </a:r>
            <a:endParaRPr sz="2700">
              <a:latin typeface="Arial"/>
              <a:cs typeface="Arial"/>
            </a:endParaRPr>
          </a:p>
        </p:txBody>
      </p:sp>
      <p:sp>
        <p:nvSpPr>
          <p:cNvPr id="11" name="object 11"/>
          <p:cNvSpPr txBox="1"/>
          <p:nvPr/>
        </p:nvSpPr>
        <p:spPr>
          <a:xfrm>
            <a:off x="13003445" y="4850961"/>
            <a:ext cx="3480435" cy="397510"/>
          </a:xfrm>
          <a:prstGeom prst="rect">
            <a:avLst/>
          </a:prstGeom>
        </p:spPr>
        <p:txBody>
          <a:bodyPr vert="horz" wrap="square" lIns="0" tIns="11430" rIns="0" bIns="0" rtlCol="0">
            <a:spAutoFit/>
          </a:bodyPr>
          <a:lstStyle/>
          <a:p>
            <a:pPr marL="12700">
              <a:lnSpc>
                <a:spcPct val="100000"/>
              </a:lnSpc>
              <a:spcBef>
                <a:spcPts val="90"/>
              </a:spcBef>
              <a:tabLst>
                <a:tab pos="630555" algn="l"/>
              </a:tabLst>
            </a:pPr>
            <a:r>
              <a:rPr sz="2450" b="1" spc="-25" dirty="0">
                <a:solidFill>
                  <a:srgbClr val="FFFFFF"/>
                </a:solidFill>
                <a:latin typeface="Arial"/>
                <a:cs typeface="Arial"/>
              </a:rPr>
              <a:t>5%</a:t>
            </a:r>
            <a:r>
              <a:rPr sz="2450" b="1" dirty="0">
                <a:solidFill>
                  <a:srgbClr val="FFFFFF"/>
                </a:solidFill>
                <a:latin typeface="Arial"/>
                <a:cs typeface="Arial"/>
              </a:rPr>
              <a:t>	</a:t>
            </a:r>
            <a:r>
              <a:rPr sz="3675" b="1" baseline="1133" dirty="0">
                <a:solidFill>
                  <a:srgbClr val="3C7B5E"/>
                </a:solidFill>
                <a:latin typeface="Arial"/>
                <a:cs typeface="Arial"/>
              </a:rPr>
              <a:t>Adult(s)</a:t>
            </a:r>
            <a:r>
              <a:rPr sz="3675" b="1" spc="67" baseline="1133" dirty="0">
                <a:solidFill>
                  <a:srgbClr val="3C7B5E"/>
                </a:solidFill>
                <a:latin typeface="Arial"/>
                <a:cs typeface="Arial"/>
              </a:rPr>
              <a:t> </a:t>
            </a:r>
            <a:r>
              <a:rPr sz="3675" b="1" spc="217" baseline="1133" dirty="0">
                <a:solidFill>
                  <a:srgbClr val="3C7B5E"/>
                </a:solidFill>
                <a:latin typeface="Arial"/>
                <a:cs typeface="Arial"/>
              </a:rPr>
              <a:t>with</a:t>
            </a:r>
            <a:r>
              <a:rPr sz="3675" b="1" spc="67" baseline="1133" dirty="0">
                <a:solidFill>
                  <a:srgbClr val="3C7B5E"/>
                </a:solidFill>
                <a:latin typeface="Arial"/>
                <a:cs typeface="Arial"/>
              </a:rPr>
              <a:t> </a:t>
            </a:r>
            <a:r>
              <a:rPr sz="3675" b="1" spc="-15" baseline="1133" dirty="0">
                <a:solidFill>
                  <a:srgbClr val="3C7B5E"/>
                </a:solidFill>
                <a:latin typeface="Arial"/>
                <a:cs typeface="Arial"/>
              </a:rPr>
              <a:t>Keiki</a:t>
            </a:r>
            <a:endParaRPr sz="3675" baseline="1133">
              <a:latin typeface="Arial"/>
              <a:cs typeface="Arial"/>
            </a:endParaRPr>
          </a:p>
        </p:txBody>
      </p:sp>
      <p:sp>
        <p:nvSpPr>
          <p:cNvPr id="12" name="object 12"/>
          <p:cNvSpPr txBox="1"/>
          <p:nvPr/>
        </p:nvSpPr>
        <p:spPr>
          <a:xfrm>
            <a:off x="12806643" y="4018047"/>
            <a:ext cx="4345940" cy="397510"/>
          </a:xfrm>
          <a:prstGeom prst="rect">
            <a:avLst/>
          </a:prstGeom>
        </p:spPr>
        <p:txBody>
          <a:bodyPr vert="horz" wrap="square" lIns="0" tIns="11430" rIns="0" bIns="0" rtlCol="0">
            <a:spAutoFit/>
          </a:bodyPr>
          <a:lstStyle/>
          <a:p>
            <a:pPr marL="12700">
              <a:lnSpc>
                <a:spcPct val="100000"/>
              </a:lnSpc>
              <a:spcBef>
                <a:spcPts val="90"/>
              </a:spcBef>
              <a:tabLst>
                <a:tab pos="796925" algn="l"/>
              </a:tabLst>
            </a:pPr>
            <a:r>
              <a:rPr sz="2450" b="1" spc="-25" dirty="0">
                <a:solidFill>
                  <a:srgbClr val="FFFFFF"/>
                </a:solidFill>
                <a:latin typeface="Arial"/>
                <a:cs typeface="Arial"/>
              </a:rPr>
              <a:t>12%</a:t>
            </a:r>
            <a:r>
              <a:rPr sz="2450" b="1" dirty="0">
                <a:solidFill>
                  <a:srgbClr val="FFFFFF"/>
                </a:solidFill>
                <a:latin typeface="Arial"/>
                <a:cs typeface="Arial"/>
              </a:rPr>
              <a:t>	</a:t>
            </a:r>
            <a:r>
              <a:rPr sz="3675" b="1" spc="112" baseline="2267" dirty="0">
                <a:solidFill>
                  <a:srgbClr val="3C7B5E"/>
                </a:solidFill>
                <a:latin typeface="Arial"/>
                <a:cs typeface="Arial"/>
              </a:rPr>
              <a:t>Adult</a:t>
            </a:r>
            <a:r>
              <a:rPr sz="3675" b="1" spc="-67" baseline="2267" dirty="0">
                <a:solidFill>
                  <a:srgbClr val="3C7B5E"/>
                </a:solidFill>
                <a:latin typeface="Arial"/>
                <a:cs typeface="Arial"/>
              </a:rPr>
              <a:t> </a:t>
            </a:r>
            <a:r>
              <a:rPr sz="3675" b="1" spc="75" baseline="2267" dirty="0">
                <a:solidFill>
                  <a:srgbClr val="3C7B5E"/>
                </a:solidFill>
                <a:latin typeface="Arial"/>
                <a:cs typeface="Arial"/>
              </a:rPr>
              <a:t>Only</a:t>
            </a:r>
            <a:r>
              <a:rPr sz="3675" b="1" spc="-60" baseline="2267" dirty="0">
                <a:solidFill>
                  <a:srgbClr val="3C7B5E"/>
                </a:solidFill>
                <a:latin typeface="Arial"/>
                <a:cs typeface="Arial"/>
              </a:rPr>
              <a:t> </a:t>
            </a:r>
            <a:r>
              <a:rPr sz="3675" b="1" spc="-15" baseline="2267" dirty="0">
                <a:solidFill>
                  <a:srgbClr val="3C7B5E"/>
                </a:solidFill>
                <a:latin typeface="Arial"/>
                <a:cs typeface="Arial"/>
              </a:rPr>
              <a:t>Households</a:t>
            </a:r>
            <a:endParaRPr sz="3675" baseline="2267">
              <a:latin typeface="Arial"/>
              <a:cs typeface="Arial"/>
            </a:endParaRPr>
          </a:p>
        </p:txBody>
      </p:sp>
      <p:sp>
        <p:nvSpPr>
          <p:cNvPr id="13" name="object 13"/>
          <p:cNvSpPr txBox="1"/>
          <p:nvPr/>
        </p:nvSpPr>
        <p:spPr>
          <a:xfrm>
            <a:off x="11512484" y="3198337"/>
            <a:ext cx="5093970" cy="397510"/>
          </a:xfrm>
          <a:prstGeom prst="rect">
            <a:avLst/>
          </a:prstGeom>
        </p:spPr>
        <p:txBody>
          <a:bodyPr vert="horz" wrap="square" lIns="0" tIns="11430" rIns="0" bIns="0" rtlCol="0">
            <a:spAutoFit/>
          </a:bodyPr>
          <a:lstStyle/>
          <a:p>
            <a:pPr marL="12700">
              <a:lnSpc>
                <a:spcPct val="100000"/>
              </a:lnSpc>
              <a:spcBef>
                <a:spcPts val="90"/>
              </a:spcBef>
              <a:tabLst>
                <a:tab pos="2091055" algn="l"/>
              </a:tabLst>
            </a:pPr>
            <a:r>
              <a:rPr sz="2150" spc="55" dirty="0">
                <a:solidFill>
                  <a:srgbClr val="FFFFFF"/>
                </a:solidFill>
                <a:latin typeface="Tahoma"/>
                <a:cs typeface="Tahoma"/>
              </a:rPr>
              <a:t>128</a:t>
            </a:r>
            <a:r>
              <a:rPr sz="2150" spc="-110" dirty="0">
                <a:solidFill>
                  <a:srgbClr val="FFFFFF"/>
                </a:solidFill>
                <a:latin typeface="Tahoma"/>
                <a:cs typeface="Tahoma"/>
              </a:rPr>
              <a:t> </a:t>
            </a:r>
            <a:r>
              <a:rPr sz="2150" spc="40" dirty="0">
                <a:solidFill>
                  <a:srgbClr val="FFFFFF"/>
                </a:solidFill>
                <a:latin typeface="Tahoma"/>
                <a:cs typeface="Tahoma"/>
              </a:rPr>
              <a:t>Individuals</a:t>
            </a:r>
            <a:r>
              <a:rPr sz="2150" dirty="0">
                <a:solidFill>
                  <a:srgbClr val="FFFFFF"/>
                </a:solidFill>
                <a:latin typeface="Tahoma"/>
                <a:cs typeface="Tahoma"/>
              </a:rPr>
              <a:t>	</a:t>
            </a:r>
            <a:r>
              <a:rPr sz="2450" b="1" spc="-10" dirty="0">
                <a:solidFill>
                  <a:srgbClr val="3C7B5E"/>
                </a:solidFill>
                <a:latin typeface="Arial"/>
                <a:cs typeface="Arial"/>
              </a:rPr>
              <a:t>Single</a:t>
            </a:r>
            <a:r>
              <a:rPr sz="2450" b="1" spc="20" dirty="0">
                <a:solidFill>
                  <a:srgbClr val="3C7B5E"/>
                </a:solidFill>
                <a:latin typeface="Arial"/>
                <a:cs typeface="Arial"/>
              </a:rPr>
              <a:t> </a:t>
            </a:r>
            <a:r>
              <a:rPr sz="2450" b="1" dirty="0">
                <a:solidFill>
                  <a:srgbClr val="3C7B5E"/>
                </a:solidFill>
                <a:latin typeface="Arial"/>
                <a:cs typeface="Arial"/>
              </a:rPr>
              <a:t>Adults</a:t>
            </a:r>
            <a:r>
              <a:rPr sz="2450" b="1" spc="20" dirty="0">
                <a:solidFill>
                  <a:srgbClr val="3C7B5E"/>
                </a:solidFill>
                <a:latin typeface="Arial"/>
                <a:cs typeface="Arial"/>
              </a:rPr>
              <a:t> </a:t>
            </a:r>
            <a:r>
              <a:rPr sz="2450" b="1" spc="55" dirty="0">
                <a:solidFill>
                  <a:srgbClr val="3C7B5E"/>
                </a:solidFill>
                <a:latin typeface="Arial"/>
                <a:cs typeface="Arial"/>
              </a:rPr>
              <a:t>(25+)*</a:t>
            </a:r>
            <a:endParaRPr sz="2450">
              <a:latin typeface="Arial"/>
              <a:cs typeface="Arial"/>
            </a:endParaRPr>
          </a:p>
        </p:txBody>
      </p:sp>
      <p:sp>
        <p:nvSpPr>
          <p:cNvPr id="14" name="object 14"/>
          <p:cNvSpPr txBox="1"/>
          <p:nvPr/>
        </p:nvSpPr>
        <p:spPr>
          <a:xfrm>
            <a:off x="5041188" y="4041008"/>
            <a:ext cx="6584315" cy="356235"/>
          </a:xfrm>
          <a:prstGeom prst="rect">
            <a:avLst/>
          </a:prstGeom>
        </p:spPr>
        <p:txBody>
          <a:bodyPr vert="horz" wrap="square" lIns="0" tIns="15240" rIns="0" bIns="0" rtlCol="0">
            <a:spAutoFit/>
          </a:bodyPr>
          <a:lstStyle/>
          <a:p>
            <a:pPr marL="12700">
              <a:lnSpc>
                <a:spcPct val="100000"/>
              </a:lnSpc>
              <a:spcBef>
                <a:spcPts val="120"/>
              </a:spcBef>
            </a:pPr>
            <a:r>
              <a:rPr sz="2150" spc="55" dirty="0">
                <a:solidFill>
                  <a:srgbClr val="3C7B5E"/>
                </a:solidFill>
                <a:latin typeface="Tahoma"/>
                <a:cs typeface="Tahoma"/>
              </a:rPr>
              <a:t>21</a:t>
            </a:r>
            <a:r>
              <a:rPr sz="2150" spc="-85" dirty="0">
                <a:solidFill>
                  <a:srgbClr val="3C7B5E"/>
                </a:solidFill>
                <a:latin typeface="Tahoma"/>
                <a:cs typeface="Tahoma"/>
              </a:rPr>
              <a:t> </a:t>
            </a:r>
            <a:r>
              <a:rPr sz="2150" spc="140" dirty="0">
                <a:solidFill>
                  <a:srgbClr val="3C7B5E"/>
                </a:solidFill>
                <a:latin typeface="Tahoma"/>
                <a:cs typeface="Tahoma"/>
              </a:rPr>
              <a:t>SGM</a:t>
            </a:r>
            <a:r>
              <a:rPr sz="2150" spc="-85" dirty="0">
                <a:solidFill>
                  <a:srgbClr val="3C7B5E"/>
                </a:solidFill>
                <a:latin typeface="Tahoma"/>
                <a:cs typeface="Tahoma"/>
              </a:rPr>
              <a:t> </a:t>
            </a:r>
            <a:r>
              <a:rPr sz="2150" spc="55" dirty="0">
                <a:solidFill>
                  <a:srgbClr val="3C7B5E"/>
                </a:solidFill>
                <a:latin typeface="Tahoma"/>
                <a:cs typeface="Tahoma"/>
              </a:rPr>
              <a:t>Individuals</a:t>
            </a:r>
            <a:r>
              <a:rPr sz="2150" spc="-85" dirty="0">
                <a:solidFill>
                  <a:srgbClr val="3C7B5E"/>
                </a:solidFill>
                <a:latin typeface="Tahoma"/>
                <a:cs typeface="Tahoma"/>
              </a:rPr>
              <a:t> </a:t>
            </a:r>
            <a:r>
              <a:rPr sz="2150" spc="-10" dirty="0">
                <a:solidFill>
                  <a:srgbClr val="3C7B5E"/>
                </a:solidFill>
                <a:latin typeface="Tahoma"/>
                <a:cs typeface="Tahoma"/>
              </a:rPr>
              <a:t>(39</a:t>
            </a:r>
            <a:r>
              <a:rPr sz="2150" spc="-85" dirty="0">
                <a:solidFill>
                  <a:srgbClr val="3C7B5E"/>
                </a:solidFill>
                <a:latin typeface="Tahoma"/>
                <a:cs typeface="Tahoma"/>
              </a:rPr>
              <a:t> </a:t>
            </a:r>
            <a:r>
              <a:rPr sz="2150" spc="65" dirty="0">
                <a:solidFill>
                  <a:srgbClr val="3C7B5E"/>
                </a:solidFill>
                <a:latin typeface="Tahoma"/>
                <a:cs typeface="Tahoma"/>
              </a:rPr>
              <a:t>total</a:t>
            </a:r>
            <a:r>
              <a:rPr sz="2150" spc="-85" dirty="0">
                <a:solidFill>
                  <a:srgbClr val="3C7B5E"/>
                </a:solidFill>
                <a:latin typeface="Tahoma"/>
                <a:cs typeface="Tahoma"/>
              </a:rPr>
              <a:t> </a:t>
            </a:r>
            <a:r>
              <a:rPr sz="2150" dirty="0">
                <a:solidFill>
                  <a:srgbClr val="3C7B5E"/>
                </a:solidFill>
                <a:latin typeface="Tahoma"/>
                <a:cs typeface="Tahoma"/>
              </a:rPr>
              <a:t>indvs)</a:t>
            </a:r>
            <a:r>
              <a:rPr sz="2150" spc="-80" dirty="0">
                <a:solidFill>
                  <a:srgbClr val="3C7B5E"/>
                </a:solidFill>
                <a:latin typeface="Tahoma"/>
                <a:cs typeface="Tahoma"/>
              </a:rPr>
              <a:t> </a:t>
            </a:r>
            <a:r>
              <a:rPr sz="2150" dirty="0">
                <a:solidFill>
                  <a:srgbClr val="3C7B5E"/>
                </a:solidFill>
                <a:latin typeface="Tahoma"/>
                <a:cs typeface="Tahoma"/>
              </a:rPr>
              <a:t>/</a:t>
            </a:r>
            <a:r>
              <a:rPr sz="2150" spc="-85" dirty="0">
                <a:solidFill>
                  <a:srgbClr val="3C7B5E"/>
                </a:solidFill>
                <a:latin typeface="Tahoma"/>
                <a:cs typeface="Tahoma"/>
              </a:rPr>
              <a:t> </a:t>
            </a:r>
            <a:r>
              <a:rPr sz="2150" spc="55" dirty="0">
                <a:solidFill>
                  <a:srgbClr val="3C7B5E"/>
                </a:solidFill>
                <a:latin typeface="Tahoma"/>
                <a:cs typeface="Tahoma"/>
              </a:rPr>
              <a:t>14</a:t>
            </a:r>
            <a:r>
              <a:rPr sz="2150" spc="-85" dirty="0">
                <a:solidFill>
                  <a:srgbClr val="3C7B5E"/>
                </a:solidFill>
                <a:latin typeface="Tahoma"/>
                <a:cs typeface="Tahoma"/>
              </a:rPr>
              <a:t> </a:t>
            </a:r>
            <a:r>
              <a:rPr sz="2150" spc="95" dirty="0">
                <a:solidFill>
                  <a:srgbClr val="3C7B5E"/>
                </a:solidFill>
                <a:latin typeface="Tahoma"/>
                <a:cs typeface="Tahoma"/>
              </a:rPr>
              <a:t>Households</a:t>
            </a:r>
            <a:endParaRPr sz="2150">
              <a:latin typeface="Tahoma"/>
              <a:cs typeface="Tahoma"/>
            </a:endParaRPr>
          </a:p>
        </p:txBody>
      </p:sp>
      <p:sp>
        <p:nvSpPr>
          <p:cNvPr id="15" name="object 15"/>
          <p:cNvSpPr txBox="1"/>
          <p:nvPr/>
        </p:nvSpPr>
        <p:spPr>
          <a:xfrm>
            <a:off x="6424964" y="4911979"/>
            <a:ext cx="6263005" cy="356235"/>
          </a:xfrm>
          <a:prstGeom prst="rect">
            <a:avLst/>
          </a:prstGeom>
        </p:spPr>
        <p:txBody>
          <a:bodyPr vert="horz" wrap="square" lIns="0" tIns="14604" rIns="0" bIns="0" rtlCol="0">
            <a:spAutoFit/>
          </a:bodyPr>
          <a:lstStyle/>
          <a:p>
            <a:pPr marL="12700">
              <a:lnSpc>
                <a:spcPct val="100000"/>
              </a:lnSpc>
              <a:spcBef>
                <a:spcPts val="114"/>
              </a:spcBef>
            </a:pPr>
            <a:r>
              <a:rPr sz="2150" spc="55" dirty="0">
                <a:solidFill>
                  <a:srgbClr val="3C7B5E"/>
                </a:solidFill>
                <a:latin typeface="Tahoma"/>
                <a:cs typeface="Tahoma"/>
              </a:rPr>
              <a:t>8</a:t>
            </a:r>
            <a:r>
              <a:rPr sz="2150" spc="-90" dirty="0">
                <a:solidFill>
                  <a:srgbClr val="3C7B5E"/>
                </a:solidFill>
                <a:latin typeface="Tahoma"/>
                <a:cs typeface="Tahoma"/>
              </a:rPr>
              <a:t> </a:t>
            </a:r>
            <a:r>
              <a:rPr sz="2150" spc="135" dirty="0">
                <a:solidFill>
                  <a:srgbClr val="3C7B5E"/>
                </a:solidFill>
                <a:latin typeface="Tahoma"/>
                <a:cs typeface="Tahoma"/>
              </a:rPr>
              <a:t>SGM</a:t>
            </a:r>
            <a:r>
              <a:rPr sz="2150" spc="-90" dirty="0">
                <a:solidFill>
                  <a:srgbClr val="3C7B5E"/>
                </a:solidFill>
                <a:latin typeface="Tahoma"/>
                <a:cs typeface="Tahoma"/>
              </a:rPr>
              <a:t> </a:t>
            </a:r>
            <a:r>
              <a:rPr sz="2150" spc="50" dirty="0">
                <a:solidFill>
                  <a:srgbClr val="3C7B5E"/>
                </a:solidFill>
                <a:latin typeface="Tahoma"/>
                <a:cs typeface="Tahoma"/>
              </a:rPr>
              <a:t>Individuals</a:t>
            </a:r>
            <a:r>
              <a:rPr sz="2150" spc="-95" dirty="0">
                <a:solidFill>
                  <a:srgbClr val="3C7B5E"/>
                </a:solidFill>
                <a:latin typeface="Tahoma"/>
                <a:cs typeface="Tahoma"/>
              </a:rPr>
              <a:t> </a:t>
            </a:r>
            <a:r>
              <a:rPr sz="2150" spc="-20" dirty="0">
                <a:solidFill>
                  <a:srgbClr val="3C7B5E"/>
                </a:solidFill>
                <a:latin typeface="Tahoma"/>
                <a:cs typeface="Tahoma"/>
              </a:rPr>
              <a:t>(35</a:t>
            </a:r>
            <a:r>
              <a:rPr sz="2150" spc="-90" dirty="0">
                <a:solidFill>
                  <a:srgbClr val="3C7B5E"/>
                </a:solidFill>
                <a:latin typeface="Tahoma"/>
                <a:cs typeface="Tahoma"/>
              </a:rPr>
              <a:t> </a:t>
            </a:r>
            <a:r>
              <a:rPr sz="2150" spc="65" dirty="0">
                <a:solidFill>
                  <a:srgbClr val="3C7B5E"/>
                </a:solidFill>
                <a:latin typeface="Tahoma"/>
                <a:cs typeface="Tahoma"/>
              </a:rPr>
              <a:t>total</a:t>
            </a:r>
            <a:r>
              <a:rPr sz="2150" spc="-85" dirty="0">
                <a:solidFill>
                  <a:srgbClr val="3C7B5E"/>
                </a:solidFill>
                <a:latin typeface="Tahoma"/>
                <a:cs typeface="Tahoma"/>
              </a:rPr>
              <a:t> </a:t>
            </a:r>
            <a:r>
              <a:rPr sz="2150" dirty="0">
                <a:solidFill>
                  <a:srgbClr val="3C7B5E"/>
                </a:solidFill>
                <a:latin typeface="Tahoma"/>
                <a:cs typeface="Tahoma"/>
              </a:rPr>
              <a:t>indvs)</a:t>
            </a:r>
            <a:r>
              <a:rPr sz="2150" spc="-90" dirty="0">
                <a:solidFill>
                  <a:srgbClr val="3C7B5E"/>
                </a:solidFill>
                <a:latin typeface="Tahoma"/>
                <a:cs typeface="Tahoma"/>
              </a:rPr>
              <a:t> </a:t>
            </a:r>
            <a:r>
              <a:rPr sz="2150" dirty="0">
                <a:solidFill>
                  <a:srgbClr val="3C7B5E"/>
                </a:solidFill>
                <a:latin typeface="Tahoma"/>
                <a:cs typeface="Tahoma"/>
              </a:rPr>
              <a:t>/</a:t>
            </a:r>
            <a:r>
              <a:rPr sz="2150" spc="-90" dirty="0">
                <a:solidFill>
                  <a:srgbClr val="3C7B5E"/>
                </a:solidFill>
                <a:latin typeface="Tahoma"/>
                <a:cs typeface="Tahoma"/>
              </a:rPr>
              <a:t> </a:t>
            </a:r>
            <a:r>
              <a:rPr sz="2150" spc="55" dirty="0">
                <a:solidFill>
                  <a:srgbClr val="3C7B5E"/>
                </a:solidFill>
                <a:latin typeface="Tahoma"/>
                <a:cs typeface="Tahoma"/>
              </a:rPr>
              <a:t>8</a:t>
            </a:r>
            <a:r>
              <a:rPr sz="2150" spc="-90" dirty="0">
                <a:solidFill>
                  <a:srgbClr val="3C7B5E"/>
                </a:solidFill>
                <a:latin typeface="Tahoma"/>
                <a:cs typeface="Tahoma"/>
              </a:rPr>
              <a:t> </a:t>
            </a:r>
            <a:r>
              <a:rPr sz="2150" spc="90" dirty="0">
                <a:solidFill>
                  <a:srgbClr val="3C7B5E"/>
                </a:solidFill>
                <a:latin typeface="Tahoma"/>
                <a:cs typeface="Tahoma"/>
              </a:rPr>
              <a:t>Households</a:t>
            </a:r>
            <a:endParaRPr sz="2150">
              <a:latin typeface="Tahoma"/>
              <a:cs typeface="Tahoma"/>
            </a:endParaRPr>
          </a:p>
        </p:txBody>
      </p:sp>
      <p:sp>
        <p:nvSpPr>
          <p:cNvPr id="16" name="object 16"/>
          <p:cNvSpPr txBox="1"/>
          <p:nvPr/>
        </p:nvSpPr>
        <p:spPr>
          <a:xfrm>
            <a:off x="7314624" y="5735132"/>
            <a:ext cx="6033770" cy="356235"/>
          </a:xfrm>
          <a:prstGeom prst="rect">
            <a:avLst/>
          </a:prstGeom>
        </p:spPr>
        <p:txBody>
          <a:bodyPr vert="horz" wrap="square" lIns="0" tIns="14604" rIns="0" bIns="0" rtlCol="0">
            <a:spAutoFit/>
          </a:bodyPr>
          <a:lstStyle/>
          <a:p>
            <a:pPr marL="12700">
              <a:lnSpc>
                <a:spcPct val="100000"/>
              </a:lnSpc>
              <a:spcBef>
                <a:spcPts val="114"/>
              </a:spcBef>
            </a:pPr>
            <a:r>
              <a:rPr sz="2150" spc="55" dirty="0">
                <a:solidFill>
                  <a:srgbClr val="3C7B5E"/>
                </a:solidFill>
                <a:latin typeface="Tahoma"/>
                <a:cs typeface="Tahoma"/>
              </a:rPr>
              <a:t>1</a:t>
            </a:r>
            <a:r>
              <a:rPr sz="2150" spc="-95" dirty="0">
                <a:solidFill>
                  <a:srgbClr val="3C7B5E"/>
                </a:solidFill>
                <a:latin typeface="Tahoma"/>
                <a:cs typeface="Tahoma"/>
              </a:rPr>
              <a:t> </a:t>
            </a:r>
            <a:r>
              <a:rPr sz="2150" spc="135" dirty="0">
                <a:solidFill>
                  <a:srgbClr val="3C7B5E"/>
                </a:solidFill>
                <a:latin typeface="Tahoma"/>
                <a:cs typeface="Tahoma"/>
              </a:rPr>
              <a:t>SGM</a:t>
            </a:r>
            <a:r>
              <a:rPr sz="2150" spc="-85" dirty="0">
                <a:solidFill>
                  <a:srgbClr val="3C7B5E"/>
                </a:solidFill>
                <a:latin typeface="Tahoma"/>
                <a:cs typeface="Tahoma"/>
              </a:rPr>
              <a:t> </a:t>
            </a:r>
            <a:r>
              <a:rPr sz="2150" spc="50" dirty="0">
                <a:solidFill>
                  <a:srgbClr val="3C7B5E"/>
                </a:solidFill>
                <a:latin typeface="Tahoma"/>
                <a:cs typeface="Tahoma"/>
              </a:rPr>
              <a:t>Individuals</a:t>
            </a:r>
            <a:r>
              <a:rPr sz="2150" spc="-80" dirty="0">
                <a:solidFill>
                  <a:srgbClr val="3C7B5E"/>
                </a:solidFill>
                <a:latin typeface="Tahoma"/>
                <a:cs typeface="Tahoma"/>
              </a:rPr>
              <a:t> </a:t>
            </a:r>
            <a:r>
              <a:rPr sz="2150" spc="-75" dirty="0">
                <a:solidFill>
                  <a:srgbClr val="3C7B5E"/>
                </a:solidFill>
                <a:latin typeface="Tahoma"/>
                <a:cs typeface="Tahoma"/>
              </a:rPr>
              <a:t>(2</a:t>
            </a:r>
            <a:r>
              <a:rPr sz="2150" spc="-85" dirty="0">
                <a:solidFill>
                  <a:srgbClr val="3C7B5E"/>
                </a:solidFill>
                <a:latin typeface="Tahoma"/>
                <a:cs typeface="Tahoma"/>
              </a:rPr>
              <a:t> </a:t>
            </a:r>
            <a:r>
              <a:rPr sz="2150" spc="65" dirty="0">
                <a:solidFill>
                  <a:srgbClr val="3C7B5E"/>
                </a:solidFill>
                <a:latin typeface="Tahoma"/>
                <a:cs typeface="Tahoma"/>
              </a:rPr>
              <a:t>total</a:t>
            </a:r>
            <a:r>
              <a:rPr sz="2150" spc="-80" dirty="0">
                <a:solidFill>
                  <a:srgbClr val="3C7B5E"/>
                </a:solidFill>
                <a:latin typeface="Tahoma"/>
                <a:cs typeface="Tahoma"/>
              </a:rPr>
              <a:t> </a:t>
            </a:r>
            <a:r>
              <a:rPr sz="2150" dirty="0">
                <a:solidFill>
                  <a:srgbClr val="3C7B5E"/>
                </a:solidFill>
                <a:latin typeface="Tahoma"/>
                <a:cs typeface="Tahoma"/>
              </a:rPr>
              <a:t>indvs)/</a:t>
            </a:r>
            <a:r>
              <a:rPr sz="2150" spc="-80" dirty="0">
                <a:solidFill>
                  <a:srgbClr val="3C7B5E"/>
                </a:solidFill>
                <a:latin typeface="Tahoma"/>
                <a:cs typeface="Tahoma"/>
              </a:rPr>
              <a:t> </a:t>
            </a:r>
            <a:r>
              <a:rPr sz="2150" spc="55" dirty="0">
                <a:solidFill>
                  <a:srgbClr val="3C7B5E"/>
                </a:solidFill>
                <a:latin typeface="Tahoma"/>
                <a:cs typeface="Tahoma"/>
              </a:rPr>
              <a:t>1</a:t>
            </a:r>
            <a:r>
              <a:rPr sz="2150" spc="-80" dirty="0">
                <a:solidFill>
                  <a:srgbClr val="3C7B5E"/>
                </a:solidFill>
                <a:latin typeface="Tahoma"/>
                <a:cs typeface="Tahoma"/>
              </a:rPr>
              <a:t> </a:t>
            </a:r>
            <a:r>
              <a:rPr sz="2150" spc="90" dirty="0">
                <a:solidFill>
                  <a:srgbClr val="3C7B5E"/>
                </a:solidFill>
                <a:latin typeface="Tahoma"/>
                <a:cs typeface="Tahoma"/>
              </a:rPr>
              <a:t>Households</a:t>
            </a:r>
            <a:endParaRPr sz="2150">
              <a:latin typeface="Tahoma"/>
              <a:cs typeface="Tahoma"/>
            </a:endParaRPr>
          </a:p>
        </p:txBody>
      </p:sp>
      <p:sp>
        <p:nvSpPr>
          <p:cNvPr id="17" name="object 17"/>
          <p:cNvSpPr txBox="1"/>
          <p:nvPr/>
        </p:nvSpPr>
        <p:spPr>
          <a:xfrm>
            <a:off x="8254135" y="6620773"/>
            <a:ext cx="3954145" cy="356235"/>
          </a:xfrm>
          <a:prstGeom prst="rect">
            <a:avLst/>
          </a:prstGeom>
        </p:spPr>
        <p:txBody>
          <a:bodyPr vert="horz" wrap="square" lIns="0" tIns="14604" rIns="0" bIns="0" rtlCol="0">
            <a:spAutoFit/>
          </a:bodyPr>
          <a:lstStyle/>
          <a:p>
            <a:pPr marL="12700">
              <a:lnSpc>
                <a:spcPct val="100000"/>
              </a:lnSpc>
              <a:spcBef>
                <a:spcPts val="114"/>
              </a:spcBef>
            </a:pPr>
            <a:r>
              <a:rPr sz="2150" spc="55" dirty="0">
                <a:solidFill>
                  <a:srgbClr val="3C7B5E"/>
                </a:solidFill>
                <a:latin typeface="Tahoma"/>
                <a:cs typeface="Tahoma"/>
              </a:rPr>
              <a:t>14</a:t>
            </a:r>
            <a:r>
              <a:rPr sz="2150" spc="-110" dirty="0">
                <a:solidFill>
                  <a:srgbClr val="3C7B5E"/>
                </a:solidFill>
                <a:latin typeface="Tahoma"/>
                <a:cs typeface="Tahoma"/>
              </a:rPr>
              <a:t> </a:t>
            </a:r>
            <a:r>
              <a:rPr sz="2150" spc="50" dirty="0">
                <a:solidFill>
                  <a:srgbClr val="3C7B5E"/>
                </a:solidFill>
                <a:latin typeface="Tahoma"/>
                <a:cs typeface="Tahoma"/>
              </a:rPr>
              <a:t>Individuals</a:t>
            </a:r>
            <a:r>
              <a:rPr sz="2150" spc="-110" dirty="0">
                <a:solidFill>
                  <a:srgbClr val="3C7B5E"/>
                </a:solidFill>
                <a:latin typeface="Tahoma"/>
                <a:cs typeface="Tahoma"/>
              </a:rPr>
              <a:t> </a:t>
            </a:r>
            <a:r>
              <a:rPr sz="2150" dirty="0">
                <a:solidFill>
                  <a:srgbClr val="3C7B5E"/>
                </a:solidFill>
                <a:latin typeface="Tahoma"/>
                <a:cs typeface="Tahoma"/>
              </a:rPr>
              <a:t>/</a:t>
            </a:r>
            <a:r>
              <a:rPr sz="2150" spc="-110" dirty="0">
                <a:solidFill>
                  <a:srgbClr val="3C7B5E"/>
                </a:solidFill>
                <a:latin typeface="Tahoma"/>
                <a:cs typeface="Tahoma"/>
              </a:rPr>
              <a:t> </a:t>
            </a:r>
            <a:r>
              <a:rPr sz="2150" spc="55" dirty="0">
                <a:solidFill>
                  <a:srgbClr val="3C7B5E"/>
                </a:solidFill>
                <a:latin typeface="Tahoma"/>
                <a:cs typeface="Tahoma"/>
              </a:rPr>
              <a:t>14</a:t>
            </a:r>
            <a:r>
              <a:rPr sz="2150" spc="-110" dirty="0">
                <a:solidFill>
                  <a:srgbClr val="3C7B5E"/>
                </a:solidFill>
                <a:latin typeface="Tahoma"/>
                <a:cs typeface="Tahoma"/>
              </a:rPr>
              <a:t> </a:t>
            </a:r>
            <a:r>
              <a:rPr sz="2150" spc="90" dirty="0">
                <a:solidFill>
                  <a:srgbClr val="3C7B5E"/>
                </a:solidFill>
                <a:latin typeface="Tahoma"/>
                <a:cs typeface="Tahoma"/>
              </a:rPr>
              <a:t>Households</a:t>
            </a:r>
            <a:endParaRPr sz="2150">
              <a:latin typeface="Tahoma"/>
              <a:cs typeface="Tahoma"/>
            </a:endParaRPr>
          </a:p>
        </p:txBody>
      </p:sp>
      <p:sp>
        <p:nvSpPr>
          <p:cNvPr id="18" name="object 18"/>
          <p:cNvSpPr txBox="1"/>
          <p:nvPr/>
        </p:nvSpPr>
        <p:spPr>
          <a:xfrm>
            <a:off x="13591268" y="5688695"/>
            <a:ext cx="2550795" cy="397510"/>
          </a:xfrm>
          <a:prstGeom prst="rect">
            <a:avLst/>
          </a:prstGeom>
        </p:spPr>
        <p:txBody>
          <a:bodyPr vert="horz" wrap="square" lIns="0" tIns="11430" rIns="0" bIns="0" rtlCol="0">
            <a:spAutoFit/>
          </a:bodyPr>
          <a:lstStyle/>
          <a:p>
            <a:pPr marL="12700">
              <a:lnSpc>
                <a:spcPct val="100000"/>
              </a:lnSpc>
              <a:spcBef>
                <a:spcPts val="90"/>
              </a:spcBef>
            </a:pPr>
            <a:r>
              <a:rPr sz="2450" b="1" spc="60" dirty="0">
                <a:solidFill>
                  <a:srgbClr val="3C7B5E"/>
                </a:solidFill>
                <a:latin typeface="Arial"/>
                <a:cs typeface="Arial"/>
              </a:rPr>
              <a:t>Parenting</a:t>
            </a:r>
            <a:r>
              <a:rPr sz="2450" b="1" spc="-30" dirty="0">
                <a:solidFill>
                  <a:srgbClr val="3C7B5E"/>
                </a:solidFill>
                <a:latin typeface="Arial"/>
                <a:cs typeface="Arial"/>
              </a:rPr>
              <a:t> </a:t>
            </a:r>
            <a:r>
              <a:rPr sz="2450" b="1" spc="55" dirty="0">
                <a:solidFill>
                  <a:srgbClr val="3C7B5E"/>
                </a:solidFill>
                <a:latin typeface="Arial"/>
                <a:cs typeface="Arial"/>
              </a:rPr>
              <a:t>Youth</a:t>
            </a:r>
            <a:endParaRPr sz="2450">
              <a:latin typeface="Arial"/>
              <a:cs typeface="Arial"/>
            </a:endParaRPr>
          </a:p>
        </p:txBody>
      </p:sp>
      <p:pic>
        <p:nvPicPr>
          <p:cNvPr id="19" name="object 19"/>
          <p:cNvPicPr/>
          <p:nvPr/>
        </p:nvPicPr>
        <p:blipFill>
          <a:blip r:embed="rId3" cstate="print"/>
          <a:stretch>
            <a:fillRect/>
          </a:stretch>
        </p:blipFill>
        <p:spPr>
          <a:xfrm>
            <a:off x="0" y="6263059"/>
            <a:ext cx="6440729" cy="1390649"/>
          </a:xfrm>
          <a:prstGeom prst="rect">
            <a:avLst/>
          </a:prstGeom>
        </p:spPr>
      </p:pic>
      <p:graphicFrame>
        <p:nvGraphicFramePr>
          <p:cNvPr id="20" name="object 20"/>
          <p:cNvGraphicFramePr>
            <a:graphicFrameLocks noGrp="1"/>
          </p:cNvGraphicFramePr>
          <p:nvPr/>
        </p:nvGraphicFramePr>
        <p:xfrm>
          <a:off x="563995" y="6326077"/>
          <a:ext cx="5495290" cy="1121410"/>
        </p:xfrm>
        <a:graphic>
          <a:graphicData uri="http://schemas.openxmlformats.org/drawingml/2006/table">
            <a:tbl>
              <a:tblPr firstRow="1" bandRow="1">
                <a:tableStyleId>{2D5ABB26-0587-4C30-8999-92F81FD0307C}</a:tableStyleId>
              </a:tblPr>
              <a:tblGrid>
                <a:gridCol w="1624965">
                  <a:extLst>
                    <a:ext uri="{9D8B030D-6E8A-4147-A177-3AD203B41FA5}">
                      <a16:colId xmlns:a16="http://schemas.microsoft.com/office/drawing/2014/main" val="20000"/>
                    </a:ext>
                  </a:extLst>
                </a:gridCol>
                <a:gridCol w="1592580">
                  <a:extLst>
                    <a:ext uri="{9D8B030D-6E8A-4147-A177-3AD203B41FA5}">
                      <a16:colId xmlns:a16="http://schemas.microsoft.com/office/drawing/2014/main" val="20001"/>
                    </a:ext>
                  </a:extLst>
                </a:gridCol>
                <a:gridCol w="2277745">
                  <a:extLst>
                    <a:ext uri="{9D8B030D-6E8A-4147-A177-3AD203B41FA5}">
                      <a16:colId xmlns:a16="http://schemas.microsoft.com/office/drawing/2014/main" val="20002"/>
                    </a:ext>
                  </a:extLst>
                </a:gridCol>
              </a:tblGrid>
              <a:tr h="328295">
                <a:tc>
                  <a:txBody>
                    <a:bodyPr/>
                    <a:lstStyle/>
                    <a:p>
                      <a:pPr marL="31750">
                        <a:lnSpc>
                          <a:spcPts val="2035"/>
                        </a:lnSpc>
                      </a:pPr>
                      <a:r>
                        <a:rPr sz="2100" dirty="0">
                          <a:latin typeface="Trebuchet MS"/>
                          <a:cs typeface="Trebuchet MS"/>
                        </a:rPr>
                        <a:t>In</a:t>
                      </a:r>
                      <a:r>
                        <a:rPr sz="2100" spc="335" dirty="0">
                          <a:latin typeface="Trebuchet MS"/>
                          <a:cs typeface="Trebuchet MS"/>
                        </a:rPr>
                        <a:t> </a:t>
                      </a:r>
                      <a:r>
                        <a:rPr sz="2100" spc="100" dirty="0">
                          <a:latin typeface="Trebuchet MS"/>
                          <a:cs typeface="Trebuchet MS"/>
                        </a:rPr>
                        <a:t>the</a:t>
                      </a:r>
                      <a:r>
                        <a:rPr sz="2100" spc="340" dirty="0">
                          <a:latin typeface="Trebuchet MS"/>
                          <a:cs typeface="Trebuchet MS"/>
                        </a:rPr>
                        <a:t> </a:t>
                      </a:r>
                      <a:r>
                        <a:rPr sz="2100" spc="-20" dirty="0">
                          <a:latin typeface="Trebuchet MS"/>
                          <a:cs typeface="Trebuchet MS"/>
                        </a:rPr>
                        <a:t>U,S.</a:t>
                      </a:r>
                      <a:endParaRPr sz="2100">
                        <a:latin typeface="Trebuchet MS"/>
                        <a:cs typeface="Trebuchet MS"/>
                      </a:endParaRPr>
                    </a:p>
                  </a:txBody>
                  <a:tcPr marL="0" marR="0" marT="0" marB="0"/>
                </a:tc>
                <a:tc gridSpan="2">
                  <a:txBody>
                    <a:bodyPr/>
                    <a:lstStyle/>
                    <a:p>
                      <a:pPr>
                        <a:lnSpc>
                          <a:spcPct val="100000"/>
                        </a:lnSpc>
                      </a:pPr>
                      <a:endParaRPr sz="1900">
                        <a:latin typeface="Times New Roman"/>
                        <a:cs typeface="Times New Roman"/>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27355">
                <a:tc>
                  <a:txBody>
                    <a:bodyPr/>
                    <a:lstStyle/>
                    <a:p>
                      <a:pPr marL="31750">
                        <a:lnSpc>
                          <a:spcPct val="100000"/>
                        </a:lnSpc>
                        <a:spcBef>
                          <a:spcPts val="630"/>
                        </a:spcBef>
                      </a:pPr>
                      <a:r>
                        <a:rPr sz="2100" spc="70" dirty="0">
                          <a:latin typeface="Trebuchet MS"/>
                          <a:cs typeface="Trebuchet MS"/>
                        </a:rPr>
                        <a:t>61%</a:t>
                      </a:r>
                      <a:r>
                        <a:rPr sz="2100" spc="290" dirty="0">
                          <a:latin typeface="Trebuchet MS"/>
                          <a:cs typeface="Trebuchet MS"/>
                        </a:rPr>
                        <a:t> </a:t>
                      </a:r>
                      <a:r>
                        <a:rPr sz="2100" spc="235" dirty="0">
                          <a:latin typeface="Trebuchet MS"/>
                          <a:cs typeface="Trebuchet MS"/>
                        </a:rPr>
                        <a:t>of</a:t>
                      </a:r>
                      <a:r>
                        <a:rPr sz="2100" spc="290" dirty="0">
                          <a:latin typeface="Trebuchet MS"/>
                          <a:cs typeface="Trebuchet MS"/>
                        </a:rPr>
                        <a:t> </a:t>
                      </a:r>
                      <a:r>
                        <a:rPr sz="2100" spc="45" dirty="0">
                          <a:latin typeface="Trebuchet MS"/>
                          <a:cs typeface="Trebuchet MS"/>
                        </a:rPr>
                        <a:t>SGM</a:t>
                      </a:r>
                      <a:endParaRPr sz="2100">
                        <a:latin typeface="Trebuchet MS"/>
                        <a:cs typeface="Trebuchet MS"/>
                      </a:endParaRPr>
                    </a:p>
                  </a:txBody>
                  <a:tcPr marL="0" marR="0" marT="80010" marB="0"/>
                </a:tc>
                <a:tc>
                  <a:txBody>
                    <a:bodyPr/>
                    <a:lstStyle/>
                    <a:p>
                      <a:pPr algn="ctr">
                        <a:lnSpc>
                          <a:spcPct val="100000"/>
                        </a:lnSpc>
                        <a:spcBef>
                          <a:spcPts val="630"/>
                        </a:spcBef>
                      </a:pPr>
                      <a:r>
                        <a:rPr sz="2100" spc="125" dirty="0">
                          <a:latin typeface="Trebuchet MS"/>
                          <a:cs typeface="Trebuchet MS"/>
                        </a:rPr>
                        <a:t>individuals</a:t>
                      </a:r>
                      <a:endParaRPr sz="2100">
                        <a:latin typeface="Trebuchet MS"/>
                        <a:cs typeface="Trebuchet MS"/>
                      </a:endParaRPr>
                    </a:p>
                  </a:txBody>
                  <a:tcPr marL="0" marR="0" marT="80010" marB="0"/>
                </a:tc>
                <a:tc>
                  <a:txBody>
                    <a:bodyPr/>
                    <a:lstStyle/>
                    <a:p>
                      <a:pPr marL="58419">
                        <a:lnSpc>
                          <a:spcPct val="100000"/>
                        </a:lnSpc>
                        <a:spcBef>
                          <a:spcPts val="630"/>
                        </a:spcBef>
                      </a:pPr>
                      <a:r>
                        <a:rPr sz="2100" spc="110" dirty="0">
                          <a:latin typeface="Trebuchet MS"/>
                          <a:cs typeface="Trebuchet MS"/>
                        </a:rPr>
                        <a:t>have</a:t>
                      </a:r>
                      <a:r>
                        <a:rPr sz="2100" spc="295" dirty="0">
                          <a:latin typeface="Trebuchet MS"/>
                          <a:cs typeface="Trebuchet MS"/>
                        </a:rPr>
                        <a:t> </a:t>
                      </a:r>
                      <a:r>
                        <a:rPr sz="2100" dirty="0">
                          <a:latin typeface="Trebuchet MS"/>
                          <a:cs typeface="Trebuchet MS"/>
                        </a:rPr>
                        <a:t>a</a:t>
                      </a:r>
                      <a:r>
                        <a:rPr sz="2100" spc="300" dirty="0">
                          <a:latin typeface="Trebuchet MS"/>
                          <a:cs typeface="Trebuchet MS"/>
                        </a:rPr>
                        <a:t> </a:t>
                      </a:r>
                      <a:r>
                        <a:rPr sz="2100" spc="185" dirty="0">
                          <a:latin typeface="Trebuchet MS"/>
                          <a:cs typeface="Trebuchet MS"/>
                        </a:rPr>
                        <a:t>partner</a:t>
                      </a:r>
                      <a:r>
                        <a:rPr sz="2100" spc="185" dirty="0">
                          <a:latin typeface="Arial"/>
                          <a:cs typeface="Arial"/>
                        </a:rPr>
                        <a:t>⁷</a:t>
                      </a:r>
                      <a:endParaRPr sz="2100">
                        <a:latin typeface="Arial"/>
                        <a:cs typeface="Arial"/>
                      </a:endParaRPr>
                    </a:p>
                  </a:txBody>
                  <a:tcPr marL="0" marR="0" marT="80010" marB="0"/>
                </a:tc>
                <a:extLst>
                  <a:ext uri="{0D108BD9-81ED-4DB2-BD59-A6C34878D82A}">
                    <a16:rowId xmlns:a16="http://schemas.microsoft.com/office/drawing/2014/main" val="10001"/>
                  </a:ext>
                </a:extLst>
              </a:tr>
              <a:tr h="365760">
                <a:tc>
                  <a:txBody>
                    <a:bodyPr/>
                    <a:lstStyle/>
                    <a:p>
                      <a:pPr marL="31750">
                        <a:lnSpc>
                          <a:spcPct val="100000"/>
                        </a:lnSpc>
                        <a:spcBef>
                          <a:spcPts val="165"/>
                        </a:spcBef>
                      </a:pPr>
                      <a:r>
                        <a:rPr sz="2100" spc="70" dirty="0">
                          <a:latin typeface="Trebuchet MS"/>
                          <a:cs typeface="Trebuchet MS"/>
                        </a:rPr>
                        <a:t>10%</a:t>
                      </a:r>
                      <a:r>
                        <a:rPr sz="2100" spc="290" dirty="0">
                          <a:latin typeface="Trebuchet MS"/>
                          <a:cs typeface="Trebuchet MS"/>
                        </a:rPr>
                        <a:t> </a:t>
                      </a:r>
                      <a:r>
                        <a:rPr sz="2100" spc="235" dirty="0">
                          <a:latin typeface="Trebuchet MS"/>
                          <a:cs typeface="Trebuchet MS"/>
                        </a:rPr>
                        <a:t>of</a:t>
                      </a:r>
                      <a:r>
                        <a:rPr sz="2100" spc="290" dirty="0">
                          <a:latin typeface="Trebuchet MS"/>
                          <a:cs typeface="Trebuchet MS"/>
                        </a:rPr>
                        <a:t> </a:t>
                      </a:r>
                      <a:r>
                        <a:rPr sz="2100" spc="45" dirty="0">
                          <a:latin typeface="Trebuchet MS"/>
                          <a:cs typeface="Trebuchet MS"/>
                        </a:rPr>
                        <a:t>SGM</a:t>
                      </a:r>
                      <a:endParaRPr sz="2100">
                        <a:latin typeface="Trebuchet MS"/>
                        <a:cs typeface="Trebuchet MS"/>
                      </a:endParaRPr>
                    </a:p>
                  </a:txBody>
                  <a:tcPr marL="0" marR="0" marT="20955" marB="0"/>
                </a:tc>
                <a:tc>
                  <a:txBody>
                    <a:bodyPr/>
                    <a:lstStyle/>
                    <a:p>
                      <a:pPr algn="ctr">
                        <a:lnSpc>
                          <a:spcPct val="100000"/>
                        </a:lnSpc>
                        <a:spcBef>
                          <a:spcPts val="165"/>
                        </a:spcBef>
                      </a:pPr>
                      <a:r>
                        <a:rPr sz="2100" spc="125" dirty="0">
                          <a:latin typeface="Trebuchet MS"/>
                          <a:cs typeface="Trebuchet MS"/>
                        </a:rPr>
                        <a:t>individuals</a:t>
                      </a:r>
                      <a:endParaRPr sz="2100">
                        <a:latin typeface="Trebuchet MS"/>
                        <a:cs typeface="Trebuchet MS"/>
                      </a:endParaRPr>
                    </a:p>
                  </a:txBody>
                  <a:tcPr marL="0" marR="0" marT="20955" marB="0"/>
                </a:tc>
                <a:tc>
                  <a:txBody>
                    <a:bodyPr/>
                    <a:lstStyle/>
                    <a:p>
                      <a:pPr marL="58419">
                        <a:lnSpc>
                          <a:spcPct val="100000"/>
                        </a:lnSpc>
                        <a:spcBef>
                          <a:spcPts val="165"/>
                        </a:spcBef>
                      </a:pPr>
                      <a:r>
                        <a:rPr sz="2100" spc="110" dirty="0">
                          <a:latin typeface="Trebuchet MS"/>
                          <a:cs typeface="Trebuchet MS"/>
                        </a:rPr>
                        <a:t>have</a:t>
                      </a:r>
                      <a:r>
                        <a:rPr sz="2100" spc="285" dirty="0">
                          <a:latin typeface="Trebuchet MS"/>
                          <a:cs typeface="Trebuchet MS"/>
                        </a:rPr>
                        <a:t> </a:t>
                      </a:r>
                      <a:r>
                        <a:rPr sz="2100" spc="40" dirty="0">
                          <a:latin typeface="Trebuchet MS"/>
                          <a:cs typeface="Trebuchet MS"/>
                        </a:rPr>
                        <a:t>keiki</a:t>
                      </a:r>
                      <a:r>
                        <a:rPr sz="2100" spc="40" dirty="0">
                          <a:latin typeface="Arial"/>
                          <a:cs typeface="Arial"/>
                        </a:rPr>
                        <a:t>⁷</a:t>
                      </a:r>
                      <a:endParaRPr sz="2100">
                        <a:latin typeface="Arial"/>
                        <a:cs typeface="Arial"/>
                      </a:endParaRPr>
                    </a:p>
                  </a:txBody>
                  <a:tcPr marL="0" marR="0" marT="20955" marB="0"/>
                </a:tc>
                <a:extLst>
                  <a:ext uri="{0D108BD9-81ED-4DB2-BD59-A6C34878D82A}">
                    <a16:rowId xmlns:a16="http://schemas.microsoft.com/office/drawing/2014/main" val="10002"/>
                  </a:ext>
                </a:extLst>
              </a:tr>
            </a:tbl>
          </a:graphicData>
        </a:graphic>
      </p:graphicFrame>
      <p:sp>
        <p:nvSpPr>
          <p:cNvPr id="21" name="object 21"/>
          <p:cNvSpPr/>
          <p:nvPr/>
        </p:nvSpPr>
        <p:spPr>
          <a:xfrm>
            <a:off x="605594" y="8020984"/>
            <a:ext cx="17129125" cy="1581150"/>
          </a:xfrm>
          <a:custGeom>
            <a:avLst/>
            <a:gdLst/>
            <a:ahLst/>
            <a:cxnLst/>
            <a:rect l="l" t="t" r="r" b="b"/>
            <a:pathLst>
              <a:path w="17129125" h="1581150">
                <a:moveTo>
                  <a:pt x="16993767" y="1581149"/>
                </a:moveTo>
                <a:lnTo>
                  <a:pt x="135147" y="1581149"/>
                </a:lnTo>
                <a:lnTo>
                  <a:pt x="92496" y="1574251"/>
                </a:lnTo>
                <a:lnTo>
                  <a:pt x="55404" y="1555055"/>
                </a:lnTo>
                <a:lnTo>
                  <a:pt x="26124" y="1525810"/>
                </a:lnTo>
                <a:lnTo>
                  <a:pt x="6906" y="1488763"/>
                </a:lnTo>
                <a:lnTo>
                  <a:pt x="0" y="1446162"/>
                </a:lnTo>
                <a:lnTo>
                  <a:pt x="0" y="134987"/>
                </a:lnTo>
                <a:lnTo>
                  <a:pt x="6906" y="92386"/>
                </a:lnTo>
                <a:lnTo>
                  <a:pt x="26124" y="55339"/>
                </a:lnTo>
                <a:lnTo>
                  <a:pt x="55404" y="26093"/>
                </a:lnTo>
                <a:lnTo>
                  <a:pt x="92496" y="6898"/>
                </a:lnTo>
                <a:lnTo>
                  <a:pt x="135147" y="0"/>
                </a:lnTo>
                <a:lnTo>
                  <a:pt x="16993767" y="0"/>
                </a:lnTo>
                <a:lnTo>
                  <a:pt x="17036418" y="6898"/>
                </a:lnTo>
                <a:lnTo>
                  <a:pt x="17073510" y="26093"/>
                </a:lnTo>
                <a:lnTo>
                  <a:pt x="17102790" y="55339"/>
                </a:lnTo>
                <a:lnTo>
                  <a:pt x="17122009" y="92386"/>
                </a:lnTo>
                <a:lnTo>
                  <a:pt x="17128915" y="134987"/>
                </a:lnTo>
                <a:lnTo>
                  <a:pt x="17128915" y="1446162"/>
                </a:lnTo>
                <a:lnTo>
                  <a:pt x="17122009" y="1488763"/>
                </a:lnTo>
                <a:lnTo>
                  <a:pt x="17102790" y="1525810"/>
                </a:lnTo>
                <a:lnTo>
                  <a:pt x="17073510" y="1555055"/>
                </a:lnTo>
                <a:lnTo>
                  <a:pt x="17036418" y="1574251"/>
                </a:lnTo>
                <a:lnTo>
                  <a:pt x="16993767" y="1581149"/>
                </a:lnTo>
                <a:close/>
              </a:path>
            </a:pathLst>
          </a:custGeom>
          <a:solidFill>
            <a:srgbClr val="3C7B5E">
              <a:alpha val="16859"/>
            </a:srgbClr>
          </a:solidFill>
        </p:spPr>
        <p:txBody>
          <a:bodyPr wrap="square" lIns="0" tIns="0" rIns="0" bIns="0" rtlCol="0"/>
          <a:lstStyle/>
          <a:p>
            <a:endParaRPr/>
          </a:p>
        </p:txBody>
      </p:sp>
      <p:sp>
        <p:nvSpPr>
          <p:cNvPr id="22" name="object 22"/>
          <p:cNvSpPr txBox="1"/>
          <p:nvPr/>
        </p:nvSpPr>
        <p:spPr>
          <a:xfrm>
            <a:off x="730930" y="8108589"/>
            <a:ext cx="16722090" cy="1406525"/>
          </a:xfrm>
          <a:prstGeom prst="rect">
            <a:avLst/>
          </a:prstGeom>
        </p:spPr>
        <p:txBody>
          <a:bodyPr vert="horz" wrap="square" lIns="0" tIns="45085" rIns="0" bIns="0" rtlCol="0">
            <a:spAutoFit/>
          </a:bodyPr>
          <a:lstStyle/>
          <a:p>
            <a:pPr marL="12700">
              <a:lnSpc>
                <a:spcPct val="100000"/>
              </a:lnSpc>
              <a:spcBef>
                <a:spcPts val="355"/>
              </a:spcBef>
            </a:pPr>
            <a:r>
              <a:rPr sz="1600" spc="155" dirty="0">
                <a:latin typeface="Times New Roman"/>
                <a:cs typeface="Times New Roman"/>
              </a:rPr>
              <a:t>Household:</a:t>
            </a:r>
            <a:r>
              <a:rPr sz="1600" spc="185" dirty="0">
                <a:latin typeface="Times New Roman"/>
                <a:cs typeface="Times New Roman"/>
              </a:rPr>
              <a:t> </a:t>
            </a:r>
            <a:r>
              <a:rPr sz="1600" spc="190" dirty="0">
                <a:latin typeface="Times New Roman"/>
                <a:cs typeface="Times New Roman"/>
              </a:rPr>
              <a:t>Any </a:t>
            </a:r>
            <a:r>
              <a:rPr sz="1600" spc="165" dirty="0">
                <a:latin typeface="Times New Roman"/>
                <a:cs typeface="Times New Roman"/>
              </a:rPr>
              <a:t>group</a:t>
            </a:r>
            <a:r>
              <a:rPr sz="1600" spc="185" dirty="0">
                <a:latin typeface="Times New Roman"/>
                <a:cs typeface="Times New Roman"/>
              </a:rPr>
              <a:t> </a:t>
            </a:r>
            <a:r>
              <a:rPr sz="1600" spc="100" dirty="0">
                <a:latin typeface="Times New Roman"/>
                <a:cs typeface="Times New Roman"/>
              </a:rPr>
              <a:t>of</a:t>
            </a:r>
            <a:r>
              <a:rPr sz="1600" spc="190" dirty="0">
                <a:latin typeface="Times New Roman"/>
                <a:cs typeface="Times New Roman"/>
              </a:rPr>
              <a:t> </a:t>
            </a:r>
            <a:r>
              <a:rPr sz="1600" spc="160" dirty="0">
                <a:latin typeface="Times New Roman"/>
                <a:cs typeface="Times New Roman"/>
              </a:rPr>
              <a:t>individuals</a:t>
            </a:r>
            <a:r>
              <a:rPr sz="1600" spc="185" dirty="0">
                <a:latin typeface="Times New Roman"/>
                <a:cs typeface="Times New Roman"/>
              </a:rPr>
              <a:t> </a:t>
            </a:r>
            <a:r>
              <a:rPr sz="1600" spc="204" dirty="0">
                <a:latin typeface="Times New Roman"/>
                <a:cs typeface="Times New Roman"/>
              </a:rPr>
              <a:t>that</a:t>
            </a:r>
            <a:r>
              <a:rPr sz="1600" spc="190" dirty="0">
                <a:latin typeface="Times New Roman"/>
                <a:cs typeface="Times New Roman"/>
              </a:rPr>
              <a:t> </a:t>
            </a:r>
            <a:r>
              <a:rPr sz="1600" spc="185" dirty="0">
                <a:latin typeface="Times New Roman"/>
                <a:cs typeface="Times New Roman"/>
              </a:rPr>
              <a:t>presents </a:t>
            </a:r>
            <a:r>
              <a:rPr sz="1600" spc="180" dirty="0">
                <a:latin typeface="Times New Roman"/>
                <a:cs typeface="Times New Roman"/>
              </a:rPr>
              <a:t>together</a:t>
            </a:r>
            <a:r>
              <a:rPr sz="1600" spc="190" dirty="0">
                <a:latin typeface="Times New Roman"/>
                <a:cs typeface="Times New Roman"/>
              </a:rPr>
              <a:t> </a:t>
            </a:r>
            <a:r>
              <a:rPr sz="1600" spc="150" dirty="0">
                <a:latin typeface="Times New Roman"/>
                <a:cs typeface="Times New Roman"/>
              </a:rPr>
              <a:t>for</a:t>
            </a:r>
            <a:r>
              <a:rPr sz="1600" spc="190" dirty="0">
                <a:latin typeface="Times New Roman"/>
                <a:cs typeface="Times New Roman"/>
              </a:rPr>
              <a:t> </a:t>
            </a:r>
            <a:r>
              <a:rPr sz="1600" spc="165" dirty="0">
                <a:latin typeface="Times New Roman"/>
                <a:cs typeface="Times New Roman"/>
              </a:rPr>
              <a:t>assistance</a:t>
            </a:r>
            <a:r>
              <a:rPr sz="1600" spc="185" dirty="0">
                <a:latin typeface="Times New Roman"/>
                <a:cs typeface="Times New Roman"/>
              </a:rPr>
              <a:t> </a:t>
            </a:r>
            <a:r>
              <a:rPr sz="1600" spc="190" dirty="0">
                <a:latin typeface="Times New Roman"/>
                <a:cs typeface="Times New Roman"/>
              </a:rPr>
              <a:t>and </a:t>
            </a:r>
            <a:r>
              <a:rPr sz="1600" spc="145" dirty="0">
                <a:latin typeface="Times New Roman"/>
                <a:cs typeface="Times New Roman"/>
              </a:rPr>
              <a:t>self-</a:t>
            </a:r>
            <a:r>
              <a:rPr sz="1600" spc="155" dirty="0">
                <a:latin typeface="Times New Roman"/>
                <a:cs typeface="Times New Roman"/>
              </a:rPr>
              <a:t>identifies</a:t>
            </a:r>
            <a:r>
              <a:rPr sz="1600" spc="185" dirty="0">
                <a:latin typeface="Times New Roman"/>
                <a:cs typeface="Times New Roman"/>
              </a:rPr>
              <a:t> </a:t>
            </a:r>
            <a:r>
              <a:rPr sz="1600" spc="125" dirty="0">
                <a:latin typeface="Times New Roman"/>
                <a:cs typeface="Times New Roman"/>
              </a:rPr>
              <a:t>as</a:t>
            </a:r>
            <a:r>
              <a:rPr sz="1600" spc="190" dirty="0">
                <a:latin typeface="Times New Roman"/>
                <a:cs typeface="Times New Roman"/>
              </a:rPr>
              <a:t> </a:t>
            </a:r>
            <a:r>
              <a:rPr sz="1600" spc="105" dirty="0">
                <a:latin typeface="Times New Roman"/>
                <a:cs typeface="Times New Roman"/>
              </a:rPr>
              <a:t>a</a:t>
            </a:r>
            <a:r>
              <a:rPr sz="1600" spc="185" dirty="0">
                <a:latin typeface="Times New Roman"/>
                <a:cs typeface="Times New Roman"/>
              </a:rPr>
              <a:t> </a:t>
            </a:r>
            <a:r>
              <a:rPr sz="1600" spc="175" dirty="0">
                <a:latin typeface="Times New Roman"/>
                <a:cs typeface="Times New Roman"/>
              </a:rPr>
              <a:t>family/household.</a:t>
            </a:r>
            <a:r>
              <a:rPr sz="1600" spc="190" dirty="0">
                <a:latin typeface="Times New Roman"/>
                <a:cs typeface="Times New Roman"/>
              </a:rPr>
              <a:t> </a:t>
            </a:r>
            <a:r>
              <a:rPr sz="1600" spc="114" dirty="0">
                <a:latin typeface="Times New Roman"/>
                <a:cs typeface="Times New Roman"/>
              </a:rPr>
              <a:t>Single</a:t>
            </a:r>
            <a:r>
              <a:rPr sz="1600" spc="185" dirty="0">
                <a:latin typeface="Times New Roman"/>
                <a:cs typeface="Times New Roman"/>
              </a:rPr>
              <a:t> </a:t>
            </a:r>
            <a:r>
              <a:rPr sz="1600" spc="135" dirty="0">
                <a:latin typeface="Times New Roman"/>
                <a:cs typeface="Times New Roman"/>
              </a:rPr>
              <a:t>Adults:</a:t>
            </a:r>
            <a:r>
              <a:rPr sz="1600" spc="190" dirty="0">
                <a:latin typeface="Times New Roman"/>
                <a:cs typeface="Times New Roman"/>
              </a:rPr>
              <a:t> </a:t>
            </a:r>
            <a:r>
              <a:rPr sz="1600" spc="175" dirty="0">
                <a:latin typeface="Times New Roman"/>
                <a:cs typeface="Times New Roman"/>
              </a:rPr>
              <a:t>Person</a:t>
            </a:r>
            <a:r>
              <a:rPr sz="1600" spc="190" dirty="0">
                <a:latin typeface="Times New Roman"/>
                <a:cs typeface="Times New Roman"/>
              </a:rPr>
              <a:t> </a:t>
            </a:r>
            <a:r>
              <a:rPr sz="1600" spc="135" dirty="0">
                <a:latin typeface="Times New Roman"/>
                <a:cs typeface="Times New Roman"/>
              </a:rPr>
              <a:t>living</a:t>
            </a:r>
            <a:r>
              <a:rPr sz="1600" spc="185" dirty="0">
                <a:latin typeface="Times New Roman"/>
                <a:cs typeface="Times New Roman"/>
              </a:rPr>
              <a:t> </a:t>
            </a:r>
            <a:r>
              <a:rPr sz="1600" spc="160" dirty="0">
                <a:latin typeface="Times New Roman"/>
                <a:cs typeface="Times New Roman"/>
              </a:rPr>
              <a:t>alone</a:t>
            </a:r>
            <a:r>
              <a:rPr sz="1600" spc="190" dirty="0">
                <a:latin typeface="Times New Roman"/>
                <a:cs typeface="Times New Roman"/>
              </a:rPr>
              <a:t> </a:t>
            </a:r>
            <a:r>
              <a:rPr sz="1600" spc="200" dirty="0">
                <a:latin typeface="Times New Roman"/>
                <a:cs typeface="Times New Roman"/>
              </a:rPr>
              <a:t>who</a:t>
            </a:r>
            <a:r>
              <a:rPr sz="1600" spc="185" dirty="0">
                <a:latin typeface="Times New Roman"/>
                <a:cs typeface="Times New Roman"/>
              </a:rPr>
              <a:t> </a:t>
            </a:r>
            <a:r>
              <a:rPr sz="1600" spc="75" dirty="0">
                <a:latin typeface="Times New Roman"/>
                <a:cs typeface="Times New Roman"/>
              </a:rPr>
              <a:t>is</a:t>
            </a:r>
            <a:r>
              <a:rPr sz="1600" spc="190" dirty="0">
                <a:latin typeface="Times New Roman"/>
                <a:cs typeface="Times New Roman"/>
              </a:rPr>
              <a:t> </a:t>
            </a:r>
            <a:r>
              <a:rPr sz="1600" spc="55" dirty="0">
                <a:latin typeface="Times New Roman"/>
                <a:cs typeface="Times New Roman"/>
              </a:rPr>
              <a:t>25</a:t>
            </a:r>
            <a:endParaRPr sz="1600">
              <a:latin typeface="Times New Roman"/>
              <a:cs typeface="Times New Roman"/>
            </a:endParaRPr>
          </a:p>
          <a:p>
            <a:pPr marL="12700" marR="5080">
              <a:lnSpc>
                <a:spcPct val="113300"/>
              </a:lnSpc>
            </a:pPr>
            <a:r>
              <a:rPr sz="1600" spc="180" dirty="0">
                <a:latin typeface="Times New Roman"/>
                <a:cs typeface="Times New Roman"/>
              </a:rPr>
              <a:t>years </a:t>
            </a:r>
            <a:r>
              <a:rPr sz="1600" spc="105" dirty="0">
                <a:latin typeface="Times New Roman"/>
                <a:cs typeface="Times New Roman"/>
              </a:rPr>
              <a:t>old</a:t>
            </a:r>
            <a:r>
              <a:rPr sz="1600" spc="185" dirty="0">
                <a:latin typeface="Times New Roman"/>
                <a:cs typeface="Times New Roman"/>
              </a:rPr>
              <a:t> </a:t>
            </a:r>
            <a:r>
              <a:rPr sz="1600" spc="145" dirty="0">
                <a:latin typeface="Times New Roman"/>
                <a:cs typeface="Times New Roman"/>
              </a:rPr>
              <a:t>or</a:t>
            </a:r>
            <a:r>
              <a:rPr sz="1600" spc="185" dirty="0">
                <a:latin typeface="Times New Roman"/>
                <a:cs typeface="Times New Roman"/>
              </a:rPr>
              <a:t> </a:t>
            </a:r>
            <a:r>
              <a:rPr sz="1600" spc="130" dirty="0">
                <a:latin typeface="Times New Roman"/>
                <a:cs typeface="Times New Roman"/>
              </a:rPr>
              <a:t>older.</a:t>
            </a:r>
            <a:r>
              <a:rPr sz="1600" spc="185" dirty="0">
                <a:latin typeface="Times New Roman"/>
                <a:cs typeface="Times New Roman"/>
              </a:rPr>
              <a:t> </a:t>
            </a:r>
            <a:r>
              <a:rPr sz="1600" spc="160" dirty="0">
                <a:latin typeface="Times New Roman"/>
                <a:cs typeface="Times New Roman"/>
              </a:rPr>
              <a:t>Adult</a:t>
            </a:r>
            <a:r>
              <a:rPr sz="1600" spc="185" dirty="0">
                <a:latin typeface="Times New Roman"/>
                <a:cs typeface="Times New Roman"/>
              </a:rPr>
              <a:t> </a:t>
            </a:r>
            <a:r>
              <a:rPr sz="1600" spc="160" dirty="0">
                <a:latin typeface="Times New Roman"/>
                <a:cs typeface="Times New Roman"/>
              </a:rPr>
              <a:t>Only</a:t>
            </a:r>
            <a:r>
              <a:rPr sz="1600" spc="185" dirty="0">
                <a:latin typeface="Times New Roman"/>
                <a:cs typeface="Times New Roman"/>
              </a:rPr>
              <a:t> </a:t>
            </a:r>
            <a:r>
              <a:rPr sz="1600" spc="155" dirty="0">
                <a:latin typeface="Times New Roman"/>
                <a:cs typeface="Times New Roman"/>
              </a:rPr>
              <a:t>Households:</a:t>
            </a:r>
            <a:r>
              <a:rPr sz="1600" spc="180" dirty="0">
                <a:latin typeface="Times New Roman"/>
                <a:cs typeface="Times New Roman"/>
              </a:rPr>
              <a:t> </a:t>
            </a:r>
            <a:r>
              <a:rPr sz="1600" spc="140" dirty="0">
                <a:latin typeface="Times New Roman"/>
                <a:cs typeface="Times New Roman"/>
              </a:rPr>
              <a:t>Two</a:t>
            </a:r>
            <a:r>
              <a:rPr sz="1600" spc="185" dirty="0">
                <a:latin typeface="Times New Roman"/>
                <a:cs typeface="Times New Roman"/>
              </a:rPr>
              <a:t> </a:t>
            </a:r>
            <a:r>
              <a:rPr sz="1600" spc="145" dirty="0">
                <a:latin typeface="Times New Roman"/>
                <a:cs typeface="Times New Roman"/>
              </a:rPr>
              <a:t>or</a:t>
            </a:r>
            <a:r>
              <a:rPr sz="1600" spc="185" dirty="0">
                <a:latin typeface="Times New Roman"/>
                <a:cs typeface="Times New Roman"/>
              </a:rPr>
              <a:t> </a:t>
            </a:r>
            <a:r>
              <a:rPr sz="1600" spc="180" dirty="0">
                <a:latin typeface="Times New Roman"/>
                <a:cs typeface="Times New Roman"/>
              </a:rPr>
              <a:t>more</a:t>
            </a:r>
            <a:r>
              <a:rPr sz="1600" spc="185" dirty="0">
                <a:latin typeface="Times New Roman"/>
                <a:cs typeface="Times New Roman"/>
              </a:rPr>
              <a:t> </a:t>
            </a:r>
            <a:r>
              <a:rPr sz="1600" spc="165" dirty="0">
                <a:latin typeface="Times New Roman"/>
                <a:cs typeface="Times New Roman"/>
              </a:rPr>
              <a:t>adults</a:t>
            </a:r>
            <a:r>
              <a:rPr sz="1600" spc="185" dirty="0">
                <a:latin typeface="Times New Roman"/>
                <a:cs typeface="Times New Roman"/>
              </a:rPr>
              <a:t> </a:t>
            </a:r>
            <a:r>
              <a:rPr sz="1600" spc="135" dirty="0">
                <a:latin typeface="Times New Roman"/>
                <a:cs typeface="Times New Roman"/>
              </a:rPr>
              <a:t>living</a:t>
            </a:r>
            <a:r>
              <a:rPr sz="1600" spc="185" dirty="0">
                <a:latin typeface="Times New Roman"/>
                <a:cs typeface="Times New Roman"/>
              </a:rPr>
              <a:t> </a:t>
            </a:r>
            <a:r>
              <a:rPr sz="1600" spc="180" dirty="0">
                <a:latin typeface="Times New Roman"/>
                <a:cs typeface="Times New Roman"/>
              </a:rPr>
              <a:t>together</a:t>
            </a:r>
            <a:r>
              <a:rPr sz="1600" spc="185" dirty="0">
                <a:latin typeface="Times New Roman"/>
                <a:cs typeface="Times New Roman"/>
              </a:rPr>
              <a:t> </a:t>
            </a:r>
            <a:r>
              <a:rPr sz="1600" spc="195" dirty="0">
                <a:latin typeface="Times New Roman"/>
                <a:cs typeface="Times New Roman"/>
              </a:rPr>
              <a:t>with</a:t>
            </a:r>
            <a:r>
              <a:rPr sz="1600" spc="180" dirty="0">
                <a:latin typeface="Times New Roman"/>
                <a:cs typeface="Times New Roman"/>
              </a:rPr>
              <a:t> </a:t>
            </a:r>
            <a:r>
              <a:rPr sz="1600" spc="165" dirty="0">
                <a:latin typeface="Times New Roman"/>
                <a:cs typeface="Times New Roman"/>
              </a:rPr>
              <a:t>no</a:t>
            </a:r>
            <a:r>
              <a:rPr sz="1600" spc="185" dirty="0">
                <a:latin typeface="Times New Roman"/>
                <a:cs typeface="Times New Roman"/>
              </a:rPr>
              <a:t> </a:t>
            </a:r>
            <a:r>
              <a:rPr sz="1600" spc="165" dirty="0">
                <a:latin typeface="Times New Roman"/>
                <a:cs typeface="Times New Roman"/>
              </a:rPr>
              <a:t>one</a:t>
            </a:r>
            <a:r>
              <a:rPr sz="1600" spc="185" dirty="0">
                <a:latin typeface="Times New Roman"/>
                <a:cs typeface="Times New Roman"/>
              </a:rPr>
              <a:t> </a:t>
            </a:r>
            <a:r>
              <a:rPr sz="1600" spc="210" dirty="0">
                <a:latin typeface="Times New Roman"/>
                <a:cs typeface="Times New Roman"/>
              </a:rPr>
              <a:t>under</a:t>
            </a:r>
            <a:r>
              <a:rPr sz="1600" spc="185" dirty="0">
                <a:latin typeface="Times New Roman"/>
                <a:cs typeface="Times New Roman"/>
              </a:rPr>
              <a:t> </a:t>
            </a:r>
            <a:r>
              <a:rPr sz="1600" spc="190" dirty="0">
                <a:latin typeface="Times New Roman"/>
                <a:cs typeface="Times New Roman"/>
              </a:rPr>
              <a:t>the</a:t>
            </a:r>
            <a:r>
              <a:rPr sz="1600" spc="185" dirty="0">
                <a:latin typeface="Times New Roman"/>
                <a:cs typeface="Times New Roman"/>
              </a:rPr>
              <a:t> </a:t>
            </a:r>
            <a:r>
              <a:rPr sz="1600" spc="130" dirty="0">
                <a:latin typeface="Times New Roman"/>
                <a:cs typeface="Times New Roman"/>
              </a:rPr>
              <a:t>age</a:t>
            </a:r>
            <a:r>
              <a:rPr sz="1600" spc="185" dirty="0">
                <a:latin typeface="Times New Roman"/>
                <a:cs typeface="Times New Roman"/>
              </a:rPr>
              <a:t> </a:t>
            </a:r>
            <a:r>
              <a:rPr sz="1600" spc="100" dirty="0">
                <a:latin typeface="Times New Roman"/>
                <a:cs typeface="Times New Roman"/>
              </a:rPr>
              <a:t>of</a:t>
            </a:r>
            <a:r>
              <a:rPr sz="1600" spc="185" dirty="0">
                <a:latin typeface="Times New Roman"/>
                <a:cs typeface="Times New Roman"/>
              </a:rPr>
              <a:t> </a:t>
            </a:r>
            <a:r>
              <a:rPr sz="1600" spc="50" dirty="0">
                <a:latin typeface="Times New Roman"/>
                <a:cs typeface="Times New Roman"/>
              </a:rPr>
              <a:t>18.</a:t>
            </a:r>
            <a:r>
              <a:rPr sz="1600" spc="180" dirty="0">
                <a:latin typeface="Times New Roman"/>
                <a:cs typeface="Times New Roman"/>
              </a:rPr>
              <a:t> </a:t>
            </a:r>
            <a:r>
              <a:rPr sz="1600" spc="110" dirty="0">
                <a:latin typeface="Times New Roman"/>
                <a:cs typeface="Times New Roman"/>
              </a:rPr>
              <a:t>Adult(s)</a:t>
            </a:r>
            <a:r>
              <a:rPr sz="1600" spc="185" dirty="0">
                <a:latin typeface="Times New Roman"/>
                <a:cs typeface="Times New Roman"/>
              </a:rPr>
              <a:t> </a:t>
            </a:r>
            <a:r>
              <a:rPr sz="1600" spc="195" dirty="0">
                <a:latin typeface="Times New Roman"/>
                <a:cs typeface="Times New Roman"/>
              </a:rPr>
              <a:t>with</a:t>
            </a:r>
            <a:r>
              <a:rPr sz="1600" spc="185" dirty="0">
                <a:latin typeface="Times New Roman"/>
                <a:cs typeface="Times New Roman"/>
              </a:rPr>
              <a:t> </a:t>
            </a:r>
            <a:r>
              <a:rPr sz="1600" spc="90" dirty="0">
                <a:latin typeface="Times New Roman"/>
                <a:cs typeface="Times New Roman"/>
              </a:rPr>
              <a:t>Keiki:</a:t>
            </a:r>
            <a:r>
              <a:rPr sz="1600" spc="185" dirty="0">
                <a:latin typeface="Times New Roman"/>
                <a:cs typeface="Times New Roman"/>
              </a:rPr>
              <a:t> </a:t>
            </a:r>
            <a:r>
              <a:rPr sz="1600" spc="170" dirty="0">
                <a:latin typeface="Times New Roman"/>
                <a:cs typeface="Times New Roman"/>
              </a:rPr>
              <a:t>One</a:t>
            </a:r>
            <a:r>
              <a:rPr sz="1600" spc="185" dirty="0">
                <a:latin typeface="Times New Roman"/>
                <a:cs typeface="Times New Roman"/>
              </a:rPr>
              <a:t> </a:t>
            </a:r>
            <a:r>
              <a:rPr sz="1600" spc="145" dirty="0">
                <a:latin typeface="Times New Roman"/>
                <a:cs typeface="Times New Roman"/>
              </a:rPr>
              <a:t>or</a:t>
            </a:r>
            <a:r>
              <a:rPr sz="1600" spc="185" dirty="0">
                <a:latin typeface="Times New Roman"/>
                <a:cs typeface="Times New Roman"/>
              </a:rPr>
              <a:t> </a:t>
            </a:r>
            <a:r>
              <a:rPr sz="1600" spc="180" dirty="0">
                <a:latin typeface="Times New Roman"/>
                <a:cs typeface="Times New Roman"/>
              </a:rPr>
              <a:t>more</a:t>
            </a:r>
            <a:r>
              <a:rPr sz="1600" spc="185" dirty="0">
                <a:latin typeface="Times New Roman"/>
                <a:cs typeface="Times New Roman"/>
              </a:rPr>
              <a:t> </a:t>
            </a:r>
            <a:r>
              <a:rPr sz="1600" spc="165" dirty="0">
                <a:latin typeface="Times New Roman"/>
                <a:cs typeface="Times New Roman"/>
              </a:rPr>
              <a:t>adults</a:t>
            </a:r>
            <a:r>
              <a:rPr sz="1600" spc="180" dirty="0">
                <a:latin typeface="Times New Roman"/>
                <a:cs typeface="Times New Roman"/>
              </a:rPr>
              <a:t> </a:t>
            </a:r>
            <a:r>
              <a:rPr sz="1600" spc="135" dirty="0">
                <a:latin typeface="Times New Roman"/>
                <a:cs typeface="Times New Roman"/>
              </a:rPr>
              <a:t>living</a:t>
            </a:r>
            <a:r>
              <a:rPr sz="1600" spc="185" dirty="0">
                <a:latin typeface="Times New Roman"/>
                <a:cs typeface="Times New Roman"/>
              </a:rPr>
              <a:t> </a:t>
            </a:r>
            <a:r>
              <a:rPr sz="1600" spc="175" dirty="0">
                <a:latin typeface="Times New Roman"/>
                <a:cs typeface="Times New Roman"/>
              </a:rPr>
              <a:t>with </a:t>
            </a:r>
            <a:r>
              <a:rPr sz="1600" spc="165" dirty="0">
                <a:latin typeface="Times New Roman"/>
                <a:cs typeface="Times New Roman"/>
              </a:rPr>
              <a:t>one</a:t>
            </a:r>
            <a:r>
              <a:rPr sz="1600" spc="185" dirty="0">
                <a:latin typeface="Times New Roman"/>
                <a:cs typeface="Times New Roman"/>
              </a:rPr>
              <a:t> </a:t>
            </a:r>
            <a:r>
              <a:rPr sz="1600" spc="145" dirty="0">
                <a:latin typeface="Times New Roman"/>
                <a:cs typeface="Times New Roman"/>
              </a:rPr>
              <a:t>or</a:t>
            </a:r>
            <a:r>
              <a:rPr sz="1600" spc="185" dirty="0">
                <a:latin typeface="Times New Roman"/>
                <a:cs typeface="Times New Roman"/>
              </a:rPr>
              <a:t> </a:t>
            </a:r>
            <a:r>
              <a:rPr sz="1600" spc="180" dirty="0">
                <a:latin typeface="Times New Roman"/>
                <a:cs typeface="Times New Roman"/>
              </a:rPr>
              <a:t>more</a:t>
            </a:r>
            <a:r>
              <a:rPr sz="1600" spc="185" dirty="0">
                <a:latin typeface="Times New Roman"/>
                <a:cs typeface="Times New Roman"/>
              </a:rPr>
              <a:t> </a:t>
            </a:r>
            <a:r>
              <a:rPr sz="1600" spc="130" dirty="0">
                <a:latin typeface="Times New Roman"/>
                <a:cs typeface="Times New Roman"/>
              </a:rPr>
              <a:t>keiki</a:t>
            </a:r>
            <a:r>
              <a:rPr sz="1600" spc="185" dirty="0">
                <a:latin typeface="Times New Roman"/>
                <a:cs typeface="Times New Roman"/>
              </a:rPr>
              <a:t> </a:t>
            </a:r>
            <a:r>
              <a:rPr sz="1600" spc="210" dirty="0">
                <a:latin typeface="Times New Roman"/>
                <a:cs typeface="Times New Roman"/>
              </a:rPr>
              <a:t>under</a:t>
            </a:r>
            <a:r>
              <a:rPr sz="1600" spc="185" dirty="0">
                <a:latin typeface="Times New Roman"/>
                <a:cs typeface="Times New Roman"/>
              </a:rPr>
              <a:t> </a:t>
            </a:r>
            <a:r>
              <a:rPr sz="1600" spc="190" dirty="0">
                <a:latin typeface="Times New Roman"/>
                <a:cs typeface="Times New Roman"/>
              </a:rPr>
              <a:t>the</a:t>
            </a:r>
            <a:r>
              <a:rPr sz="1600" spc="185" dirty="0">
                <a:latin typeface="Times New Roman"/>
                <a:cs typeface="Times New Roman"/>
              </a:rPr>
              <a:t> </a:t>
            </a:r>
            <a:r>
              <a:rPr sz="1600" spc="130" dirty="0">
                <a:latin typeface="Times New Roman"/>
                <a:cs typeface="Times New Roman"/>
              </a:rPr>
              <a:t>age</a:t>
            </a:r>
            <a:r>
              <a:rPr sz="1600" spc="185" dirty="0">
                <a:latin typeface="Times New Roman"/>
                <a:cs typeface="Times New Roman"/>
              </a:rPr>
              <a:t> </a:t>
            </a:r>
            <a:r>
              <a:rPr sz="1600" spc="100" dirty="0">
                <a:latin typeface="Times New Roman"/>
                <a:cs typeface="Times New Roman"/>
              </a:rPr>
              <a:t>of</a:t>
            </a:r>
            <a:r>
              <a:rPr sz="1600" spc="185" dirty="0">
                <a:latin typeface="Times New Roman"/>
                <a:cs typeface="Times New Roman"/>
              </a:rPr>
              <a:t> </a:t>
            </a:r>
            <a:r>
              <a:rPr sz="1600" spc="50" dirty="0">
                <a:latin typeface="Times New Roman"/>
                <a:cs typeface="Times New Roman"/>
              </a:rPr>
              <a:t>18.</a:t>
            </a:r>
            <a:r>
              <a:rPr sz="1600" spc="185" dirty="0">
                <a:latin typeface="Times New Roman"/>
                <a:cs typeface="Times New Roman"/>
              </a:rPr>
              <a:t> Parenting </a:t>
            </a:r>
            <a:r>
              <a:rPr sz="1600" spc="165" dirty="0">
                <a:latin typeface="Times New Roman"/>
                <a:cs typeface="Times New Roman"/>
              </a:rPr>
              <a:t>Youth</a:t>
            </a:r>
            <a:r>
              <a:rPr sz="1600" spc="185" dirty="0">
                <a:latin typeface="Times New Roman"/>
                <a:cs typeface="Times New Roman"/>
              </a:rPr>
              <a:t> </a:t>
            </a:r>
            <a:r>
              <a:rPr sz="1600" dirty="0">
                <a:latin typeface="Times New Roman"/>
                <a:cs typeface="Times New Roman"/>
              </a:rPr>
              <a:t>(PY):</a:t>
            </a:r>
            <a:r>
              <a:rPr sz="1600" spc="185" dirty="0">
                <a:latin typeface="Times New Roman"/>
                <a:cs typeface="Times New Roman"/>
              </a:rPr>
              <a:t> </a:t>
            </a:r>
            <a:r>
              <a:rPr sz="1600" spc="170" dirty="0">
                <a:latin typeface="Times New Roman"/>
                <a:cs typeface="Times New Roman"/>
              </a:rPr>
              <a:t>Persons</a:t>
            </a:r>
            <a:r>
              <a:rPr sz="1600" spc="185" dirty="0">
                <a:latin typeface="Times New Roman"/>
                <a:cs typeface="Times New Roman"/>
              </a:rPr>
              <a:t> </a:t>
            </a:r>
            <a:r>
              <a:rPr sz="1600" spc="130" dirty="0">
                <a:latin typeface="Times New Roman"/>
                <a:cs typeface="Times New Roman"/>
              </a:rPr>
              <a:t>age</a:t>
            </a:r>
            <a:r>
              <a:rPr sz="1600" spc="185" dirty="0">
                <a:latin typeface="Times New Roman"/>
                <a:cs typeface="Times New Roman"/>
              </a:rPr>
              <a:t> </a:t>
            </a:r>
            <a:r>
              <a:rPr sz="1600" spc="145" dirty="0">
                <a:latin typeface="Times New Roman"/>
                <a:cs typeface="Times New Roman"/>
              </a:rPr>
              <a:t>24</a:t>
            </a:r>
            <a:r>
              <a:rPr sz="1600" spc="185" dirty="0">
                <a:latin typeface="Times New Roman"/>
                <a:cs typeface="Times New Roman"/>
              </a:rPr>
              <a:t> </a:t>
            </a:r>
            <a:r>
              <a:rPr sz="1600" spc="190" dirty="0">
                <a:latin typeface="Times New Roman"/>
                <a:cs typeface="Times New Roman"/>
              </a:rPr>
              <a:t>and</a:t>
            </a:r>
            <a:r>
              <a:rPr sz="1600" spc="185" dirty="0">
                <a:latin typeface="Times New Roman"/>
                <a:cs typeface="Times New Roman"/>
              </a:rPr>
              <a:t> </a:t>
            </a:r>
            <a:r>
              <a:rPr sz="1600" spc="210" dirty="0">
                <a:latin typeface="Times New Roman"/>
                <a:cs typeface="Times New Roman"/>
              </a:rPr>
              <a:t>under</a:t>
            </a:r>
            <a:r>
              <a:rPr sz="1600" spc="185" dirty="0">
                <a:latin typeface="Times New Roman"/>
                <a:cs typeface="Times New Roman"/>
              </a:rPr>
              <a:t> </a:t>
            </a:r>
            <a:r>
              <a:rPr sz="1600" spc="135" dirty="0">
                <a:latin typeface="Times New Roman"/>
                <a:cs typeface="Times New Roman"/>
              </a:rPr>
              <a:t>living</a:t>
            </a:r>
            <a:r>
              <a:rPr sz="1600" spc="185" dirty="0">
                <a:latin typeface="Times New Roman"/>
                <a:cs typeface="Times New Roman"/>
              </a:rPr>
              <a:t> </a:t>
            </a:r>
            <a:r>
              <a:rPr sz="1600" spc="195" dirty="0">
                <a:latin typeface="Times New Roman"/>
                <a:cs typeface="Times New Roman"/>
              </a:rPr>
              <a:t>with</a:t>
            </a:r>
            <a:r>
              <a:rPr sz="1600" spc="185" dirty="0">
                <a:latin typeface="Times New Roman"/>
                <a:cs typeface="Times New Roman"/>
              </a:rPr>
              <a:t> </a:t>
            </a:r>
            <a:r>
              <a:rPr sz="1600" spc="165" dirty="0">
                <a:latin typeface="Times New Roman"/>
                <a:cs typeface="Times New Roman"/>
              </a:rPr>
              <a:t>one</a:t>
            </a:r>
            <a:r>
              <a:rPr sz="1600" spc="185" dirty="0">
                <a:latin typeface="Times New Roman"/>
                <a:cs typeface="Times New Roman"/>
              </a:rPr>
              <a:t> </a:t>
            </a:r>
            <a:r>
              <a:rPr sz="1600" spc="145" dirty="0">
                <a:latin typeface="Times New Roman"/>
                <a:cs typeface="Times New Roman"/>
              </a:rPr>
              <a:t>or</a:t>
            </a:r>
            <a:r>
              <a:rPr sz="1600" spc="185" dirty="0">
                <a:latin typeface="Times New Roman"/>
                <a:cs typeface="Times New Roman"/>
              </a:rPr>
              <a:t> </a:t>
            </a:r>
            <a:r>
              <a:rPr sz="1600" spc="180" dirty="0">
                <a:latin typeface="Times New Roman"/>
                <a:cs typeface="Times New Roman"/>
              </a:rPr>
              <a:t>more</a:t>
            </a:r>
            <a:r>
              <a:rPr sz="1600" spc="185" dirty="0">
                <a:latin typeface="Times New Roman"/>
                <a:cs typeface="Times New Roman"/>
              </a:rPr>
              <a:t> </a:t>
            </a:r>
            <a:r>
              <a:rPr sz="1600" spc="130" dirty="0">
                <a:latin typeface="Times New Roman"/>
                <a:cs typeface="Times New Roman"/>
              </a:rPr>
              <a:t>keiki</a:t>
            </a:r>
            <a:r>
              <a:rPr sz="1600" spc="185" dirty="0">
                <a:latin typeface="Times New Roman"/>
                <a:cs typeface="Times New Roman"/>
              </a:rPr>
              <a:t> </a:t>
            </a:r>
            <a:r>
              <a:rPr sz="1600" spc="210" dirty="0">
                <a:latin typeface="Times New Roman"/>
                <a:cs typeface="Times New Roman"/>
              </a:rPr>
              <a:t>under</a:t>
            </a:r>
            <a:r>
              <a:rPr sz="1600" spc="185" dirty="0">
                <a:latin typeface="Times New Roman"/>
                <a:cs typeface="Times New Roman"/>
              </a:rPr>
              <a:t> </a:t>
            </a:r>
            <a:r>
              <a:rPr sz="1600" spc="190" dirty="0">
                <a:latin typeface="Times New Roman"/>
                <a:cs typeface="Times New Roman"/>
              </a:rPr>
              <a:t>the</a:t>
            </a:r>
            <a:r>
              <a:rPr sz="1600" spc="185" dirty="0">
                <a:latin typeface="Times New Roman"/>
                <a:cs typeface="Times New Roman"/>
              </a:rPr>
              <a:t> </a:t>
            </a:r>
            <a:r>
              <a:rPr sz="1600" spc="130" dirty="0">
                <a:latin typeface="Times New Roman"/>
                <a:cs typeface="Times New Roman"/>
              </a:rPr>
              <a:t>age</a:t>
            </a:r>
            <a:r>
              <a:rPr sz="1600" spc="185" dirty="0">
                <a:latin typeface="Times New Roman"/>
                <a:cs typeface="Times New Roman"/>
              </a:rPr>
              <a:t> </a:t>
            </a:r>
            <a:r>
              <a:rPr sz="1600" spc="100" dirty="0">
                <a:latin typeface="Times New Roman"/>
                <a:cs typeface="Times New Roman"/>
              </a:rPr>
              <a:t>of</a:t>
            </a:r>
            <a:r>
              <a:rPr sz="1600" spc="185" dirty="0">
                <a:latin typeface="Times New Roman"/>
                <a:cs typeface="Times New Roman"/>
              </a:rPr>
              <a:t> </a:t>
            </a:r>
            <a:r>
              <a:rPr sz="1600" spc="50" dirty="0">
                <a:latin typeface="Times New Roman"/>
                <a:cs typeface="Times New Roman"/>
              </a:rPr>
              <a:t>18.</a:t>
            </a:r>
            <a:r>
              <a:rPr sz="1600" spc="185" dirty="0">
                <a:latin typeface="Times New Roman"/>
                <a:cs typeface="Times New Roman"/>
              </a:rPr>
              <a:t> </a:t>
            </a:r>
            <a:r>
              <a:rPr sz="1600" spc="175" dirty="0">
                <a:latin typeface="Times New Roman"/>
                <a:cs typeface="Times New Roman"/>
              </a:rPr>
              <a:t>Unaccompanied</a:t>
            </a:r>
            <a:r>
              <a:rPr sz="1600" spc="185" dirty="0">
                <a:latin typeface="Times New Roman"/>
                <a:cs typeface="Times New Roman"/>
              </a:rPr>
              <a:t> </a:t>
            </a:r>
            <a:r>
              <a:rPr sz="1600" spc="155" dirty="0">
                <a:latin typeface="Times New Roman"/>
                <a:cs typeface="Times New Roman"/>
              </a:rPr>
              <a:t>Youth</a:t>
            </a:r>
            <a:endParaRPr sz="1600">
              <a:latin typeface="Times New Roman"/>
              <a:cs typeface="Times New Roman"/>
            </a:endParaRPr>
          </a:p>
          <a:p>
            <a:pPr marL="12700" marR="527685">
              <a:lnSpc>
                <a:spcPct val="113300"/>
              </a:lnSpc>
            </a:pPr>
            <a:r>
              <a:rPr sz="1600" dirty="0">
                <a:latin typeface="Times New Roman"/>
                <a:cs typeface="Times New Roman"/>
              </a:rPr>
              <a:t>(UY):</a:t>
            </a:r>
            <a:r>
              <a:rPr sz="1600" spc="185" dirty="0">
                <a:latin typeface="Times New Roman"/>
                <a:cs typeface="Times New Roman"/>
              </a:rPr>
              <a:t> </a:t>
            </a:r>
            <a:r>
              <a:rPr sz="1600" spc="170" dirty="0">
                <a:latin typeface="Times New Roman"/>
                <a:cs typeface="Times New Roman"/>
              </a:rPr>
              <a:t>Persons</a:t>
            </a:r>
            <a:r>
              <a:rPr sz="1600" spc="190" dirty="0">
                <a:latin typeface="Times New Roman"/>
                <a:cs typeface="Times New Roman"/>
              </a:rPr>
              <a:t> </a:t>
            </a:r>
            <a:r>
              <a:rPr sz="1600" spc="130" dirty="0">
                <a:latin typeface="Times New Roman"/>
                <a:cs typeface="Times New Roman"/>
              </a:rPr>
              <a:t>age</a:t>
            </a:r>
            <a:r>
              <a:rPr sz="1600" spc="190" dirty="0">
                <a:latin typeface="Times New Roman"/>
                <a:cs typeface="Times New Roman"/>
              </a:rPr>
              <a:t> </a:t>
            </a:r>
            <a:r>
              <a:rPr sz="1600" spc="145" dirty="0">
                <a:latin typeface="Times New Roman"/>
                <a:cs typeface="Times New Roman"/>
              </a:rPr>
              <a:t>24</a:t>
            </a:r>
            <a:r>
              <a:rPr sz="1600" spc="190" dirty="0">
                <a:latin typeface="Times New Roman"/>
                <a:cs typeface="Times New Roman"/>
              </a:rPr>
              <a:t> and </a:t>
            </a:r>
            <a:r>
              <a:rPr sz="1600" spc="210" dirty="0">
                <a:latin typeface="Times New Roman"/>
                <a:cs typeface="Times New Roman"/>
              </a:rPr>
              <a:t>under</a:t>
            </a:r>
            <a:r>
              <a:rPr sz="1600" spc="190" dirty="0">
                <a:latin typeface="Times New Roman"/>
                <a:cs typeface="Times New Roman"/>
              </a:rPr>
              <a:t> </a:t>
            </a:r>
            <a:r>
              <a:rPr sz="1600" spc="200" dirty="0">
                <a:latin typeface="Times New Roman"/>
                <a:cs typeface="Times New Roman"/>
              </a:rPr>
              <a:t>who</a:t>
            </a:r>
            <a:r>
              <a:rPr sz="1600" spc="190" dirty="0">
                <a:latin typeface="Times New Roman"/>
                <a:cs typeface="Times New Roman"/>
              </a:rPr>
              <a:t> </a:t>
            </a:r>
            <a:r>
              <a:rPr sz="1600" spc="175" dirty="0">
                <a:latin typeface="Times New Roman"/>
                <a:cs typeface="Times New Roman"/>
              </a:rPr>
              <a:t>are</a:t>
            </a:r>
            <a:r>
              <a:rPr sz="1600" spc="190" dirty="0">
                <a:latin typeface="Times New Roman"/>
                <a:cs typeface="Times New Roman"/>
              </a:rPr>
              <a:t> </a:t>
            </a:r>
            <a:r>
              <a:rPr sz="1600" spc="180" dirty="0">
                <a:latin typeface="Times New Roman"/>
                <a:cs typeface="Times New Roman"/>
              </a:rPr>
              <a:t>not</a:t>
            </a:r>
            <a:r>
              <a:rPr sz="1600" spc="190" dirty="0">
                <a:latin typeface="Times New Roman"/>
                <a:cs typeface="Times New Roman"/>
              </a:rPr>
              <a:t> </a:t>
            </a:r>
            <a:r>
              <a:rPr sz="1600" spc="165" dirty="0">
                <a:latin typeface="Times New Roman"/>
                <a:cs typeface="Times New Roman"/>
              </a:rPr>
              <a:t>accompanied</a:t>
            </a:r>
            <a:r>
              <a:rPr sz="1600" spc="190" dirty="0">
                <a:latin typeface="Times New Roman"/>
                <a:cs typeface="Times New Roman"/>
              </a:rPr>
              <a:t> </a:t>
            </a:r>
            <a:r>
              <a:rPr sz="1600" spc="140" dirty="0">
                <a:latin typeface="Times New Roman"/>
                <a:cs typeface="Times New Roman"/>
              </a:rPr>
              <a:t>by</a:t>
            </a:r>
            <a:r>
              <a:rPr sz="1600" spc="190" dirty="0">
                <a:latin typeface="Times New Roman"/>
                <a:cs typeface="Times New Roman"/>
              </a:rPr>
              <a:t> </a:t>
            </a:r>
            <a:r>
              <a:rPr sz="1600" spc="105" dirty="0">
                <a:latin typeface="Times New Roman"/>
                <a:cs typeface="Times New Roman"/>
              </a:rPr>
              <a:t>a</a:t>
            </a:r>
            <a:r>
              <a:rPr sz="1600" spc="190" dirty="0">
                <a:latin typeface="Times New Roman"/>
                <a:cs typeface="Times New Roman"/>
              </a:rPr>
              <a:t> </a:t>
            </a:r>
            <a:r>
              <a:rPr sz="1600" spc="180" dirty="0">
                <a:latin typeface="Times New Roman"/>
                <a:cs typeface="Times New Roman"/>
              </a:rPr>
              <a:t>parent,</a:t>
            </a:r>
            <a:r>
              <a:rPr sz="1600" spc="190" dirty="0">
                <a:latin typeface="Times New Roman"/>
                <a:cs typeface="Times New Roman"/>
              </a:rPr>
              <a:t> </a:t>
            </a:r>
            <a:r>
              <a:rPr sz="1600" spc="170" dirty="0">
                <a:latin typeface="Times New Roman"/>
                <a:cs typeface="Times New Roman"/>
              </a:rPr>
              <a:t>guardian,</a:t>
            </a:r>
            <a:r>
              <a:rPr sz="1600" spc="190" dirty="0">
                <a:latin typeface="Times New Roman"/>
                <a:cs typeface="Times New Roman"/>
              </a:rPr>
              <a:t> </a:t>
            </a:r>
            <a:r>
              <a:rPr sz="1600" spc="145" dirty="0">
                <a:latin typeface="Times New Roman"/>
                <a:cs typeface="Times New Roman"/>
              </a:rPr>
              <a:t>or</a:t>
            </a:r>
            <a:r>
              <a:rPr sz="1600" spc="190" dirty="0">
                <a:latin typeface="Times New Roman"/>
                <a:cs typeface="Times New Roman"/>
              </a:rPr>
              <a:t> </a:t>
            </a:r>
            <a:r>
              <a:rPr sz="1600" spc="175" dirty="0">
                <a:latin typeface="Times New Roman"/>
                <a:cs typeface="Times New Roman"/>
              </a:rPr>
              <a:t>household</a:t>
            </a:r>
            <a:r>
              <a:rPr sz="1600" spc="190" dirty="0">
                <a:latin typeface="Times New Roman"/>
                <a:cs typeface="Times New Roman"/>
              </a:rPr>
              <a:t> </a:t>
            </a:r>
            <a:r>
              <a:rPr sz="1600" spc="195" dirty="0">
                <a:latin typeface="Times New Roman"/>
                <a:cs typeface="Times New Roman"/>
              </a:rPr>
              <a:t>member</a:t>
            </a:r>
            <a:r>
              <a:rPr sz="1600" spc="190" dirty="0">
                <a:latin typeface="Times New Roman"/>
                <a:cs typeface="Times New Roman"/>
              </a:rPr>
              <a:t> </a:t>
            </a:r>
            <a:r>
              <a:rPr sz="1600" spc="80" dirty="0">
                <a:latin typeface="Times New Roman"/>
                <a:cs typeface="Times New Roman"/>
              </a:rPr>
              <a:t>25</a:t>
            </a:r>
            <a:r>
              <a:rPr sz="1600" spc="190" dirty="0">
                <a:latin typeface="Times New Roman"/>
                <a:cs typeface="Times New Roman"/>
              </a:rPr>
              <a:t> </a:t>
            </a:r>
            <a:r>
              <a:rPr sz="1600" spc="145" dirty="0">
                <a:latin typeface="Times New Roman"/>
                <a:cs typeface="Times New Roman"/>
              </a:rPr>
              <a:t>or</a:t>
            </a:r>
            <a:r>
              <a:rPr sz="1600" spc="190" dirty="0">
                <a:latin typeface="Times New Roman"/>
                <a:cs typeface="Times New Roman"/>
              </a:rPr>
              <a:t> </a:t>
            </a:r>
            <a:r>
              <a:rPr sz="1600" spc="145" dirty="0">
                <a:latin typeface="Times New Roman"/>
                <a:cs typeface="Times New Roman"/>
              </a:rPr>
              <a:t>older</a:t>
            </a:r>
            <a:r>
              <a:rPr sz="1600" spc="190" dirty="0">
                <a:latin typeface="Times New Roman"/>
                <a:cs typeface="Times New Roman"/>
              </a:rPr>
              <a:t> and </a:t>
            </a:r>
            <a:r>
              <a:rPr sz="1600" spc="175" dirty="0">
                <a:latin typeface="Times New Roman"/>
                <a:cs typeface="Times New Roman"/>
              </a:rPr>
              <a:t>are</a:t>
            </a:r>
            <a:r>
              <a:rPr sz="1600" spc="185" dirty="0">
                <a:latin typeface="Times New Roman"/>
                <a:cs typeface="Times New Roman"/>
              </a:rPr>
              <a:t> </a:t>
            </a:r>
            <a:r>
              <a:rPr sz="1600" spc="180" dirty="0">
                <a:latin typeface="Times New Roman"/>
                <a:cs typeface="Times New Roman"/>
              </a:rPr>
              <a:t>not</a:t>
            </a:r>
            <a:r>
              <a:rPr sz="1600" spc="190" dirty="0">
                <a:latin typeface="Times New Roman"/>
                <a:cs typeface="Times New Roman"/>
              </a:rPr>
              <a:t> </a:t>
            </a:r>
            <a:r>
              <a:rPr sz="1600" spc="105" dirty="0">
                <a:latin typeface="Times New Roman"/>
                <a:cs typeface="Times New Roman"/>
              </a:rPr>
              <a:t>a</a:t>
            </a:r>
            <a:r>
              <a:rPr sz="1600" spc="190" dirty="0">
                <a:latin typeface="Times New Roman"/>
                <a:cs typeface="Times New Roman"/>
              </a:rPr>
              <a:t> </a:t>
            </a:r>
            <a:r>
              <a:rPr sz="1600" spc="180" dirty="0">
                <a:latin typeface="Times New Roman"/>
                <a:cs typeface="Times New Roman"/>
              </a:rPr>
              <a:t>parent.</a:t>
            </a:r>
            <a:r>
              <a:rPr sz="1600" spc="190" dirty="0">
                <a:latin typeface="Times New Roman"/>
                <a:cs typeface="Times New Roman"/>
              </a:rPr>
              <a:t> </a:t>
            </a:r>
            <a:r>
              <a:rPr sz="1600" dirty="0">
                <a:latin typeface="Times New Roman"/>
                <a:cs typeface="Times New Roman"/>
              </a:rPr>
              <a:t>UY</a:t>
            </a:r>
            <a:r>
              <a:rPr sz="1600" spc="190" dirty="0">
                <a:latin typeface="Times New Roman"/>
                <a:cs typeface="Times New Roman"/>
              </a:rPr>
              <a:t> </a:t>
            </a:r>
            <a:r>
              <a:rPr sz="1600" spc="170" dirty="0">
                <a:latin typeface="Times New Roman"/>
                <a:cs typeface="Times New Roman"/>
              </a:rPr>
              <a:t>can</a:t>
            </a:r>
            <a:r>
              <a:rPr sz="1600" spc="190" dirty="0">
                <a:latin typeface="Times New Roman"/>
                <a:cs typeface="Times New Roman"/>
              </a:rPr>
              <a:t> </a:t>
            </a:r>
            <a:r>
              <a:rPr sz="1600" spc="155" dirty="0">
                <a:latin typeface="Times New Roman"/>
                <a:cs typeface="Times New Roman"/>
              </a:rPr>
              <a:t>include</a:t>
            </a:r>
            <a:r>
              <a:rPr sz="1600" spc="190" dirty="0">
                <a:latin typeface="Times New Roman"/>
                <a:cs typeface="Times New Roman"/>
              </a:rPr>
              <a:t> </a:t>
            </a:r>
            <a:r>
              <a:rPr sz="1600" spc="125" dirty="0">
                <a:latin typeface="Times New Roman"/>
                <a:cs typeface="Times New Roman"/>
              </a:rPr>
              <a:t>single </a:t>
            </a:r>
            <a:r>
              <a:rPr sz="1600" spc="175" dirty="0">
                <a:latin typeface="Times New Roman"/>
                <a:cs typeface="Times New Roman"/>
              </a:rPr>
              <a:t>youth,</a:t>
            </a:r>
            <a:r>
              <a:rPr sz="1600" spc="185" dirty="0">
                <a:latin typeface="Times New Roman"/>
                <a:cs typeface="Times New Roman"/>
              </a:rPr>
              <a:t> </a:t>
            </a:r>
            <a:r>
              <a:rPr sz="1600" spc="200" dirty="0">
                <a:latin typeface="Times New Roman"/>
                <a:cs typeface="Times New Roman"/>
              </a:rPr>
              <a:t>youth</a:t>
            </a:r>
            <a:r>
              <a:rPr sz="1600" spc="185" dirty="0">
                <a:latin typeface="Times New Roman"/>
                <a:cs typeface="Times New Roman"/>
              </a:rPr>
              <a:t> </a:t>
            </a:r>
            <a:r>
              <a:rPr sz="1600" spc="130" dirty="0">
                <a:latin typeface="Times New Roman"/>
                <a:cs typeface="Times New Roman"/>
              </a:rPr>
              <a:t>couples,</a:t>
            </a:r>
            <a:r>
              <a:rPr sz="1600" spc="190" dirty="0">
                <a:latin typeface="Times New Roman"/>
                <a:cs typeface="Times New Roman"/>
              </a:rPr>
              <a:t> and</a:t>
            </a:r>
            <a:r>
              <a:rPr sz="1600" spc="185" dirty="0">
                <a:latin typeface="Times New Roman"/>
                <a:cs typeface="Times New Roman"/>
              </a:rPr>
              <a:t> </a:t>
            </a:r>
            <a:r>
              <a:rPr sz="1600" spc="160" dirty="0">
                <a:latin typeface="Times New Roman"/>
                <a:cs typeface="Times New Roman"/>
              </a:rPr>
              <a:t>groups</a:t>
            </a:r>
            <a:r>
              <a:rPr sz="1600" spc="185" dirty="0">
                <a:latin typeface="Times New Roman"/>
                <a:cs typeface="Times New Roman"/>
              </a:rPr>
              <a:t> </a:t>
            </a:r>
            <a:r>
              <a:rPr sz="1600" spc="100" dirty="0">
                <a:latin typeface="Times New Roman"/>
                <a:cs typeface="Times New Roman"/>
              </a:rPr>
              <a:t>of</a:t>
            </a:r>
            <a:r>
              <a:rPr sz="1600" spc="190" dirty="0">
                <a:latin typeface="Times New Roman"/>
                <a:cs typeface="Times New Roman"/>
              </a:rPr>
              <a:t> </a:t>
            </a:r>
            <a:r>
              <a:rPr sz="1600" spc="200" dirty="0">
                <a:latin typeface="Times New Roman"/>
                <a:cs typeface="Times New Roman"/>
              </a:rPr>
              <a:t>youth</a:t>
            </a:r>
            <a:r>
              <a:rPr sz="1600" spc="185" dirty="0">
                <a:latin typeface="Times New Roman"/>
                <a:cs typeface="Times New Roman"/>
              </a:rPr>
              <a:t> </a:t>
            </a:r>
            <a:r>
              <a:rPr sz="1600" spc="180" dirty="0">
                <a:latin typeface="Times New Roman"/>
                <a:cs typeface="Times New Roman"/>
              </a:rPr>
              <a:t>together</a:t>
            </a:r>
            <a:r>
              <a:rPr sz="1600" spc="190" dirty="0">
                <a:latin typeface="Times New Roman"/>
                <a:cs typeface="Times New Roman"/>
              </a:rPr>
              <a:t> </a:t>
            </a:r>
            <a:r>
              <a:rPr sz="1600" spc="125" dirty="0">
                <a:latin typeface="Times New Roman"/>
                <a:cs typeface="Times New Roman"/>
              </a:rPr>
              <a:t>as</a:t>
            </a:r>
            <a:r>
              <a:rPr sz="1600" spc="185" dirty="0">
                <a:latin typeface="Times New Roman"/>
                <a:cs typeface="Times New Roman"/>
              </a:rPr>
              <a:t> </a:t>
            </a:r>
            <a:r>
              <a:rPr sz="1600" spc="105" dirty="0">
                <a:latin typeface="Times New Roman"/>
                <a:cs typeface="Times New Roman"/>
              </a:rPr>
              <a:t>a</a:t>
            </a:r>
            <a:r>
              <a:rPr sz="1600" spc="185" dirty="0">
                <a:latin typeface="Times New Roman"/>
                <a:cs typeface="Times New Roman"/>
              </a:rPr>
              <a:t> </a:t>
            </a:r>
            <a:r>
              <a:rPr sz="1600" spc="155" dirty="0">
                <a:latin typeface="Times New Roman"/>
                <a:cs typeface="Times New Roman"/>
              </a:rPr>
              <a:t>household.</a:t>
            </a:r>
            <a:endParaRPr sz="1600">
              <a:latin typeface="Times New Roman"/>
              <a:cs typeface="Times New Roman"/>
            </a:endParaRPr>
          </a:p>
        </p:txBody>
      </p:sp>
      <p:sp>
        <p:nvSpPr>
          <p:cNvPr id="23" name="object 23"/>
          <p:cNvSpPr txBox="1">
            <a:spLocks noGrp="1"/>
          </p:cNvSpPr>
          <p:nvPr>
            <p:ph type="ftr" sz="quarter" idx="5"/>
          </p:nvPr>
        </p:nvSpPr>
        <p:spPr>
          <a:prstGeom prst="rect">
            <a:avLst/>
          </a:prstGeom>
        </p:spPr>
        <p:txBody>
          <a:bodyPr vert="horz" wrap="square" lIns="0" tIns="0" rIns="0" bIns="0" rtlCol="0">
            <a:spAutoFit/>
          </a:bodyPr>
          <a:lstStyle/>
          <a:p>
            <a:pPr marL="12700">
              <a:lnSpc>
                <a:spcPts val="2395"/>
              </a:lnSpc>
              <a:tabLst>
                <a:tab pos="1863725" algn="l"/>
                <a:tab pos="2350770" algn="l"/>
                <a:tab pos="3351529" algn="l"/>
                <a:tab pos="3599815" algn="l"/>
                <a:tab pos="5068570" algn="l"/>
                <a:tab pos="7259955" algn="l"/>
                <a:tab pos="7811770" algn="l"/>
                <a:tab pos="8916035" algn="l"/>
                <a:tab pos="9792335" algn="l"/>
                <a:tab pos="10932160" algn="l"/>
                <a:tab pos="11419205" algn="l"/>
                <a:tab pos="12369800" algn="l"/>
              </a:tabLst>
            </a:pPr>
            <a:r>
              <a:rPr spc="70" dirty="0"/>
              <a:t>P</a:t>
            </a:r>
            <a:r>
              <a:rPr spc="-185" dirty="0"/>
              <a:t> </a:t>
            </a:r>
            <a:r>
              <a:rPr spc="90" dirty="0"/>
              <a:t>A</a:t>
            </a:r>
            <a:r>
              <a:rPr spc="-180" dirty="0"/>
              <a:t> </a:t>
            </a:r>
            <a:r>
              <a:rPr dirty="0"/>
              <a:t>R</a:t>
            </a:r>
            <a:r>
              <a:rPr spc="-185" dirty="0"/>
              <a:t> </a:t>
            </a:r>
            <a:r>
              <a:rPr dirty="0"/>
              <a:t>T</a:t>
            </a:r>
            <a:r>
              <a:rPr spc="-180" dirty="0"/>
              <a:t> </a:t>
            </a:r>
            <a:r>
              <a:rPr spc="135" dirty="0"/>
              <a:t>N</a:t>
            </a:r>
            <a:r>
              <a:rPr spc="-180" dirty="0"/>
              <a:t> </a:t>
            </a:r>
            <a:r>
              <a:rPr dirty="0"/>
              <a:t>E</a:t>
            </a:r>
            <a:r>
              <a:rPr spc="-185" dirty="0"/>
              <a:t> </a:t>
            </a:r>
            <a:r>
              <a:rPr dirty="0"/>
              <a:t>R</a:t>
            </a:r>
            <a:r>
              <a:rPr spc="-180" dirty="0"/>
              <a:t> </a:t>
            </a:r>
            <a:r>
              <a:rPr spc="-60" dirty="0"/>
              <a:t>S</a:t>
            </a:r>
            <a:r>
              <a:rPr dirty="0"/>
              <a:t>	</a:t>
            </a:r>
            <a:r>
              <a:rPr spc="-50" dirty="0"/>
              <a:t>I</a:t>
            </a:r>
            <a:r>
              <a:rPr spc="-185" dirty="0"/>
              <a:t> </a:t>
            </a:r>
            <a:r>
              <a:rPr spc="85" dirty="0"/>
              <a:t>N</a:t>
            </a:r>
            <a:r>
              <a:rPr dirty="0"/>
              <a:t>	</a:t>
            </a:r>
            <a:r>
              <a:rPr spc="-65" dirty="0"/>
              <a:t>C</a:t>
            </a:r>
            <a:r>
              <a:rPr spc="-185" dirty="0"/>
              <a:t> </a:t>
            </a:r>
            <a:r>
              <a:rPr spc="90" dirty="0"/>
              <a:t>A</a:t>
            </a:r>
            <a:r>
              <a:rPr spc="-180" dirty="0"/>
              <a:t> </a:t>
            </a:r>
            <a:r>
              <a:rPr dirty="0"/>
              <a:t>R</a:t>
            </a:r>
            <a:r>
              <a:rPr spc="-185" dirty="0"/>
              <a:t> </a:t>
            </a:r>
            <a:r>
              <a:rPr spc="-50" dirty="0"/>
              <a:t>E</a:t>
            </a:r>
            <a:r>
              <a:rPr dirty="0"/>
              <a:t>	</a:t>
            </a:r>
            <a:r>
              <a:rPr spc="15" dirty="0"/>
              <a:t>-</a:t>
            </a:r>
            <a:r>
              <a:rPr dirty="0"/>
              <a:t>	</a:t>
            </a:r>
            <a:r>
              <a:rPr spc="60" dirty="0"/>
              <a:t>O</a:t>
            </a:r>
            <a:r>
              <a:rPr spc="-185" dirty="0"/>
              <a:t> </a:t>
            </a:r>
            <a:r>
              <a:rPr spc="-275" dirty="0"/>
              <a:t>‘</a:t>
            </a:r>
            <a:r>
              <a:rPr spc="-180" dirty="0"/>
              <a:t> </a:t>
            </a:r>
            <a:r>
              <a:rPr spc="90" dirty="0"/>
              <a:t>A</a:t>
            </a:r>
            <a:r>
              <a:rPr spc="-180" dirty="0"/>
              <a:t> </a:t>
            </a:r>
            <a:r>
              <a:rPr spc="180" dirty="0"/>
              <a:t>H</a:t>
            </a:r>
            <a:r>
              <a:rPr spc="-180" dirty="0"/>
              <a:t> </a:t>
            </a:r>
            <a:r>
              <a:rPr dirty="0"/>
              <a:t>U</a:t>
            </a:r>
            <a:r>
              <a:rPr spc="-180" dirty="0"/>
              <a:t> </a:t>
            </a:r>
            <a:r>
              <a:rPr dirty="0"/>
              <a:t>'</a:t>
            </a:r>
            <a:r>
              <a:rPr spc="-180" dirty="0"/>
              <a:t> </a:t>
            </a:r>
            <a:r>
              <a:rPr spc="-50" dirty="0"/>
              <a:t>S</a:t>
            </a:r>
            <a:r>
              <a:rPr dirty="0"/>
              <a:t>	</a:t>
            </a:r>
            <a:r>
              <a:rPr spc="-65" dirty="0"/>
              <a:t>C</a:t>
            </a:r>
            <a:r>
              <a:rPr spc="-175" dirty="0"/>
              <a:t> </a:t>
            </a:r>
            <a:r>
              <a:rPr spc="60" dirty="0"/>
              <a:t>O</a:t>
            </a:r>
            <a:r>
              <a:rPr spc="-175" dirty="0"/>
              <a:t> </a:t>
            </a:r>
            <a:r>
              <a:rPr spc="135" dirty="0"/>
              <a:t>N</a:t>
            </a:r>
            <a:r>
              <a:rPr spc="-175" dirty="0"/>
              <a:t> </a:t>
            </a:r>
            <a:r>
              <a:rPr dirty="0"/>
              <a:t>T</a:t>
            </a:r>
            <a:r>
              <a:rPr spc="-175" dirty="0"/>
              <a:t> </a:t>
            </a:r>
            <a:r>
              <a:rPr spc="-50" dirty="0"/>
              <a:t>I</a:t>
            </a:r>
            <a:r>
              <a:rPr spc="-175" dirty="0"/>
              <a:t> </a:t>
            </a:r>
            <a:r>
              <a:rPr spc="135" dirty="0"/>
              <a:t>N</a:t>
            </a:r>
            <a:r>
              <a:rPr spc="-175" dirty="0"/>
              <a:t> </a:t>
            </a:r>
            <a:r>
              <a:rPr dirty="0"/>
              <a:t>U</a:t>
            </a:r>
            <a:r>
              <a:rPr spc="-175" dirty="0"/>
              <a:t> </a:t>
            </a:r>
            <a:r>
              <a:rPr dirty="0"/>
              <a:t>U</a:t>
            </a:r>
            <a:r>
              <a:rPr spc="-175" dirty="0"/>
              <a:t> </a:t>
            </a:r>
            <a:r>
              <a:rPr spc="95" dirty="0"/>
              <a:t>M</a:t>
            </a:r>
            <a:r>
              <a:rPr dirty="0"/>
              <a:t>	</a:t>
            </a:r>
            <a:r>
              <a:rPr spc="60" dirty="0"/>
              <a:t>O</a:t>
            </a:r>
            <a:r>
              <a:rPr spc="-190" dirty="0"/>
              <a:t> </a:t>
            </a:r>
            <a:r>
              <a:rPr spc="20" dirty="0"/>
              <a:t>F</a:t>
            </a:r>
            <a:r>
              <a:rPr dirty="0"/>
              <a:t>	</a:t>
            </a:r>
            <a:r>
              <a:rPr spc="-65" dirty="0"/>
              <a:t>C</a:t>
            </a:r>
            <a:r>
              <a:rPr spc="-185" dirty="0"/>
              <a:t> </a:t>
            </a:r>
            <a:r>
              <a:rPr spc="90" dirty="0"/>
              <a:t>A</a:t>
            </a:r>
            <a:r>
              <a:rPr spc="-180" dirty="0"/>
              <a:t> </a:t>
            </a:r>
            <a:r>
              <a:rPr dirty="0"/>
              <a:t>R</a:t>
            </a:r>
            <a:r>
              <a:rPr spc="-180" dirty="0"/>
              <a:t> </a:t>
            </a:r>
            <a:r>
              <a:rPr dirty="0"/>
              <a:t>E</a:t>
            </a:r>
            <a:r>
              <a:rPr spc="-180" dirty="0"/>
              <a:t> </a:t>
            </a:r>
            <a:r>
              <a:rPr spc="-50" dirty="0"/>
              <a:t>,</a:t>
            </a:r>
            <a:r>
              <a:rPr dirty="0"/>
              <a:t>	</a:t>
            </a:r>
            <a:r>
              <a:rPr spc="80" dirty="0"/>
              <a:t>2</a:t>
            </a:r>
            <a:r>
              <a:rPr spc="-190" dirty="0"/>
              <a:t> </a:t>
            </a:r>
            <a:r>
              <a:rPr spc="240" dirty="0"/>
              <a:t>0</a:t>
            </a:r>
            <a:r>
              <a:rPr spc="-185" dirty="0"/>
              <a:t> </a:t>
            </a:r>
            <a:r>
              <a:rPr spc="80" dirty="0"/>
              <a:t>2</a:t>
            </a:r>
            <a:r>
              <a:rPr spc="-190" dirty="0"/>
              <a:t> </a:t>
            </a:r>
            <a:r>
              <a:rPr spc="30" dirty="0"/>
              <a:t>2</a:t>
            </a:r>
            <a:r>
              <a:rPr dirty="0"/>
              <a:t>	</a:t>
            </a:r>
            <a:r>
              <a:rPr spc="70" dirty="0"/>
              <a:t>P</a:t>
            </a:r>
            <a:r>
              <a:rPr spc="-190" dirty="0"/>
              <a:t> </a:t>
            </a:r>
            <a:r>
              <a:rPr spc="60" dirty="0"/>
              <a:t>O</a:t>
            </a:r>
            <a:r>
              <a:rPr spc="-185" dirty="0"/>
              <a:t> </a:t>
            </a:r>
            <a:r>
              <a:rPr spc="-50" dirty="0"/>
              <a:t>I</a:t>
            </a:r>
            <a:r>
              <a:rPr spc="-190" dirty="0"/>
              <a:t> </a:t>
            </a:r>
            <a:r>
              <a:rPr spc="135" dirty="0"/>
              <a:t>N</a:t>
            </a:r>
            <a:r>
              <a:rPr spc="-185" dirty="0"/>
              <a:t> </a:t>
            </a:r>
            <a:r>
              <a:rPr spc="-50" dirty="0"/>
              <a:t>T</a:t>
            </a:r>
            <a:r>
              <a:rPr dirty="0"/>
              <a:t>	</a:t>
            </a:r>
            <a:r>
              <a:rPr spc="-50" dirty="0"/>
              <a:t>I</a:t>
            </a:r>
            <a:r>
              <a:rPr spc="-185" dirty="0"/>
              <a:t> </a:t>
            </a:r>
            <a:r>
              <a:rPr spc="85" dirty="0"/>
              <a:t>N</a:t>
            </a:r>
            <a:r>
              <a:rPr dirty="0"/>
              <a:t>	T</a:t>
            </a:r>
            <a:r>
              <a:rPr spc="-185" dirty="0"/>
              <a:t> </a:t>
            </a:r>
            <a:r>
              <a:rPr spc="-50" dirty="0"/>
              <a:t>I</a:t>
            </a:r>
            <a:r>
              <a:rPr spc="-180" dirty="0"/>
              <a:t> </a:t>
            </a:r>
            <a:r>
              <a:rPr spc="145" dirty="0"/>
              <a:t>M</a:t>
            </a:r>
            <a:r>
              <a:rPr spc="-180" dirty="0"/>
              <a:t> </a:t>
            </a:r>
            <a:r>
              <a:rPr spc="-50" dirty="0"/>
              <a:t>E</a:t>
            </a:r>
            <a:r>
              <a:rPr dirty="0"/>
              <a:t>	</a:t>
            </a:r>
            <a:r>
              <a:rPr spc="-65" dirty="0"/>
              <a:t>C</a:t>
            </a:r>
            <a:r>
              <a:rPr spc="-180" dirty="0"/>
              <a:t> </a:t>
            </a:r>
            <a:r>
              <a:rPr spc="60" dirty="0"/>
              <a:t>O</a:t>
            </a:r>
            <a:r>
              <a:rPr spc="-175" dirty="0"/>
              <a:t> </a:t>
            </a:r>
            <a:r>
              <a:rPr dirty="0"/>
              <a:t>U</a:t>
            </a:r>
            <a:r>
              <a:rPr spc="-175" dirty="0"/>
              <a:t> </a:t>
            </a:r>
            <a:r>
              <a:rPr spc="135" dirty="0"/>
              <a:t>N</a:t>
            </a:r>
            <a:r>
              <a:rPr spc="-175" dirty="0"/>
              <a:t> </a:t>
            </a:r>
            <a:r>
              <a:rPr spc="-50" dirty="0"/>
              <a:t>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6351</Words>
  <Application>Microsoft Office PowerPoint</Application>
  <PresentationFormat>Custom</PresentationFormat>
  <Paragraphs>525</Paragraphs>
  <Slides>19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Bookman Old Style</vt:lpstr>
      <vt:lpstr>Calibri</vt:lpstr>
      <vt:lpstr>Lucida Sans</vt:lpstr>
      <vt:lpstr>Tahoma</vt:lpstr>
      <vt:lpstr>Times New Roman</vt:lpstr>
      <vt:lpstr>Trebuchet MS</vt:lpstr>
      <vt:lpstr>Office Theme</vt:lpstr>
      <vt:lpstr>S E X U A L &amp; G E N D E R M I N O R I T I E S</vt:lpstr>
      <vt:lpstr>S E X U A L &amp; G E N D E R M I N O R I T I E S</vt:lpstr>
      <vt:lpstr>S G M : P O P U L A T I O N D I S T R I B U T I O N</vt:lpstr>
      <vt:lpstr>S G M : P O P U L A T I O N C H A N G E O V E R T I M E , 2 0 2 0 - 2 0 2 2</vt:lpstr>
      <vt:lpstr>S G M : G E N D E R</vt:lpstr>
      <vt:lpstr>S G M : O R I E N T A T I O N</vt:lpstr>
      <vt:lpstr>S G M : I N T E R S E X</vt:lpstr>
      <vt:lpstr>S G M : A G E</vt:lpstr>
      <vt:lpstr>S G M : H O U S E H O L D S T R U C T U R E</vt:lpstr>
      <vt:lpstr>S G M : R A C E / E T H N I C I T Y</vt:lpstr>
      <vt:lpstr>S G M : R A C E / E T H N I C I T Y</vt:lpstr>
      <vt:lpstr>S G M : H E A L T H</vt:lpstr>
      <vt:lpstr>PowerPoint Presentation</vt:lpstr>
      <vt:lpstr>S G M : G E O G R A P H I C D I S T R I B U T I O N</vt:lpstr>
      <vt:lpstr>S E X U A L &amp; G E N D E R M I N O R I T I E S</vt:lpstr>
      <vt:lpstr>S E X U A L &amp; G E N D E R M I N O R I T I E S</vt:lpstr>
      <vt:lpstr>S E X U A L &amp; G E N D E R M I N O R I T I E S</vt:lpstr>
      <vt:lpstr>S G M : W H A T N E X T ?</vt:lpstr>
      <vt:lpstr>S G M : R E F E R E N C E 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 E X U A L &amp; G E N D E R M I N O R I T I E S</dc:title>
  <cp:lastModifiedBy>Wallace Engberg</cp:lastModifiedBy>
  <cp:revision>1</cp:revision>
  <dcterms:created xsi:type="dcterms:W3CDTF">2022-07-06T01:27:30Z</dcterms:created>
  <dcterms:modified xsi:type="dcterms:W3CDTF">2022-07-06T01:33:47Z</dcterms:modified>
</cp:coreProperties>
</file>