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17_E4A57C79.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1"/>
  </p:sldMasterIdLst>
  <p:notesMasterIdLst>
    <p:notesMasterId r:id="rId31"/>
  </p:notesMasterIdLst>
  <p:sldIdLst>
    <p:sldId id="256" r:id="rId2"/>
    <p:sldId id="293" r:id="rId3"/>
    <p:sldId id="265" r:id="rId4"/>
    <p:sldId id="272" r:id="rId5"/>
    <p:sldId id="287" r:id="rId6"/>
    <p:sldId id="286" r:id="rId7"/>
    <p:sldId id="289" r:id="rId8"/>
    <p:sldId id="268" r:id="rId9"/>
    <p:sldId id="288" r:id="rId10"/>
    <p:sldId id="271" r:id="rId11"/>
    <p:sldId id="258" r:id="rId12"/>
    <p:sldId id="290" r:id="rId13"/>
    <p:sldId id="269" r:id="rId14"/>
    <p:sldId id="263" r:id="rId15"/>
    <p:sldId id="281" r:id="rId16"/>
    <p:sldId id="282" r:id="rId17"/>
    <p:sldId id="283" r:id="rId18"/>
    <p:sldId id="284" r:id="rId19"/>
    <p:sldId id="259" r:id="rId20"/>
    <p:sldId id="261" r:id="rId21"/>
    <p:sldId id="262" r:id="rId22"/>
    <p:sldId id="260" r:id="rId23"/>
    <p:sldId id="294" r:id="rId24"/>
    <p:sldId id="279" r:id="rId25"/>
    <p:sldId id="292" r:id="rId26"/>
    <p:sldId id="295" r:id="rId27"/>
    <p:sldId id="280" r:id="rId28"/>
    <p:sldId id="285" r:id="rId29"/>
    <p:sldId id="27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E79B76-F86D-E13D-B56F-85AB2AC7B9E4}" name="Elliot Woods" initials="EW" userId="S::elliotw@partnersincareoahu.org::9e567bd1-1fe8-4ed6-8ca4-125fd2483646" providerId="AD"/>
  <p188:author id="{01A5B2E8-1425-FB8B-E021-E8239347F55A}" name="Laura Thielen" initials="LT" userId="S::laurat@partnersincareoahu.org::0f531504-c0db-4dd4-99fa-5fc3fa8c9ff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Thielen" userId="0f531504-c0db-4dd4-99fa-5fc3fa8c9ffb" providerId="ADAL" clId="{9503118F-FF33-44E6-B7E9-534B905DB545}"/>
    <pc:docChg chg="custSel modSld">
      <pc:chgData name="Laura Thielen" userId="0f531504-c0db-4dd4-99fa-5fc3fa8c9ffb" providerId="ADAL" clId="{9503118F-FF33-44E6-B7E9-534B905DB545}" dt="2023-07-26T21:07:13.900" v="137" actId="20577"/>
      <pc:docMkLst>
        <pc:docMk/>
      </pc:docMkLst>
      <pc:sldChg chg="modSp mod">
        <pc:chgData name="Laura Thielen" userId="0f531504-c0db-4dd4-99fa-5fc3fa8c9ffb" providerId="ADAL" clId="{9503118F-FF33-44E6-B7E9-534B905DB545}" dt="2023-07-26T21:06:12.800" v="123" actId="27636"/>
        <pc:sldMkLst>
          <pc:docMk/>
          <pc:sldMk cId="2892126686" sldId="286"/>
        </pc:sldMkLst>
        <pc:spChg chg="mod">
          <ac:chgData name="Laura Thielen" userId="0f531504-c0db-4dd4-99fa-5fc3fa8c9ffb" providerId="ADAL" clId="{9503118F-FF33-44E6-B7E9-534B905DB545}" dt="2023-07-26T21:06:12.800" v="123" actId="27636"/>
          <ac:spMkLst>
            <pc:docMk/>
            <pc:sldMk cId="2892126686" sldId="286"/>
            <ac:spMk id="9" creationId="{8CF30110-289B-AAA0-F230-C3111AADCAF2}"/>
          </ac:spMkLst>
        </pc:spChg>
        <pc:graphicFrameChg chg="modGraphic">
          <ac:chgData name="Laura Thielen" userId="0f531504-c0db-4dd4-99fa-5fc3fa8c9ffb" providerId="ADAL" clId="{9503118F-FF33-44E6-B7E9-534B905DB545}" dt="2023-07-26T21:05:34.728" v="116" actId="20577"/>
          <ac:graphicFrameMkLst>
            <pc:docMk/>
            <pc:sldMk cId="2892126686" sldId="286"/>
            <ac:graphicFrameMk id="8" creationId="{17C92D37-540C-FCF0-0137-F38E4F3C274A}"/>
          </ac:graphicFrameMkLst>
        </pc:graphicFrameChg>
      </pc:sldChg>
      <pc:sldChg chg="modSp mod">
        <pc:chgData name="Laura Thielen" userId="0f531504-c0db-4dd4-99fa-5fc3fa8c9ffb" providerId="ADAL" clId="{9503118F-FF33-44E6-B7E9-534B905DB545}" dt="2023-07-26T21:07:13.900" v="137" actId="20577"/>
        <pc:sldMkLst>
          <pc:docMk/>
          <pc:sldMk cId="1166809985" sldId="287"/>
        </pc:sldMkLst>
        <pc:spChg chg="mod">
          <ac:chgData name="Laura Thielen" userId="0f531504-c0db-4dd4-99fa-5fc3fa8c9ffb" providerId="ADAL" clId="{9503118F-FF33-44E6-B7E9-534B905DB545}" dt="2023-07-26T21:07:13.900" v="137" actId="20577"/>
          <ac:spMkLst>
            <pc:docMk/>
            <pc:sldMk cId="1166809985" sldId="287"/>
            <ac:spMk id="3" creationId="{860278BD-ADB8-F17B-0B2E-FCD6F237B9E4}"/>
          </ac:spMkLst>
        </pc:spChg>
      </pc:sldChg>
    </pc:docChg>
  </pc:docChgLst>
</pc:chgInfo>
</file>

<file path=ppt/comments/modernComment_117_E4A57C79.xml><?xml version="1.0" encoding="utf-8"?>
<p188:cmLst xmlns:a="http://schemas.openxmlformats.org/drawingml/2006/main" xmlns:r="http://schemas.openxmlformats.org/officeDocument/2006/relationships" xmlns:p188="http://schemas.microsoft.com/office/powerpoint/2018/8/main">
  <p188:cm id="{39861DB8-E836-4CCF-9A14-22A71191436D}" authorId="{01A5B2E8-1425-FB8B-E021-E8239347F55A}" created="2022-08-22T05:18:05.144">
    <pc:sldMkLst xmlns:pc="http://schemas.microsoft.com/office/powerpoint/2013/main/command">
      <pc:docMk/>
      <pc:sldMk cId="3836050553" sldId="279"/>
    </pc:sldMkLst>
    <p188:txBody>
      <a:bodyPr/>
      <a:lstStyle/>
      <a:p>
        <a:r>
          <a:rPr lang="en-US"/>
          <a:t>Needs work</a:t>
        </a:r>
      </a:p>
    </p188:txBody>
  </p188:cm>
</p188:cmLst>
</file>

<file path=ppt/diagrams/_rels/data1.xml.rels><?xml version="1.0" encoding="UTF-8" standalone="yes"?>
<Relationships xmlns="http://schemas.openxmlformats.org/package/2006/relationships"><Relationship Id="rId1" Type="http://schemas.openxmlformats.org/officeDocument/2006/relationships/hyperlink" Target="mailto:sarai@partnersincareoahu.org"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sarai@partnersincareoahu.org" TargetMode="Externa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FF98A7-BC26-46BE-AC74-3FC92DAC75E2}" type="doc">
      <dgm:prSet loTypeId="urn:microsoft.com/office/officeart/2005/8/layout/vList2" loCatId="list" qsTypeId="urn:microsoft.com/office/officeart/2005/8/quickstyle/simple4" qsCatId="simple" csTypeId="urn:microsoft.com/office/officeart/2005/8/colors/accent5_2" csCatId="accent5" phldr="1"/>
      <dgm:spPr/>
      <dgm:t>
        <a:bodyPr/>
        <a:lstStyle/>
        <a:p>
          <a:endParaRPr lang="en-US"/>
        </a:p>
      </dgm:t>
    </dgm:pt>
    <dgm:pt modelId="{1DA7478F-2724-446A-B84C-4C2BC833300F}">
      <dgm:prSet/>
      <dgm:spPr/>
      <dgm:t>
        <a:bodyPr/>
        <a:lstStyle/>
        <a:p>
          <a:r>
            <a:rPr lang="en-US"/>
            <a:t>Questions regarding the RFP/NOFO must be submitted until 4:30pm on Friday, July 28th</a:t>
          </a:r>
        </a:p>
      </dgm:t>
    </dgm:pt>
    <dgm:pt modelId="{C37D31F7-28A5-4A4B-979A-834CADE7174A}" type="parTrans" cxnId="{0555B878-1E07-442E-A93A-0408DAB01EA4}">
      <dgm:prSet/>
      <dgm:spPr/>
      <dgm:t>
        <a:bodyPr/>
        <a:lstStyle/>
        <a:p>
          <a:endParaRPr lang="en-US"/>
        </a:p>
      </dgm:t>
    </dgm:pt>
    <dgm:pt modelId="{2342840F-0EB8-49BE-8C10-C3BB220B29BB}" type="sibTrans" cxnId="{0555B878-1E07-442E-A93A-0408DAB01EA4}">
      <dgm:prSet/>
      <dgm:spPr/>
      <dgm:t>
        <a:bodyPr/>
        <a:lstStyle/>
        <a:p>
          <a:endParaRPr lang="en-US"/>
        </a:p>
      </dgm:t>
    </dgm:pt>
    <dgm:pt modelId="{09FB4BC0-AA62-463E-B54B-633A677927B3}">
      <dgm:prSet/>
      <dgm:spPr/>
      <dgm:t>
        <a:bodyPr/>
        <a:lstStyle/>
        <a:p>
          <a:pPr rtl="0"/>
          <a:r>
            <a:rPr lang="en-US"/>
            <a:t>Answers will be posted on PIC’s website on Saturday, July 29th</a:t>
          </a:r>
          <a:r>
            <a:rPr lang="en-US">
              <a:latin typeface="Calibri Light" panose="020F0302020204030204"/>
            </a:rPr>
            <a:t> </a:t>
          </a:r>
          <a:endParaRPr lang="en-US"/>
        </a:p>
      </dgm:t>
    </dgm:pt>
    <dgm:pt modelId="{843C93B5-1FC8-42A6-A15B-3986813F2850}" type="parTrans" cxnId="{81E47BC2-AB7D-465C-8CE9-6C1340159444}">
      <dgm:prSet/>
      <dgm:spPr/>
      <dgm:t>
        <a:bodyPr/>
        <a:lstStyle/>
        <a:p>
          <a:endParaRPr lang="en-US"/>
        </a:p>
      </dgm:t>
    </dgm:pt>
    <dgm:pt modelId="{EE44D249-98A5-4D03-9E23-4EEAD64200DB}" type="sibTrans" cxnId="{81E47BC2-AB7D-465C-8CE9-6C1340159444}">
      <dgm:prSet/>
      <dgm:spPr/>
      <dgm:t>
        <a:bodyPr/>
        <a:lstStyle/>
        <a:p>
          <a:endParaRPr lang="en-US"/>
        </a:p>
      </dgm:t>
    </dgm:pt>
    <dgm:pt modelId="{C3374187-17CF-4661-BC89-1C991C7CEAD9}">
      <dgm:prSet/>
      <dgm:spPr/>
      <dgm:t>
        <a:bodyPr/>
        <a:lstStyle/>
        <a:p>
          <a:r>
            <a:rPr lang="en-US"/>
            <a:t>All questions must be directed to Sara Ironhill (</a:t>
          </a:r>
          <a:r>
            <a:rPr lang="en-US">
              <a:hlinkClick xmlns:r="http://schemas.openxmlformats.org/officeDocument/2006/relationships" r:id="rId1">
                <a:extLst>
                  <a:ext uri="{A12FA001-AC4F-418D-AE19-62706E023703}">
                    <ahyp:hlinkClr xmlns:ahyp="http://schemas.microsoft.com/office/drawing/2018/hyperlinkcolor" val="tx"/>
                  </a:ext>
                </a:extLst>
              </a:hlinkClick>
            </a:rPr>
            <a:t>sarai@partnersincareoahu.org</a:t>
          </a:r>
          <a:r>
            <a:rPr lang="en-US"/>
            <a:t>)</a:t>
          </a:r>
        </a:p>
      </dgm:t>
    </dgm:pt>
    <dgm:pt modelId="{EDC1FFD5-35F5-4B1F-9E9E-6B7BD947DB15}" type="parTrans" cxnId="{26FCB1E5-2F47-4BAC-A950-03FA48CA86EC}">
      <dgm:prSet/>
      <dgm:spPr/>
      <dgm:t>
        <a:bodyPr/>
        <a:lstStyle/>
        <a:p>
          <a:endParaRPr lang="en-US"/>
        </a:p>
      </dgm:t>
    </dgm:pt>
    <dgm:pt modelId="{4D04AD3A-E953-41E7-BF73-CECA7F050BD9}" type="sibTrans" cxnId="{26FCB1E5-2F47-4BAC-A950-03FA48CA86EC}">
      <dgm:prSet/>
      <dgm:spPr/>
      <dgm:t>
        <a:bodyPr/>
        <a:lstStyle/>
        <a:p>
          <a:endParaRPr lang="en-US"/>
        </a:p>
      </dgm:t>
    </dgm:pt>
    <dgm:pt modelId="{DB788999-19DF-4DCC-9BD1-A1FE886A84AA}">
      <dgm:prSet/>
      <dgm:spPr/>
      <dgm:t>
        <a:bodyPr/>
        <a:lstStyle/>
        <a:p>
          <a:r>
            <a:rPr lang="en-US"/>
            <a:t>The deadline for applicants to request assistance with APR from PIC’s HMIS Team is July 28</a:t>
          </a:r>
          <a:r>
            <a:rPr lang="en-US" baseline="30000"/>
            <a:t>th</a:t>
          </a:r>
          <a:r>
            <a:rPr lang="en-US"/>
            <a:t>, 2003</a:t>
          </a:r>
        </a:p>
      </dgm:t>
    </dgm:pt>
    <dgm:pt modelId="{B4B08503-A388-40F8-B9D8-32BB0E779A07}" type="parTrans" cxnId="{7C8E631F-75D2-4F01-965C-CE2FDAE99847}">
      <dgm:prSet/>
      <dgm:spPr/>
      <dgm:t>
        <a:bodyPr/>
        <a:lstStyle/>
        <a:p>
          <a:endParaRPr lang="en-US"/>
        </a:p>
      </dgm:t>
    </dgm:pt>
    <dgm:pt modelId="{9C86F54B-98EB-4585-967A-7444FA45DBAD}" type="sibTrans" cxnId="{7C8E631F-75D2-4F01-965C-CE2FDAE99847}">
      <dgm:prSet/>
      <dgm:spPr/>
      <dgm:t>
        <a:bodyPr/>
        <a:lstStyle/>
        <a:p>
          <a:endParaRPr lang="en-US"/>
        </a:p>
      </dgm:t>
    </dgm:pt>
    <dgm:pt modelId="{A3D19C13-1BCF-4610-AA86-11C5DE05B25D}" type="pres">
      <dgm:prSet presAssocID="{80FF98A7-BC26-46BE-AC74-3FC92DAC75E2}" presName="linear" presStyleCnt="0">
        <dgm:presLayoutVars>
          <dgm:animLvl val="lvl"/>
          <dgm:resizeHandles val="exact"/>
        </dgm:presLayoutVars>
      </dgm:prSet>
      <dgm:spPr/>
    </dgm:pt>
    <dgm:pt modelId="{F17839CC-9E4F-456C-A8BB-18D697B32FCE}" type="pres">
      <dgm:prSet presAssocID="{1DA7478F-2724-446A-B84C-4C2BC833300F}" presName="parentText" presStyleLbl="node1" presStyleIdx="0" presStyleCnt="4">
        <dgm:presLayoutVars>
          <dgm:chMax val="0"/>
          <dgm:bulletEnabled val="1"/>
        </dgm:presLayoutVars>
      </dgm:prSet>
      <dgm:spPr/>
    </dgm:pt>
    <dgm:pt modelId="{6B799D63-46D0-4A3C-91B7-5C422D062B18}" type="pres">
      <dgm:prSet presAssocID="{2342840F-0EB8-49BE-8C10-C3BB220B29BB}" presName="spacer" presStyleCnt="0"/>
      <dgm:spPr/>
    </dgm:pt>
    <dgm:pt modelId="{A72382D4-29E1-47F7-A9E9-62C79E6F8F18}" type="pres">
      <dgm:prSet presAssocID="{09FB4BC0-AA62-463E-B54B-633A677927B3}" presName="parentText" presStyleLbl="node1" presStyleIdx="1" presStyleCnt="4" custLinFactY="204312" custLinFactNeighborX="597" custLinFactNeighborY="300000">
        <dgm:presLayoutVars>
          <dgm:chMax val="0"/>
          <dgm:bulletEnabled val="1"/>
        </dgm:presLayoutVars>
      </dgm:prSet>
      <dgm:spPr/>
    </dgm:pt>
    <dgm:pt modelId="{19CE61E2-AE07-42F4-B4FD-0B3C776144BA}" type="pres">
      <dgm:prSet presAssocID="{EE44D249-98A5-4D03-9E23-4EEAD64200DB}" presName="spacer" presStyleCnt="0"/>
      <dgm:spPr/>
    </dgm:pt>
    <dgm:pt modelId="{CEF573E9-EE82-4FC4-AFBE-24F3EDCE6843}" type="pres">
      <dgm:prSet presAssocID="{C3374187-17CF-4661-BC89-1C991C7CEAD9}" presName="parentText" presStyleLbl="node1" presStyleIdx="2" presStyleCnt="4" custLinFactY="-96308" custLinFactNeighborX="358" custLinFactNeighborY="-100000">
        <dgm:presLayoutVars>
          <dgm:chMax val="0"/>
          <dgm:bulletEnabled val="1"/>
        </dgm:presLayoutVars>
      </dgm:prSet>
      <dgm:spPr/>
    </dgm:pt>
    <dgm:pt modelId="{35FFC09B-A1EE-4C59-B7C5-8FAC176371A5}" type="pres">
      <dgm:prSet presAssocID="{4D04AD3A-E953-41E7-BF73-CECA7F050BD9}" presName="spacer" presStyleCnt="0"/>
      <dgm:spPr/>
    </dgm:pt>
    <dgm:pt modelId="{80F04A9E-717E-476A-8046-29FFCFE09C08}" type="pres">
      <dgm:prSet presAssocID="{DB788999-19DF-4DCC-9BD1-A1FE886A84AA}" presName="parentText" presStyleLbl="node1" presStyleIdx="3" presStyleCnt="4" custLinFactY="-92236" custLinFactNeighborX="119" custLinFactNeighborY="-100000">
        <dgm:presLayoutVars>
          <dgm:chMax val="0"/>
          <dgm:bulletEnabled val="1"/>
        </dgm:presLayoutVars>
      </dgm:prSet>
      <dgm:spPr/>
    </dgm:pt>
  </dgm:ptLst>
  <dgm:cxnLst>
    <dgm:cxn modelId="{7C8E631F-75D2-4F01-965C-CE2FDAE99847}" srcId="{80FF98A7-BC26-46BE-AC74-3FC92DAC75E2}" destId="{DB788999-19DF-4DCC-9BD1-A1FE886A84AA}" srcOrd="3" destOrd="0" parTransId="{B4B08503-A388-40F8-B9D8-32BB0E779A07}" sibTransId="{9C86F54B-98EB-4585-967A-7444FA45DBAD}"/>
    <dgm:cxn modelId="{F7513246-D3DF-418B-8DDB-2AC1E816C379}" type="presOf" srcId="{DB788999-19DF-4DCC-9BD1-A1FE886A84AA}" destId="{80F04A9E-717E-476A-8046-29FFCFE09C08}" srcOrd="0" destOrd="0" presId="urn:microsoft.com/office/officeart/2005/8/layout/vList2"/>
    <dgm:cxn modelId="{0555B878-1E07-442E-A93A-0408DAB01EA4}" srcId="{80FF98A7-BC26-46BE-AC74-3FC92DAC75E2}" destId="{1DA7478F-2724-446A-B84C-4C2BC833300F}" srcOrd="0" destOrd="0" parTransId="{C37D31F7-28A5-4A4B-979A-834CADE7174A}" sibTransId="{2342840F-0EB8-49BE-8C10-C3BB220B29BB}"/>
    <dgm:cxn modelId="{37B8997E-686B-4C8B-B046-5EFDD493A309}" type="presOf" srcId="{80FF98A7-BC26-46BE-AC74-3FC92DAC75E2}" destId="{A3D19C13-1BCF-4610-AA86-11C5DE05B25D}" srcOrd="0" destOrd="0" presId="urn:microsoft.com/office/officeart/2005/8/layout/vList2"/>
    <dgm:cxn modelId="{81E47BC2-AB7D-465C-8CE9-6C1340159444}" srcId="{80FF98A7-BC26-46BE-AC74-3FC92DAC75E2}" destId="{09FB4BC0-AA62-463E-B54B-633A677927B3}" srcOrd="1" destOrd="0" parTransId="{843C93B5-1FC8-42A6-A15B-3986813F2850}" sibTransId="{EE44D249-98A5-4D03-9E23-4EEAD64200DB}"/>
    <dgm:cxn modelId="{0A91E1DF-B66D-4D15-88CD-9B331567E085}" type="presOf" srcId="{1DA7478F-2724-446A-B84C-4C2BC833300F}" destId="{F17839CC-9E4F-456C-A8BB-18D697B32FCE}" srcOrd="0" destOrd="0" presId="urn:microsoft.com/office/officeart/2005/8/layout/vList2"/>
    <dgm:cxn modelId="{26FCB1E5-2F47-4BAC-A950-03FA48CA86EC}" srcId="{80FF98A7-BC26-46BE-AC74-3FC92DAC75E2}" destId="{C3374187-17CF-4661-BC89-1C991C7CEAD9}" srcOrd="2" destOrd="0" parTransId="{EDC1FFD5-35F5-4B1F-9E9E-6B7BD947DB15}" sibTransId="{4D04AD3A-E953-41E7-BF73-CECA7F050BD9}"/>
    <dgm:cxn modelId="{31154AE6-E33C-4F38-9970-4A3B179EDA0E}" type="presOf" srcId="{09FB4BC0-AA62-463E-B54B-633A677927B3}" destId="{A72382D4-29E1-47F7-A9E9-62C79E6F8F18}" srcOrd="0" destOrd="0" presId="urn:microsoft.com/office/officeart/2005/8/layout/vList2"/>
    <dgm:cxn modelId="{86398AFC-C1A5-4FFA-B697-6462361ADF29}" type="presOf" srcId="{C3374187-17CF-4661-BC89-1C991C7CEAD9}" destId="{CEF573E9-EE82-4FC4-AFBE-24F3EDCE6843}" srcOrd="0" destOrd="0" presId="urn:microsoft.com/office/officeart/2005/8/layout/vList2"/>
    <dgm:cxn modelId="{6CC3B0D5-11B2-4937-AD32-A73FA2F0E699}" type="presParOf" srcId="{A3D19C13-1BCF-4610-AA86-11C5DE05B25D}" destId="{F17839CC-9E4F-456C-A8BB-18D697B32FCE}" srcOrd="0" destOrd="0" presId="urn:microsoft.com/office/officeart/2005/8/layout/vList2"/>
    <dgm:cxn modelId="{2C0F5926-F046-43EA-B99F-2243B9CB9CCA}" type="presParOf" srcId="{A3D19C13-1BCF-4610-AA86-11C5DE05B25D}" destId="{6B799D63-46D0-4A3C-91B7-5C422D062B18}" srcOrd="1" destOrd="0" presId="urn:microsoft.com/office/officeart/2005/8/layout/vList2"/>
    <dgm:cxn modelId="{93E0B8F5-B3F8-4546-98F7-B79E8C1E1546}" type="presParOf" srcId="{A3D19C13-1BCF-4610-AA86-11C5DE05B25D}" destId="{A72382D4-29E1-47F7-A9E9-62C79E6F8F18}" srcOrd="2" destOrd="0" presId="urn:microsoft.com/office/officeart/2005/8/layout/vList2"/>
    <dgm:cxn modelId="{74488825-8B88-406D-B8D7-D11A080163CD}" type="presParOf" srcId="{A3D19C13-1BCF-4610-AA86-11C5DE05B25D}" destId="{19CE61E2-AE07-42F4-B4FD-0B3C776144BA}" srcOrd="3" destOrd="0" presId="urn:microsoft.com/office/officeart/2005/8/layout/vList2"/>
    <dgm:cxn modelId="{14996733-92C1-4136-9AFA-519DD965D24A}" type="presParOf" srcId="{A3D19C13-1BCF-4610-AA86-11C5DE05B25D}" destId="{CEF573E9-EE82-4FC4-AFBE-24F3EDCE6843}" srcOrd="4" destOrd="0" presId="urn:microsoft.com/office/officeart/2005/8/layout/vList2"/>
    <dgm:cxn modelId="{01D290EE-6C5A-4503-8D2B-80E2064C9E7D}" type="presParOf" srcId="{A3D19C13-1BCF-4610-AA86-11C5DE05B25D}" destId="{35FFC09B-A1EE-4C59-B7C5-8FAC176371A5}" srcOrd="5" destOrd="0" presId="urn:microsoft.com/office/officeart/2005/8/layout/vList2"/>
    <dgm:cxn modelId="{C2097962-7078-4696-BEFD-0F15F5383A5A}" type="presParOf" srcId="{A3D19C13-1BCF-4610-AA86-11C5DE05B25D}" destId="{80F04A9E-717E-476A-8046-29FFCFE09C08}"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839CC-9E4F-456C-A8BB-18D697B32FCE}">
      <dsp:nvSpPr>
        <dsp:cNvPr id="0" name=""/>
        <dsp:cNvSpPr/>
      </dsp:nvSpPr>
      <dsp:spPr>
        <a:xfrm>
          <a:off x="0" y="319543"/>
          <a:ext cx="8057706" cy="11934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Questions regarding the RFP/NOFO must be submitted until 4:30pm on Friday, July 28th</a:t>
          </a:r>
        </a:p>
      </dsp:txBody>
      <dsp:txXfrm>
        <a:off x="58257" y="377800"/>
        <a:ext cx="7941192" cy="1076886"/>
      </dsp:txXfrm>
    </dsp:sp>
    <dsp:sp modelId="{A72382D4-29E1-47F7-A9E9-62C79E6F8F18}">
      <dsp:nvSpPr>
        <dsp:cNvPr id="0" name=""/>
        <dsp:cNvSpPr/>
      </dsp:nvSpPr>
      <dsp:spPr>
        <a:xfrm>
          <a:off x="0" y="4296803"/>
          <a:ext cx="8057706" cy="11934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kern="1200"/>
            <a:t>Answers will be posted on PIC’s website on Saturday, July 29th</a:t>
          </a:r>
          <a:r>
            <a:rPr lang="en-US" sz="3000" kern="1200">
              <a:latin typeface="Calibri Light" panose="020F0302020204030204"/>
            </a:rPr>
            <a:t> </a:t>
          </a:r>
          <a:endParaRPr lang="en-US" sz="3000" kern="1200"/>
        </a:p>
      </dsp:txBody>
      <dsp:txXfrm>
        <a:off x="58257" y="4355060"/>
        <a:ext cx="7941192" cy="1076886"/>
      </dsp:txXfrm>
    </dsp:sp>
    <dsp:sp modelId="{CEF573E9-EE82-4FC4-AFBE-24F3EDCE6843}">
      <dsp:nvSpPr>
        <dsp:cNvPr id="0" name=""/>
        <dsp:cNvSpPr/>
      </dsp:nvSpPr>
      <dsp:spPr>
        <a:xfrm>
          <a:off x="0" y="1643404"/>
          <a:ext cx="8057706" cy="11934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All questions must be directed to Sara Ironhill (</a:t>
          </a:r>
          <a:r>
            <a:rPr lang="en-US" sz="3000" kern="1200">
              <a:hlinkClick xmlns:r="http://schemas.openxmlformats.org/officeDocument/2006/relationships" r:id="rId1">
                <a:extLst>
                  <a:ext uri="{A12FA001-AC4F-418D-AE19-62706E023703}">
                    <ahyp:hlinkClr xmlns:ahyp="http://schemas.microsoft.com/office/drawing/2018/hyperlinkcolor" val="tx"/>
                  </a:ext>
                </a:extLst>
              </a:hlinkClick>
            </a:rPr>
            <a:t>sarai@partnersincareoahu.org</a:t>
          </a:r>
          <a:r>
            <a:rPr lang="en-US" sz="3000" kern="1200"/>
            <a:t>)</a:t>
          </a:r>
        </a:p>
      </dsp:txBody>
      <dsp:txXfrm>
        <a:off x="58257" y="1701661"/>
        <a:ext cx="7941192" cy="1076886"/>
      </dsp:txXfrm>
    </dsp:sp>
    <dsp:sp modelId="{80F04A9E-717E-476A-8046-29FFCFE09C08}">
      <dsp:nvSpPr>
        <dsp:cNvPr id="0" name=""/>
        <dsp:cNvSpPr/>
      </dsp:nvSpPr>
      <dsp:spPr>
        <a:xfrm>
          <a:off x="0" y="2971799"/>
          <a:ext cx="8057706" cy="11934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The deadline for applicants to request assistance with APR from PIC’s HMIS Team is July 28</a:t>
          </a:r>
          <a:r>
            <a:rPr lang="en-US" sz="3000" kern="1200" baseline="30000"/>
            <a:t>th</a:t>
          </a:r>
          <a:r>
            <a:rPr lang="en-US" sz="3000" kern="1200"/>
            <a:t>, 2003</a:t>
          </a:r>
        </a:p>
      </dsp:txBody>
      <dsp:txXfrm>
        <a:off x="58257" y="3030056"/>
        <a:ext cx="7941192" cy="10768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2B1994-7DB2-4094-A3AE-299FB00ECFAA}" type="datetimeFigureOut">
              <a:rPr lang="en-US" smtClean="0"/>
              <a:t>7/26/2023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D967B6-A883-4CA1-AD78-7C81417594C2}" type="slidenum">
              <a:rPr lang="en-US" smtClean="0"/>
              <a:t>‹#›</a:t>
            </a:fld>
            <a:endParaRPr lang="en-US"/>
          </a:p>
        </p:txBody>
      </p:sp>
    </p:spTree>
    <p:extLst>
      <p:ext uri="{BB962C8B-B14F-4D97-AF65-F5344CB8AC3E}">
        <p14:creationId xmlns:p14="http://schemas.microsoft.com/office/powerpoint/2010/main" val="3561791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law.cornell.edu/definitions/uscode.php?width=840&amp;height=800&amp;iframe=true&amp;def_id=34-USC-1310997475-1259336284&amp;term_occur=999&amp;term_src=title:34:subtitle:I:chapter:121:subchapter:III:part:L:subpart:2:section:12491" TargetMode="External"/><Relationship Id="rId3" Type="http://schemas.openxmlformats.org/officeDocument/2006/relationships/hyperlink" Target="https://www.law.cornell.edu/definitions/uscode.php?width=840&amp;height=800&amp;iframe=true&amp;def_id=34-USC-1129958364-487457619&amp;term_occur=999&amp;term_src=title:34:subtitle:I:chapter:121:subchapter:III:part:L:subpart:2:section:12491" TargetMode="External"/><Relationship Id="rId7" Type="http://schemas.openxmlformats.org/officeDocument/2006/relationships/hyperlink" Target="https://www.law.cornell.edu/definitions/uscode.php?width=840&amp;height=800&amp;iframe=true&amp;def_id=34-USC-653448663-1259336285&amp;term_occur=999&amp;term_src=title:34:subtitle:I:chapter:121:subchapter:III:part:L:subpart:2:section:12491"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law.cornell.edu/definitions/uscode.php?width=840&amp;height=800&amp;iframe=true&amp;def_id=34-USC-236865072-1259336351&amp;term_occur=999&amp;term_src=title:34:subtitle:I:chapter:121:subchapter:III:part:L:subpart:2:section:12491" TargetMode="External"/><Relationship Id="rId5" Type="http://schemas.openxmlformats.org/officeDocument/2006/relationships/hyperlink" Target="https://www.law.cornell.edu/definitions/uscode.php?width=840&amp;height=800&amp;iframe=true&amp;def_id=34-USC-1150818467-1259336350&amp;term_occur=999&amp;term_src=title:34:subtitle:I:chapter:121:subchapter:III:part:L:subpart:2:section:12491" TargetMode="External"/><Relationship Id="rId4" Type="http://schemas.openxmlformats.org/officeDocument/2006/relationships/hyperlink" Target="https://www.law.cornell.edu/definitions/uscode.php?width=840&amp;height=800&amp;iframe=true&amp;def_id=34-USC-1876998217-487457620&amp;term_occur=999&amp;term_src=title:34:subtitle:I:chapter:121:subchapter:III:part:L:subpart:2:section:12491"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the NOFO, read the RFP, read the timeline. Everything you need to know is in there. </a:t>
            </a:r>
          </a:p>
        </p:txBody>
      </p:sp>
      <p:sp>
        <p:nvSpPr>
          <p:cNvPr id="4" name="Slide Number Placeholder 3"/>
          <p:cNvSpPr>
            <a:spLocks noGrp="1"/>
          </p:cNvSpPr>
          <p:nvPr>
            <p:ph type="sldNum" sz="quarter" idx="5"/>
          </p:nvPr>
        </p:nvSpPr>
        <p:spPr/>
        <p:txBody>
          <a:bodyPr/>
          <a:lstStyle/>
          <a:p>
            <a:fld id="{C4D967B6-A883-4CA1-AD78-7C81417594C2}" type="slidenum">
              <a:rPr lang="en-US" smtClean="0"/>
              <a:t>4</a:t>
            </a:fld>
            <a:endParaRPr lang="en-US"/>
          </a:p>
        </p:txBody>
      </p:sp>
    </p:spTree>
    <p:extLst>
      <p:ext uri="{BB962C8B-B14F-4D97-AF65-F5344CB8AC3E}">
        <p14:creationId xmlns:p14="http://schemas.microsoft.com/office/powerpoint/2010/main" val="2884075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More info from RFP</a:t>
            </a:r>
          </a:p>
        </p:txBody>
      </p:sp>
      <p:sp>
        <p:nvSpPr>
          <p:cNvPr id="4" name="Slide Number Placeholder 3"/>
          <p:cNvSpPr>
            <a:spLocks noGrp="1"/>
          </p:cNvSpPr>
          <p:nvPr>
            <p:ph type="sldNum" sz="quarter" idx="5"/>
          </p:nvPr>
        </p:nvSpPr>
        <p:spPr/>
        <p:txBody>
          <a:bodyPr/>
          <a:lstStyle/>
          <a:p>
            <a:fld id="{C4D967B6-A883-4CA1-AD78-7C81417594C2}" type="slidenum">
              <a:rPr lang="en-US" smtClean="0"/>
              <a:t>24</a:t>
            </a:fld>
            <a:endParaRPr lang="en-US"/>
          </a:p>
        </p:txBody>
      </p:sp>
    </p:spTree>
    <p:extLst>
      <p:ext uri="{BB962C8B-B14F-4D97-AF65-F5344CB8AC3E}">
        <p14:creationId xmlns:p14="http://schemas.microsoft.com/office/powerpoint/2010/main" val="2651479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4D967B6-A883-4CA1-AD78-7C81417594C2}" type="slidenum">
              <a:rPr lang="en-US" smtClean="0"/>
              <a:t>25</a:t>
            </a:fld>
            <a:endParaRPr lang="en-US"/>
          </a:p>
        </p:txBody>
      </p:sp>
    </p:spTree>
    <p:extLst>
      <p:ext uri="{BB962C8B-B14F-4D97-AF65-F5344CB8AC3E}">
        <p14:creationId xmlns:p14="http://schemas.microsoft.com/office/powerpoint/2010/main" val="3038605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4D967B6-A883-4CA1-AD78-7C81417594C2}" type="slidenum">
              <a:rPr lang="en-US" smtClean="0"/>
              <a:t>26</a:t>
            </a:fld>
            <a:endParaRPr lang="en-US"/>
          </a:p>
        </p:txBody>
      </p:sp>
    </p:spTree>
    <p:extLst>
      <p:ext uri="{BB962C8B-B14F-4D97-AF65-F5344CB8AC3E}">
        <p14:creationId xmlns:p14="http://schemas.microsoft.com/office/powerpoint/2010/main" val="803061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 going to </a:t>
            </a:r>
          </a:p>
        </p:txBody>
      </p:sp>
      <p:sp>
        <p:nvSpPr>
          <p:cNvPr id="4" name="Slide Number Placeholder 3"/>
          <p:cNvSpPr>
            <a:spLocks noGrp="1"/>
          </p:cNvSpPr>
          <p:nvPr>
            <p:ph type="sldNum" sz="quarter" idx="5"/>
          </p:nvPr>
        </p:nvSpPr>
        <p:spPr/>
        <p:txBody>
          <a:bodyPr/>
          <a:lstStyle/>
          <a:p>
            <a:fld id="{C4D967B6-A883-4CA1-AD78-7C81417594C2}" type="slidenum">
              <a:rPr lang="en-US" smtClean="0"/>
              <a:t>8</a:t>
            </a:fld>
            <a:endParaRPr lang="en-US"/>
          </a:p>
        </p:txBody>
      </p:sp>
    </p:spTree>
    <p:extLst>
      <p:ext uri="{BB962C8B-B14F-4D97-AF65-F5344CB8AC3E}">
        <p14:creationId xmlns:p14="http://schemas.microsoft.com/office/powerpoint/2010/main" val="3120404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a:cs typeface="Calibri"/>
              </a:rPr>
              <a:t>YHDP special: </a:t>
            </a:r>
            <a:r>
              <a:rPr lang="en-US" sz="1800" b="0" i="0" u="none" strike="noStrike" baseline="0">
                <a:solidFill>
                  <a:srgbClr val="000000"/>
                </a:solidFill>
                <a:latin typeface="Arial" panose="020B0604020202020204" pitchFamily="34" charset="0"/>
              </a:rPr>
              <a:t>YHDP renewed applicants may continue to select previously approved Special YHDP Activities in their project application; however, YHDP Renewal applicants may also request to add new Special YHDP Activities through their renewal applicant.</a:t>
            </a:r>
          </a:p>
          <a:p>
            <a:pPr algn="l"/>
            <a:endParaRPr lang="en-US" sz="1800" b="0" i="0" u="none" strike="noStrike" baseline="0">
              <a:solidFill>
                <a:srgbClr val="000000"/>
              </a:solidFill>
              <a:latin typeface="Arial" panose="020B0604020202020204" pitchFamily="34" charset="0"/>
            </a:endParaRPr>
          </a:p>
          <a:p>
            <a:pPr algn="l"/>
            <a:endParaRPr lang="en-US" sz="1800" b="0" i="0" u="none" strike="noStrike" baseline="0">
              <a:solidFill>
                <a:srgbClr val="000000"/>
              </a:solidFill>
              <a:latin typeface="Arial" panose="020B0604020202020204" pitchFamily="34" charset="0"/>
            </a:endParaRPr>
          </a:p>
          <a:p>
            <a:r>
              <a:rPr lang="en-US" sz="1800" b="1" i="0" u="none" strike="noStrike" baseline="0">
                <a:solidFill>
                  <a:srgbClr val="000000"/>
                </a:solidFill>
                <a:latin typeface="Arial" panose="020B0604020202020204" pitchFamily="34" charset="0"/>
              </a:rPr>
              <a:t>CoC Planning Increase: </a:t>
            </a:r>
            <a:r>
              <a:rPr lang="en-US" sz="1800" b="0" i="0" u="none" strike="noStrike" baseline="0">
                <a:solidFill>
                  <a:srgbClr val="000000"/>
                </a:solidFill>
                <a:latin typeface="Arial" panose="020B0604020202020204" pitchFamily="34" charset="0"/>
              </a:rPr>
              <a:t>HUD allows for up to 5% of the total FPRN to be dedicated to the Planning Grant. </a:t>
            </a:r>
          </a:p>
          <a:p>
            <a:endParaRPr lang="en-US">
              <a:cs typeface="Calibri"/>
            </a:endParaRPr>
          </a:p>
          <a:p>
            <a:r>
              <a:rPr lang="en-US" b="1">
                <a:cs typeface="Calibri"/>
              </a:rPr>
              <a:t>VAWA: </a:t>
            </a:r>
            <a:r>
              <a:rPr lang="en-US">
                <a:cs typeface="Calibri"/>
              </a:rPr>
              <a:t>New eligible activity = ensuring compliance with emergency transfer plan, monitoring compliance with confidentiality protections.</a:t>
            </a:r>
          </a:p>
          <a:p>
            <a:pPr marL="152400" algn="l">
              <a:spcBef>
                <a:spcPts val="300"/>
              </a:spcBef>
              <a:spcAft>
                <a:spcPts val="300"/>
              </a:spcAft>
            </a:pPr>
            <a:r>
              <a:rPr lang="en-US" b="1" i="0">
                <a:solidFill>
                  <a:srgbClr val="333333"/>
                </a:solidFill>
                <a:effectLst/>
                <a:latin typeface="Open Sans" panose="020B0606030504020204" pitchFamily="34" charset="0"/>
              </a:rPr>
              <a:t>(e)</a:t>
            </a:r>
            <a:r>
              <a:rPr lang="en-US" b="1" i="0" cap="small">
                <a:solidFill>
                  <a:srgbClr val="333333"/>
                </a:solidFill>
                <a:effectLst/>
                <a:latin typeface="Open Sans" panose="020B0606030504020204" pitchFamily="34" charset="0"/>
              </a:rPr>
              <a:t>Emergency transfers: </a:t>
            </a:r>
            <a:r>
              <a:rPr lang="en-US" b="0" i="0">
                <a:solidFill>
                  <a:srgbClr val="333333"/>
                </a:solidFill>
                <a:effectLst/>
                <a:latin typeface="Open Sans" panose="020B0606030504020204" pitchFamily="34" charset="0"/>
              </a:rPr>
              <a:t>Each </a:t>
            </a:r>
            <a:r>
              <a:rPr lang="en-US" b="0" i="0" u="none" strike="noStrike">
                <a:solidFill>
                  <a:srgbClr val="001C72"/>
                </a:solidFill>
                <a:effectLst/>
                <a:latin typeface="Open Sans" panose="020B0606030504020204" pitchFamily="34" charset="0"/>
                <a:hlinkClick r:id="rId3"/>
              </a:rPr>
              <a:t>appropriate agency</a:t>
            </a:r>
            <a:r>
              <a:rPr lang="en-US" b="0" i="0">
                <a:solidFill>
                  <a:srgbClr val="333333"/>
                </a:solidFill>
                <a:effectLst/>
                <a:latin typeface="Open Sans" panose="020B0606030504020204" pitchFamily="34" charset="0"/>
              </a:rPr>
              <a:t> shall adopt a model emergency transfer plan for use by public housing agencies and owners or managers of housing assisted under </a:t>
            </a:r>
            <a:r>
              <a:rPr lang="en-US" b="0" i="0" u="none" strike="noStrike">
                <a:solidFill>
                  <a:srgbClr val="001C72"/>
                </a:solidFill>
                <a:effectLst/>
                <a:latin typeface="Open Sans" panose="020B0606030504020204" pitchFamily="34" charset="0"/>
                <a:hlinkClick r:id="rId4"/>
              </a:rPr>
              <a:t>covered housing programs</a:t>
            </a:r>
            <a:r>
              <a:rPr lang="en-US" b="0" i="0">
                <a:solidFill>
                  <a:srgbClr val="333333"/>
                </a:solidFill>
                <a:effectLst/>
                <a:latin typeface="Open Sans" panose="020B0606030504020204" pitchFamily="34" charset="0"/>
              </a:rPr>
              <a:t> that—</a:t>
            </a:r>
            <a:r>
              <a:rPr lang="en-US" b="1" i="0">
                <a:solidFill>
                  <a:srgbClr val="333333"/>
                </a:solidFill>
                <a:effectLst/>
                <a:latin typeface="Open Sans" panose="020B0606030504020204" pitchFamily="34" charset="0"/>
              </a:rPr>
              <a:t>(1)</a:t>
            </a:r>
            <a:r>
              <a:rPr lang="en-US" b="0" i="0">
                <a:solidFill>
                  <a:srgbClr val="333333"/>
                </a:solidFill>
                <a:effectLst/>
                <a:latin typeface="Open Sans" panose="020B0606030504020204" pitchFamily="34" charset="0"/>
              </a:rPr>
              <a:t>allows tenants who are victims of </a:t>
            </a:r>
            <a:r>
              <a:rPr lang="en-US" b="0" i="0" u="none" strike="noStrike">
                <a:solidFill>
                  <a:srgbClr val="001C72"/>
                </a:solidFill>
                <a:effectLst/>
                <a:latin typeface="Open Sans" panose="020B0606030504020204" pitchFamily="34" charset="0"/>
                <a:hlinkClick r:id="rId5"/>
              </a:rPr>
              <a:t>domestic violence</a:t>
            </a:r>
            <a:r>
              <a:rPr lang="en-US" b="0" i="0">
                <a:solidFill>
                  <a:srgbClr val="333333"/>
                </a:solidFill>
                <a:effectLst/>
                <a:latin typeface="Open Sans" panose="020B0606030504020204" pitchFamily="34" charset="0"/>
              </a:rPr>
              <a:t>,</a:t>
            </a:r>
            <a:r>
              <a:rPr lang="en-US" b="0" i="0" u="none" strike="noStrike">
                <a:solidFill>
                  <a:srgbClr val="001C72"/>
                </a:solidFill>
                <a:effectLst/>
                <a:latin typeface="Open Sans" panose="020B0606030504020204" pitchFamily="34" charset="0"/>
                <a:hlinkClick r:id="rId6"/>
              </a:rPr>
              <a:t> dating violence,</a:t>
            </a:r>
            <a:r>
              <a:rPr lang="en-US" b="0" i="0" u="none" strike="noStrike">
                <a:solidFill>
                  <a:srgbClr val="001C72"/>
                </a:solidFill>
                <a:effectLst/>
                <a:latin typeface="Open Sans" panose="020B0606030504020204" pitchFamily="34" charset="0"/>
                <a:hlinkClick r:id="rId7"/>
              </a:rPr>
              <a:t> sexual assault,</a:t>
            </a:r>
            <a:r>
              <a:rPr lang="en-US" b="0" i="0">
                <a:solidFill>
                  <a:srgbClr val="333333"/>
                </a:solidFill>
                <a:effectLst/>
                <a:latin typeface="Open Sans" panose="020B0606030504020204" pitchFamily="34" charset="0"/>
              </a:rPr>
              <a:t> or</a:t>
            </a:r>
            <a:r>
              <a:rPr lang="en-US" b="0" i="0" u="none" strike="noStrike">
                <a:solidFill>
                  <a:srgbClr val="001C72"/>
                </a:solidFill>
                <a:effectLst/>
                <a:latin typeface="Open Sans" panose="020B0606030504020204" pitchFamily="34" charset="0"/>
                <a:hlinkClick r:id="rId8"/>
              </a:rPr>
              <a:t> stalking </a:t>
            </a:r>
            <a:r>
              <a:rPr lang="en-US" b="0" i="0">
                <a:solidFill>
                  <a:srgbClr val="333333"/>
                </a:solidFill>
                <a:effectLst/>
                <a:latin typeface="Open Sans" panose="020B0606030504020204" pitchFamily="34" charset="0"/>
              </a:rPr>
              <a:t>to transfer to another available and safe dwelling unit assisted under a </a:t>
            </a:r>
            <a:r>
              <a:rPr lang="en-US" b="0" i="0" u="none" strike="noStrike">
                <a:solidFill>
                  <a:srgbClr val="001C72"/>
                </a:solidFill>
                <a:effectLst/>
                <a:latin typeface="Open Sans" panose="020B0606030504020204" pitchFamily="34" charset="0"/>
                <a:hlinkClick r:id="rId4"/>
              </a:rPr>
              <a:t>covered housing program</a:t>
            </a:r>
            <a:r>
              <a:rPr lang="en-US" b="0" i="0">
                <a:solidFill>
                  <a:srgbClr val="333333"/>
                </a:solidFill>
                <a:effectLst/>
                <a:latin typeface="Open Sans" panose="020B0606030504020204" pitchFamily="34" charset="0"/>
              </a:rPr>
              <a:t> if—</a:t>
            </a:r>
            <a:r>
              <a:rPr lang="en-US" b="1" i="0">
                <a:solidFill>
                  <a:srgbClr val="333333"/>
                </a:solidFill>
                <a:effectLst/>
                <a:latin typeface="Open Sans" panose="020B0606030504020204" pitchFamily="34" charset="0"/>
              </a:rPr>
              <a:t>(A)</a:t>
            </a:r>
            <a:r>
              <a:rPr lang="en-US" b="0" i="0">
                <a:solidFill>
                  <a:srgbClr val="333333"/>
                </a:solidFill>
                <a:effectLst/>
                <a:latin typeface="Open Sans" panose="020B0606030504020204" pitchFamily="34" charset="0"/>
              </a:rPr>
              <a:t>the tenant expressly requests the transfer; and</a:t>
            </a:r>
          </a:p>
          <a:p>
            <a:pPr marL="152400" algn="l">
              <a:spcBef>
                <a:spcPts val="300"/>
              </a:spcBef>
              <a:spcAft>
                <a:spcPts val="300"/>
              </a:spcAft>
            </a:pPr>
            <a:r>
              <a:rPr lang="en-US" b="1" i="0">
                <a:solidFill>
                  <a:srgbClr val="333333"/>
                </a:solidFill>
                <a:effectLst/>
                <a:latin typeface="Open Sans" panose="020B0606030504020204" pitchFamily="34" charset="0"/>
              </a:rPr>
              <a:t>(B)(</a:t>
            </a:r>
            <a:r>
              <a:rPr lang="en-US" b="1" i="0" err="1">
                <a:solidFill>
                  <a:srgbClr val="333333"/>
                </a:solidFill>
                <a:effectLst/>
                <a:latin typeface="Open Sans" panose="020B0606030504020204" pitchFamily="34" charset="0"/>
              </a:rPr>
              <a:t>i</a:t>
            </a:r>
            <a:r>
              <a:rPr lang="en-US" b="1" i="0">
                <a:solidFill>
                  <a:srgbClr val="333333"/>
                </a:solidFill>
                <a:effectLst/>
                <a:latin typeface="Open Sans" panose="020B0606030504020204" pitchFamily="34" charset="0"/>
              </a:rPr>
              <a:t>)</a:t>
            </a:r>
            <a:r>
              <a:rPr lang="en-US" b="0" i="0">
                <a:solidFill>
                  <a:srgbClr val="333333"/>
                </a:solidFill>
                <a:effectLst/>
                <a:latin typeface="Open Sans" panose="020B0606030504020204" pitchFamily="34" charset="0"/>
              </a:rPr>
              <a:t>the tenant reasonably believes that the tenant is threatened with imminent harm from further violence if the tenant remains within the same dwelling unit assisted under a </a:t>
            </a:r>
            <a:r>
              <a:rPr lang="en-US" b="0" i="0" u="none" strike="noStrike">
                <a:solidFill>
                  <a:srgbClr val="001C72"/>
                </a:solidFill>
                <a:effectLst/>
                <a:latin typeface="Open Sans" panose="020B0606030504020204" pitchFamily="34" charset="0"/>
                <a:hlinkClick r:id="rId4"/>
              </a:rPr>
              <a:t>covered housing program</a:t>
            </a:r>
            <a:r>
              <a:rPr lang="en-US" b="0" i="0">
                <a:solidFill>
                  <a:srgbClr val="333333"/>
                </a:solidFill>
                <a:effectLst/>
                <a:latin typeface="Open Sans" panose="020B0606030504020204" pitchFamily="34" charset="0"/>
              </a:rPr>
              <a:t>; or</a:t>
            </a:r>
          </a:p>
          <a:p>
            <a:pPr marL="152400" algn="l">
              <a:spcBef>
                <a:spcPts val="300"/>
              </a:spcBef>
              <a:spcAft>
                <a:spcPts val="300"/>
              </a:spcAft>
            </a:pPr>
            <a:r>
              <a:rPr lang="en-US" b="1" i="0">
                <a:solidFill>
                  <a:srgbClr val="333333"/>
                </a:solidFill>
                <a:effectLst/>
                <a:latin typeface="Open Sans" panose="020B0606030504020204" pitchFamily="34" charset="0"/>
              </a:rPr>
              <a:t>(ii)</a:t>
            </a:r>
            <a:r>
              <a:rPr lang="en-US" b="0" i="0">
                <a:solidFill>
                  <a:srgbClr val="333333"/>
                </a:solidFill>
                <a:effectLst/>
                <a:latin typeface="Open Sans" panose="020B0606030504020204" pitchFamily="34" charset="0"/>
              </a:rPr>
              <a:t>in the case of a tenant who is a victim of </a:t>
            </a:r>
            <a:r>
              <a:rPr lang="en-US" b="0" i="0" u="none" strike="noStrike">
                <a:solidFill>
                  <a:srgbClr val="001C72"/>
                </a:solidFill>
                <a:effectLst/>
                <a:latin typeface="Open Sans" panose="020B0606030504020204" pitchFamily="34" charset="0"/>
                <a:hlinkClick r:id="rId7"/>
              </a:rPr>
              <a:t>sexual assault</a:t>
            </a:r>
            <a:r>
              <a:rPr lang="en-US" b="0" i="0">
                <a:solidFill>
                  <a:srgbClr val="333333"/>
                </a:solidFill>
                <a:effectLst/>
                <a:latin typeface="Open Sans" panose="020B0606030504020204" pitchFamily="34" charset="0"/>
              </a:rPr>
              <a:t>, the </a:t>
            </a:r>
            <a:r>
              <a:rPr lang="en-US" b="0" i="0" u="none" strike="noStrike">
                <a:solidFill>
                  <a:srgbClr val="001C72"/>
                </a:solidFill>
                <a:effectLst/>
                <a:latin typeface="Open Sans" panose="020B0606030504020204" pitchFamily="34" charset="0"/>
                <a:hlinkClick r:id="rId7"/>
              </a:rPr>
              <a:t>sexual assault</a:t>
            </a:r>
            <a:r>
              <a:rPr lang="en-US" b="0" i="0">
                <a:solidFill>
                  <a:srgbClr val="333333"/>
                </a:solidFill>
                <a:effectLst/>
                <a:latin typeface="Open Sans" panose="020B0606030504020204" pitchFamily="34" charset="0"/>
              </a:rPr>
              <a:t> occurred on the premises during the 90 day period preceding the request for transfer; and</a:t>
            </a:r>
          </a:p>
          <a:p>
            <a:pPr marL="152400" algn="l">
              <a:spcBef>
                <a:spcPts val="300"/>
              </a:spcBef>
              <a:spcAft>
                <a:spcPts val="300"/>
              </a:spcAft>
            </a:pPr>
            <a:r>
              <a:rPr lang="en-US" b="1" i="0">
                <a:solidFill>
                  <a:srgbClr val="333333"/>
                </a:solidFill>
                <a:effectLst/>
                <a:latin typeface="Open Sans" panose="020B0606030504020204" pitchFamily="34" charset="0"/>
              </a:rPr>
              <a:t>(2)</a:t>
            </a:r>
            <a:r>
              <a:rPr lang="en-US" b="0" i="0">
                <a:solidFill>
                  <a:srgbClr val="333333"/>
                </a:solidFill>
                <a:effectLst/>
                <a:latin typeface="Open Sans" panose="020B0606030504020204" pitchFamily="34" charset="0"/>
              </a:rPr>
              <a:t>incorporates reasonable confidentiality measures to ensure that the public housing agency or owner or manager does not disclose the location of the dwelling unit of a tenant to a person that commits an act of </a:t>
            </a:r>
            <a:r>
              <a:rPr lang="en-US" b="0" i="0" u="none" strike="noStrike">
                <a:solidFill>
                  <a:srgbClr val="001C72"/>
                </a:solidFill>
                <a:effectLst/>
                <a:latin typeface="Open Sans" panose="020B0606030504020204" pitchFamily="34" charset="0"/>
                <a:hlinkClick r:id="rId5"/>
              </a:rPr>
              <a:t>domestic violence</a:t>
            </a:r>
            <a:r>
              <a:rPr lang="en-US" b="0" i="0">
                <a:solidFill>
                  <a:srgbClr val="333333"/>
                </a:solidFill>
                <a:effectLst/>
                <a:latin typeface="Open Sans" panose="020B0606030504020204" pitchFamily="34" charset="0"/>
              </a:rPr>
              <a:t>,</a:t>
            </a:r>
            <a:r>
              <a:rPr lang="en-US" b="0" i="0" u="none" strike="noStrike">
                <a:solidFill>
                  <a:srgbClr val="001C72"/>
                </a:solidFill>
                <a:effectLst/>
                <a:latin typeface="Open Sans" panose="020B0606030504020204" pitchFamily="34" charset="0"/>
                <a:hlinkClick r:id="rId6"/>
              </a:rPr>
              <a:t> dating violence,</a:t>
            </a:r>
            <a:r>
              <a:rPr lang="en-US" b="0" i="0" u="none" strike="noStrike">
                <a:solidFill>
                  <a:srgbClr val="001C72"/>
                </a:solidFill>
                <a:effectLst/>
                <a:latin typeface="Open Sans" panose="020B0606030504020204" pitchFamily="34" charset="0"/>
                <a:hlinkClick r:id="rId7"/>
              </a:rPr>
              <a:t> sexual assault,</a:t>
            </a:r>
            <a:r>
              <a:rPr lang="en-US" b="0" i="0">
                <a:solidFill>
                  <a:srgbClr val="333333"/>
                </a:solidFill>
                <a:effectLst/>
                <a:latin typeface="Open Sans" panose="020B0606030504020204" pitchFamily="34" charset="0"/>
              </a:rPr>
              <a:t> or</a:t>
            </a:r>
            <a:r>
              <a:rPr lang="en-US" b="0" i="0" u="none" strike="noStrike">
                <a:solidFill>
                  <a:srgbClr val="001C72"/>
                </a:solidFill>
                <a:effectLst/>
                <a:latin typeface="Open Sans" panose="020B0606030504020204" pitchFamily="34" charset="0"/>
                <a:hlinkClick r:id="rId8"/>
              </a:rPr>
              <a:t> stalking </a:t>
            </a:r>
            <a:r>
              <a:rPr lang="en-US" b="0" i="0">
                <a:solidFill>
                  <a:srgbClr val="333333"/>
                </a:solidFill>
                <a:effectLst/>
                <a:latin typeface="Open Sans" panose="020B0606030504020204" pitchFamily="34" charset="0"/>
              </a:rPr>
              <a:t>against the tenant.</a:t>
            </a:r>
          </a:p>
          <a:p>
            <a:endParaRPr lang="en-US">
              <a:cs typeface="Calibri"/>
            </a:endParaRPr>
          </a:p>
          <a:p>
            <a:pPr algn="l"/>
            <a:r>
              <a:rPr lang="en-US" b="1">
                <a:cs typeface="Calibri"/>
              </a:rPr>
              <a:t>TTY service: </a:t>
            </a:r>
            <a:r>
              <a:rPr lang="en-US" sz="1800" b="0" i="0" u="none" strike="noStrike" baseline="0">
                <a:solidFill>
                  <a:srgbClr val="000000"/>
                </a:solidFill>
                <a:latin typeface="Arial" panose="020B0604020202020204" pitchFamily="34" charset="0"/>
              </a:rPr>
              <a:t>Federal Relay Service contract expired in February 2022 and is no longer available. The NOFO is updated to include the use of Federal Communications Commission (FCC) relay services for individuals who are deaf or hard of hearing, or who have speech or communication disabilities.</a:t>
            </a:r>
          </a:p>
          <a:p>
            <a:pPr algn="l"/>
            <a:endParaRPr lang="en-US" sz="1800" b="0" i="0" u="none" strike="noStrike" baseline="0">
              <a:solidFill>
                <a:srgbClr val="000000"/>
              </a:solidFill>
              <a:latin typeface="Arial" panose="020B0604020202020204" pitchFamily="34" charset="0"/>
            </a:endParaRPr>
          </a:p>
          <a:p>
            <a:pPr algn="l"/>
            <a:r>
              <a:rPr lang="en-US" sz="1800" b="1" i="0" u="none" strike="noStrike" baseline="0">
                <a:solidFill>
                  <a:srgbClr val="000000"/>
                </a:solidFill>
                <a:latin typeface="Arial" panose="020B0604020202020204" pitchFamily="34" charset="0"/>
              </a:rPr>
              <a:t>Amendment to homeless criteria: </a:t>
            </a:r>
            <a:r>
              <a:rPr lang="en-US" sz="1800" b="0" i="0" u="none" strike="noStrike" baseline="0">
                <a:solidFill>
                  <a:srgbClr val="000000"/>
                </a:solidFill>
                <a:latin typeface="Arial" panose="020B0604020202020204" pitchFamily="34" charset="0"/>
              </a:rPr>
              <a:t>Anyone who </a:t>
            </a:r>
            <a:r>
              <a:rPr lang="en-US" sz="1800" b="1" i="0" u="none" strike="noStrike" baseline="0">
                <a:solidFill>
                  <a:srgbClr val="000000"/>
                </a:solidFill>
                <a:latin typeface="Arial" panose="020B0604020202020204" pitchFamily="34" charset="0"/>
              </a:rPr>
              <a:t>a)</a:t>
            </a:r>
            <a:r>
              <a:rPr lang="en-US" sz="1800" b="0" i="0" u="none" strike="noStrike" baseline="0">
                <a:solidFill>
                  <a:srgbClr val="000000"/>
                </a:solidFill>
                <a:latin typeface="Arial" panose="020B0604020202020204" pitchFamily="34" charset="0"/>
              </a:rPr>
              <a:t> is experiencing trauma or lack of safety related to, or fleeing or attempting to flee, domestic violence, sexual assault, stalking, or other dangerous, traumatic, or life-threatening conditions related to the violence against the individual or a family member in the individual’s or family’s current housing situation, including where the health and safety of children are jeopardized; </a:t>
            </a:r>
            <a:r>
              <a:rPr lang="en-US" sz="1800" b="1" i="0" u="none" strike="noStrike" baseline="0">
                <a:solidFill>
                  <a:srgbClr val="000000"/>
                </a:solidFill>
                <a:latin typeface="Arial" panose="020B0604020202020204" pitchFamily="34" charset="0"/>
              </a:rPr>
              <a:t>b)</a:t>
            </a:r>
            <a:r>
              <a:rPr lang="en-US" sz="1800" b="0" i="0" u="none" strike="noStrike" baseline="0">
                <a:solidFill>
                  <a:srgbClr val="000000"/>
                </a:solidFill>
                <a:latin typeface="Arial" panose="020B0604020202020204" pitchFamily="34" charset="0"/>
              </a:rPr>
              <a:t> has no other safe resources </a:t>
            </a:r>
            <a:r>
              <a:rPr lang="en-US" sz="1800" b="1" i="0" u="none" strike="noStrike" baseline="0">
                <a:solidFill>
                  <a:srgbClr val="000000"/>
                </a:solidFill>
                <a:latin typeface="Arial" panose="020B0604020202020204" pitchFamily="34" charset="0"/>
              </a:rPr>
              <a:t>and c) </a:t>
            </a:r>
            <a:r>
              <a:rPr lang="en-US" sz="1800" b="0" i="0" u="none" strike="noStrike" baseline="0">
                <a:solidFill>
                  <a:srgbClr val="000000"/>
                </a:solidFill>
                <a:latin typeface="Arial" panose="020B0604020202020204" pitchFamily="34" charset="0"/>
              </a:rPr>
              <a:t>lacks the resources to obtain other safe permanent housing.</a:t>
            </a:r>
            <a:endParaRPr lang="en-US" sz="1800" b="1" i="0" u="none" strike="noStrike" baseline="0">
              <a:solidFill>
                <a:srgbClr val="000000"/>
              </a:solidFill>
              <a:latin typeface="Arial" panose="020B0604020202020204" pitchFamily="34" charset="0"/>
            </a:endParaRPr>
          </a:p>
          <a:p>
            <a:pPr algn="l"/>
            <a:endParaRPr lang="en-US" sz="1800" b="0" i="0" u="none" strike="noStrike" baseline="0">
              <a:solidFill>
                <a:srgbClr val="000000"/>
              </a:solidFill>
              <a:latin typeface="Arial" panose="020B0604020202020204" pitchFamily="34" charset="0"/>
            </a:endParaRPr>
          </a:p>
          <a:p>
            <a:endParaRPr lang="en-US" b="1">
              <a:cs typeface="Calibri"/>
            </a:endParaRPr>
          </a:p>
        </p:txBody>
      </p:sp>
      <p:sp>
        <p:nvSpPr>
          <p:cNvPr id="4" name="Slide Number Placeholder 3"/>
          <p:cNvSpPr>
            <a:spLocks noGrp="1"/>
          </p:cNvSpPr>
          <p:nvPr>
            <p:ph type="sldNum" sz="quarter" idx="5"/>
          </p:nvPr>
        </p:nvSpPr>
        <p:spPr/>
        <p:txBody>
          <a:bodyPr/>
          <a:lstStyle/>
          <a:p>
            <a:fld id="{C4D967B6-A883-4CA1-AD78-7C81417594C2}" type="slidenum">
              <a:rPr lang="en-US" smtClean="0"/>
              <a:t>9</a:t>
            </a:fld>
            <a:endParaRPr lang="en-US"/>
          </a:p>
        </p:txBody>
      </p:sp>
    </p:spTree>
    <p:extLst>
      <p:ext uri="{BB962C8B-B14F-4D97-AF65-F5344CB8AC3E}">
        <p14:creationId xmlns:p14="http://schemas.microsoft.com/office/powerpoint/2010/main" val="2196297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the NOFO, read the RFP, read the timeline. Everything you need to know is in there. </a:t>
            </a:r>
          </a:p>
        </p:txBody>
      </p:sp>
      <p:sp>
        <p:nvSpPr>
          <p:cNvPr id="4" name="Slide Number Placeholder 3"/>
          <p:cNvSpPr>
            <a:spLocks noGrp="1"/>
          </p:cNvSpPr>
          <p:nvPr>
            <p:ph type="sldNum" sz="quarter" idx="5"/>
          </p:nvPr>
        </p:nvSpPr>
        <p:spPr/>
        <p:txBody>
          <a:bodyPr/>
          <a:lstStyle/>
          <a:p>
            <a:fld id="{C4D967B6-A883-4CA1-AD78-7C81417594C2}" type="slidenum">
              <a:rPr lang="en-US" smtClean="0"/>
              <a:t>10</a:t>
            </a:fld>
            <a:endParaRPr lang="en-US"/>
          </a:p>
        </p:txBody>
      </p:sp>
    </p:spTree>
    <p:extLst>
      <p:ext uri="{BB962C8B-B14F-4D97-AF65-F5344CB8AC3E}">
        <p14:creationId xmlns:p14="http://schemas.microsoft.com/office/powerpoint/2010/main" val="3764311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a:solidFill>
                  <a:srgbClr val="000000"/>
                </a:solidFill>
                <a:latin typeface="Arial" panose="020B0604020202020204" pitchFamily="34" charset="0"/>
              </a:rPr>
              <a:t>B. Funding Priorities </a:t>
            </a:r>
            <a:endParaRPr lang="en-US" sz="1800" b="0" i="0" u="none" strike="noStrike" baseline="0">
              <a:solidFill>
                <a:srgbClr val="000000"/>
              </a:solidFill>
              <a:latin typeface="Arial" panose="020B0604020202020204" pitchFamily="34" charset="0"/>
            </a:endParaRPr>
          </a:p>
          <a:p>
            <a:r>
              <a:rPr lang="en-US" sz="1800" b="0" i="0" u="none" strike="noStrike" baseline="0">
                <a:solidFill>
                  <a:srgbClr val="000000"/>
                </a:solidFill>
                <a:latin typeface="Arial" panose="020B0604020202020204" pitchFamily="34" charset="0"/>
              </a:rPr>
              <a:t>Based on priorities listed in </a:t>
            </a:r>
            <a:r>
              <a:rPr lang="en-US" sz="1800" b="0" i="0" u="none" strike="noStrike" baseline="0">
                <a:solidFill>
                  <a:srgbClr val="0562C1"/>
                </a:solidFill>
                <a:latin typeface="Arial" panose="020B0604020202020204" pitchFamily="34" charset="0"/>
              </a:rPr>
              <a:t>Section I.A.4.b</a:t>
            </a:r>
            <a:r>
              <a:rPr lang="en-US" sz="1800" b="0" i="0" u="none" strike="noStrike" baseline="0">
                <a:solidFill>
                  <a:srgbClr val="000000"/>
                </a:solidFill>
                <a:latin typeface="Arial" panose="020B0604020202020204" pitchFamily="34" charset="0"/>
              </a:rPr>
              <a:t>; and on CoC priorities and goals, PIC will prioritize projects that: </a:t>
            </a:r>
          </a:p>
          <a:p>
            <a:r>
              <a:rPr lang="en-US" sz="1800" b="0" i="0" u="none" strike="noStrike" baseline="0">
                <a:solidFill>
                  <a:srgbClr val="000000"/>
                </a:solidFill>
                <a:latin typeface="Arial" panose="020B0604020202020204" pitchFamily="34" charset="0"/>
              </a:rPr>
              <a:t>1. Work towards ending homelessness for all persons, based on the United States Interagency Council on Homelessness’ six pillars: Three foundations – equity, data and evidence, and collaboration – and three solutions – housing and supports, crisis response, and prevention; </a:t>
            </a:r>
          </a:p>
          <a:p>
            <a:endParaRPr lang="en-US" sz="1800" b="0" i="0" u="none" strike="noStrike" baseline="0">
              <a:solidFill>
                <a:srgbClr val="000000"/>
              </a:solidFill>
              <a:latin typeface="Arial" panose="020B0604020202020204" pitchFamily="34" charset="0"/>
            </a:endParaRPr>
          </a:p>
          <a:p>
            <a:r>
              <a:rPr lang="en-US" sz="1800" b="0" i="0" u="none" strike="noStrike" baseline="0">
                <a:solidFill>
                  <a:srgbClr val="000000"/>
                </a:solidFill>
                <a:latin typeface="Arial" panose="020B0604020202020204" pitchFamily="34" charset="0"/>
              </a:rPr>
              <a:t>2. Use a Housing First Approach prioritizing rapid placement and stabilization thereby reducing the length of time people experience homelessness, adopt client-centered service methods, have low barriers to entry, etc.; </a:t>
            </a:r>
          </a:p>
          <a:p>
            <a:endParaRPr lang="en-US" sz="1800" b="0" i="0" u="none" strike="noStrike" baseline="0">
              <a:solidFill>
                <a:srgbClr val="000000"/>
              </a:solidFill>
              <a:latin typeface="Arial" panose="020B0604020202020204" pitchFamily="34" charset="0"/>
            </a:endParaRPr>
          </a:p>
          <a:p>
            <a:r>
              <a:rPr lang="en-US" sz="1800" b="0" i="0" u="none" strike="noStrike" baseline="0">
                <a:solidFill>
                  <a:srgbClr val="000000"/>
                </a:solidFill>
                <a:latin typeface="Arial" panose="020B0604020202020204" pitchFamily="34" charset="0"/>
              </a:rPr>
              <a:t>3. Reduce Unsheltered Homelessness by exploring all available resources, including CoC and ESG funded assistance, housing subsidies, and supportive services, and by working with law enforcement and government partners to eliminate policies and practices that criminalize homelessness. </a:t>
            </a:r>
          </a:p>
          <a:p>
            <a:endParaRPr lang="en-US" sz="1800" b="0" i="0" u="none" strike="noStrike" baseline="0">
              <a:solidFill>
                <a:srgbClr val="000000"/>
              </a:solidFill>
              <a:latin typeface="Arial" panose="020B0604020202020204" pitchFamily="34" charset="0"/>
            </a:endParaRPr>
          </a:p>
          <a:p>
            <a:r>
              <a:rPr lang="en-US" sz="1800" b="0" i="0" u="none" strike="noStrike" baseline="0">
                <a:solidFill>
                  <a:srgbClr val="000000"/>
                </a:solidFill>
                <a:latin typeface="Arial" panose="020B0604020202020204" pitchFamily="34" charset="0"/>
              </a:rPr>
              <a:t>4. Improve System Performance through objective data outcomes (e.g., exits to positive housing, recidivism, length of homelessness, and cost-effectiveness) and utilization of the Coordinated Entry process to promote participant choice, coordinate homeless assistance and mainstream services and ensure that homelessness assistance is open, inclusive and transparent; </a:t>
            </a:r>
          </a:p>
          <a:p>
            <a:endParaRPr lang="en-US" sz="1800" b="0" i="0" u="none" strike="noStrike" baseline="0">
              <a:solidFill>
                <a:srgbClr val="000000"/>
              </a:solidFill>
              <a:latin typeface="Arial" panose="020B0604020202020204" pitchFamily="34" charset="0"/>
            </a:endParaRPr>
          </a:p>
          <a:p>
            <a:r>
              <a:rPr lang="en-US" sz="1800" b="0" i="0" u="none" strike="noStrike" baseline="0">
                <a:solidFill>
                  <a:srgbClr val="000000"/>
                </a:solidFill>
                <a:latin typeface="Calibri" panose="020F0502020204030204" pitchFamily="34" charset="0"/>
              </a:rPr>
              <a:t>Last Revised 7/17/2023 l </a:t>
            </a:r>
          </a:p>
          <a:p>
            <a:r>
              <a:rPr lang="en-US" sz="1800" b="0" i="0" u="none" strike="noStrike" baseline="0">
                <a:solidFill>
                  <a:srgbClr val="000000"/>
                </a:solidFill>
                <a:latin typeface="Arial" panose="020B0604020202020204" pitchFamily="34" charset="0"/>
              </a:rPr>
              <a:t>5. Partner with housing, health, and service agencies by working closely with public and private healthcare organizations, state and local public housing authorities, and workforce development centers; </a:t>
            </a:r>
          </a:p>
          <a:p>
            <a:endParaRPr lang="en-US" sz="1800" b="0" i="0" u="none" strike="noStrike" baseline="0">
              <a:solidFill>
                <a:srgbClr val="000000"/>
              </a:solidFill>
              <a:latin typeface="Arial" panose="020B0604020202020204" pitchFamily="34" charset="0"/>
            </a:endParaRPr>
          </a:p>
          <a:p>
            <a:r>
              <a:rPr lang="en-US" sz="1800" b="0" i="0" u="none" strike="noStrike" baseline="0">
                <a:solidFill>
                  <a:srgbClr val="000000"/>
                </a:solidFill>
                <a:latin typeface="Arial" panose="020B0604020202020204" pitchFamily="34" charset="0"/>
              </a:rPr>
              <a:t>6. Promote Racial equity through programs that address the racial disparities within the homeless service system to ensure successful outcomes for all persons experiencing homelessness using proven approaches and assessment tools that recognize and address racial disparities; </a:t>
            </a:r>
          </a:p>
          <a:p>
            <a:endParaRPr lang="en-US" sz="1800" b="0" i="0" u="none" strike="noStrike" baseline="0">
              <a:solidFill>
                <a:srgbClr val="000000"/>
              </a:solidFill>
              <a:latin typeface="Arial" panose="020B0604020202020204" pitchFamily="34" charset="0"/>
            </a:endParaRPr>
          </a:p>
          <a:p>
            <a:r>
              <a:rPr lang="en-US" sz="1800" b="0" i="0" u="none" strike="noStrike" baseline="0">
                <a:solidFill>
                  <a:srgbClr val="000000"/>
                </a:solidFill>
                <a:latin typeface="Arial" panose="020B0604020202020204" pitchFamily="34" charset="0"/>
              </a:rPr>
              <a:t>7. Improve assistance to LGBTQ+ individuals by addressing the needs of the LGBTQ+, transgender, gender non-conforming, and non-binary individuals and families in their planning processes. CoC’s will ensure privacy, respect, safety, and access for LGBTQ+ individuals and partnering with organizations with expertise in serving LGBTQ+ populations; </a:t>
            </a:r>
          </a:p>
          <a:p>
            <a:endParaRPr lang="en-US" sz="1800" b="0" i="0" u="none" strike="noStrike" baseline="0">
              <a:solidFill>
                <a:srgbClr val="000000"/>
              </a:solidFill>
              <a:latin typeface="Arial" panose="020B0604020202020204" pitchFamily="34" charset="0"/>
            </a:endParaRPr>
          </a:p>
          <a:p>
            <a:r>
              <a:rPr lang="en-US" sz="1800" b="0" i="0" u="none" strike="noStrike" baseline="0">
                <a:solidFill>
                  <a:srgbClr val="000000"/>
                </a:solidFill>
                <a:latin typeface="Arial" panose="020B0604020202020204" pitchFamily="34" charset="0"/>
              </a:rPr>
              <a:t>8. Centralize Persons with lived experience in program design, implementation, and evaluation as well as prioritizing the hiring of persons with lived experience in areas where their expertise is needed; and </a:t>
            </a:r>
          </a:p>
          <a:p>
            <a:endParaRPr lang="en-US" sz="1800" b="0" i="0" u="none" strike="noStrike" baseline="0">
              <a:solidFill>
                <a:srgbClr val="000000"/>
              </a:solidFill>
              <a:latin typeface="Arial" panose="020B0604020202020204" pitchFamily="34" charset="0"/>
            </a:endParaRPr>
          </a:p>
          <a:p>
            <a:r>
              <a:rPr lang="en-US" sz="1800" b="0" i="0" u="none" strike="noStrike" baseline="0">
                <a:solidFill>
                  <a:srgbClr val="000000"/>
                </a:solidFill>
                <a:latin typeface="Arial" panose="020B0604020202020204" pitchFamily="34" charset="0"/>
              </a:rPr>
              <a:t>9. Increase affordable housing supply by educating local leaders and stakeholders about the importance of increasing the supply of affordable housing and by being involved in the planning and development of plans and regulations focused on the production of affordable housing. </a:t>
            </a:r>
          </a:p>
          <a:p>
            <a:endParaRPr lang="en-US" sz="1800" b="0" i="0" u="none" strike="noStrike" baseline="0">
              <a:solidFill>
                <a:srgbClr val="000000"/>
              </a:solidFill>
              <a:latin typeface="Arial" panose="020B0604020202020204" pitchFamily="34" charset="0"/>
            </a:endParaRPr>
          </a:p>
          <a:p>
            <a:r>
              <a:rPr lang="en-US" sz="1800" b="0" i="0" u="none" strike="noStrike" baseline="0">
                <a:solidFill>
                  <a:srgbClr val="000000"/>
                </a:solidFill>
                <a:latin typeface="Arial" panose="020B0604020202020204" pitchFamily="34" charset="0"/>
              </a:rPr>
              <a:t>10. Recognize the importance of consistency in case management to building relationships </a:t>
            </a:r>
          </a:p>
          <a:p>
            <a:pPr algn="l"/>
            <a:endParaRPr lang="en-US"/>
          </a:p>
        </p:txBody>
      </p:sp>
      <p:sp>
        <p:nvSpPr>
          <p:cNvPr id="4" name="Slide Number Placeholder 3"/>
          <p:cNvSpPr>
            <a:spLocks noGrp="1"/>
          </p:cNvSpPr>
          <p:nvPr>
            <p:ph type="sldNum" sz="quarter" idx="5"/>
          </p:nvPr>
        </p:nvSpPr>
        <p:spPr/>
        <p:txBody>
          <a:bodyPr/>
          <a:lstStyle/>
          <a:p>
            <a:fld id="{C4D967B6-A883-4CA1-AD78-7C81417594C2}" type="slidenum">
              <a:rPr lang="en-US" smtClean="0"/>
              <a:t>11</a:t>
            </a:fld>
            <a:endParaRPr lang="en-US"/>
          </a:p>
        </p:txBody>
      </p:sp>
    </p:spTree>
    <p:extLst>
      <p:ext uri="{BB962C8B-B14F-4D97-AF65-F5344CB8AC3E}">
        <p14:creationId xmlns:p14="http://schemas.microsoft.com/office/powerpoint/2010/main" val="1683113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a:solidFill>
                  <a:srgbClr val="000000"/>
                </a:solidFill>
                <a:latin typeface="Arial" panose="020B0604020202020204" pitchFamily="34" charset="0"/>
              </a:rPr>
              <a:t>Strategic Goal 1: Support Underserved Communities </a:t>
            </a:r>
            <a:endParaRPr lang="en-US" sz="1800" b="0" i="0" u="none" strike="noStrike" baseline="0">
              <a:solidFill>
                <a:srgbClr val="000000"/>
              </a:solidFill>
              <a:latin typeface="Arial" panose="020B0604020202020204" pitchFamily="34" charset="0"/>
            </a:endParaRPr>
          </a:p>
          <a:p>
            <a:r>
              <a:rPr lang="en-US" sz="1800" b="0" i="0" u="none" strike="noStrike" baseline="0">
                <a:solidFill>
                  <a:srgbClr val="000000"/>
                </a:solidFill>
                <a:latin typeface="Arial" panose="020B0604020202020204" pitchFamily="34" charset="0"/>
              </a:rPr>
              <a:t>Fortify support for underserved communities and support equitable community development for all people. </a:t>
            </a:r>
          </a:p>
          <a:p>
            <a:r>
              <a:rPr lang="en-US" sz="1800" b="1" i="0" u="none" strike="noStrike" baseline="0">
                <a:solidFill>
                  <a:srgbClr val="000000"/>
                </a:solidFill>
                <a:latin typeface="Arial" panose="020B0604020202020204" pitchFamily="34" charset="0"/>
              </a:rPr>
              <a:t>Strategic Goal 2: Ensure Access to and Increase the Production of Affordable Housing </a:t>
            </a:r>
            <a:endParaRPr lang="en-US" sz="1800" b="0" i="0" u="none" strike="noStrike" baseline="0">
              <a:solidFill>
                <a:srgbClr val="000000"/>
              </a:solidFill>
              <a:latin typeface="Arial" panose="020B0604020202020204" pitchFamily="34" charset="0"/>
            </a:endParaRPr>
          </a:p>
          <a:p>
            <a:r>
              <a:rPr lang="en-US" sz="1800" b="0" i="0" u="none" strike="noStrike" baseline="0">
                <a:solidFill>
                  <a:srgbClr val="000000"/>
                </a:solidFill>
                <a:latin typeface="Calibri" panose="020F0502020204030204" pitchFamily="34" charset="0"/>
              </a:rPr>
              <a:t>Last Revised 7/17/2023 l </a:t>
            </a:r>
          </a:p>
          <a:p>
            <a:r>
              <a:rPr lang="en-US" sz="1800" b="0" i="0" u="none" strike="noStrike" baseline="0">
                <a:solidFill>
                  <a:srgbClr val="000000"/>
                </a:solidFill>
                <a:latin typeface="Arial" panose="020B0604020202020204" pitchFamily="34" charset="0"/>
              </a:rPr>
              <a:t>Ensure housing demand is matched by adequate production of new homes and equitable access to housing opportunities for all people. </a:t>
            </a:r>
          </a:p>
          <a:p>
            <a:r>
              <a:rPr lang="en-US" sz="1800" b="1" i="0" u="none" strike="noStrike" baseline="0">
                <a:solidFill>
                  <a:srgbClr val="000000"/>
                </a:solidFill>
                <a:latin typeface="Arial" panose="020B0604020202020204" pitchFamily="34" charset="0"/>
              </a:rPr>
              <a:t>Strategic Goal 3: Promote Homeownership </a:t>
            </a:r>
            <a:endParaRPr lang="en-US" sz="1800" b="0" i="0" u="none" strike="noStrike" baseline="0">
              <a:solidFill>
                <a:srgbClr val="000000"/>
              </a:solidFill>
              <a:latin typeface="Arial" panose="020B0604020202020204" pitchFamily="34" charset="0"/>
            </a:endParaRPr>
          </a:p>
          <a:p>
            <a:r>
              <a:rPr lang="en-US" sz="1800" b="0" i="0" u="none" strike="noStrike" baseline="0">
                <a:solidFill>
                  <a:srgbClr val="000000"/>
                </a:solidFill>
                <a:latin typeface="Arial" panose="020B0604020202020204" pitchFamily="34" charset="0"/>
              </a:rPr>
              <a:t>Promote homeownership opportunities, equitable access to credit for purchase and improvements, and wealth-building in underserved communities. </a:t>
            </a:r>
          </a:p>
          <a:p>
            <a:r>
              <a:rPr lang="en-US" sz="1800" b="1" i="0" u="none" strike="noStrike" baseline="0">
                <a:solidFill>
                  <a:srgbClr val="000000"/>
                </a:solidFill>
                <a:latin typeface="Arial" panose="020B0604020202020204" pitchFamily="34" charset="0"/>
              </a:rPr>
              <a:t>Strategic Goal 4: Advance Sustainable Communities </a:t>
            </a:r>
            <a:endParaRPr lang="en-US" sz="1800" b="0" i="0" u="none" strike="noStrike" baseline="0">
              <a:solidFill>
                <a:srgbClr val="000000"/>
              </a:solidFill>
              <a:latin typeface="Arial" panose="020B0604020202020204" pitchFamily="34" charset="0"/>
            </a:endParaRPr>
          </a:p>
          <a:p>
            <a:r>
              <a:rPr lang="en-US" sz="1800" b="0" i="0" u="none" strike="noStrike" baseline="0">
                <a:solidFill>
                  <a:srgbClr val="000000"/>
                </a:solidFill>
                <a:latin typeface="Arial" panose="020B0604020202020204" pitchFamily="34" charset="0"/>
              </a:rPr>
              <a:t>Advance sustainable communities by strengthening climate resilience and energy efficiency, </a:t>
            </a:r>
            <a:endParaRPr lang="en-US"/>
          </a:p>
        </p:txBody>
      </p:sp>
      <p:sp>
        <p:nvSpPr>
          <p:cNvPr id="4" name="Slide Number Placeholder 3"/>
          <p:cNvSpPr>
            <a:spLocks noGrp="1"/>
          </p:cNvSpPr>
          <p:nvPr>
            <p:ph type="sldNum" sz="quarter" idx="5"/>
          </p:nvPr>
        </p:nvSpPr>
        <p:spPr/>
        <p:txBody>
          <a:bodyPr/>
          <a:lstStyle/>
          <a:p>
            <a:fld id="{C4D967B6-A883-4CA1-AD78-7C81417594C2}" type="slidenum">
              <a:rPr lang="en-US" smtClean="0"/>
              <a:t>12</a:t>
            </a:fld>
            <a:endParaRPr lang="en-US"/>
          </a:p>
        </p:txBody>
      </p:sp>
    </p:spTree>
    <p:extLst>
      <p:ext uri="{BB962C8B-B14F-4D97-AF65-F5344CB8AC3E}">
        <p14:creationId xmlns:p14="http://schemas.microsoft.com/office/powerpoint/2010/main" val="210026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Defintions</a:t>
            </a:r>
            <a:r>
              <a:rPr lang="en-US"/>
              <a:t> can be found in the NOFO</a:t>
            </a:r>
          </a:p>
        </p:txBody>
      </p:sp>
      <p:sp>
        <p:nvSpPr>
          <p:cNvPr id="4" name="Slide Number Placeholder 3"/>
          <p:cNvSpPr>
            <a:spLocks noGrp="1"/>
          </p:cNvSpPr>
          <p:nvPr>
            <p:ph type="sldNum" sz="quarter" idx="5"/>
          </p:nvPr>
        </p:nvSpPr>
        <p:spPr/>
        <p:txBody>
          <a:bodyPr/>
          <a:lstStyle/>
          <a:p>
            <a:fld id="{C4D967B6-A883-4CA1-AD78-7C81417594C2}" type="slidenum">
              <a:rPr lang="en-US" smtClean="0"/>
              <a:t>14</a:t>
            </a:fld>
            <a:endParaRPr lang="en-US"/>
          </a:p>
        </p:txBody>
      </p:sp>
    </p:spTree>
    <p:extLst>
      <p:ext uri="{BB962C8B-B14F-4D97-AF65-F5344CB8AC3E}">
        <p14:creationId xmlns:p14="http://schemas.microsoft.com/office/powerpoint/2010/main" val="4204768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D967B6-A883-4CA1-AD78-7C81417594C2}" type="slidenum">
              <a:rPr lang="en-US" smtClean="0"/>
              <a:t>16</a:t>
            </a:fld>
            <a:endParaRPr lang="en-US"/>
          </a:p>
        </p:txBody>
      </p:sp>
    </p:spTree>
    <p:extLst>
      <p:ext uri="{BB962C8B-B14F-4D97-AF65-F5344CB8AC3E}">
        <p14:creationId xmlns:p14="http://schemas.microsoft.com/office/powerpoint/2010/main" val="2950799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What’s considered documented match? Loose- no need for MOU in place. Make sure answer the question. Can include letter of commitment. </a:t>
            </a:r>
          </a:p>
        </p:txBody>
      </p:sp>
      <p:sp>
        <p:nvSpPr>
          <p:cNvPr id="4" name="Slide Number Placeholder 3"/>
          <p:cNvSpPr>
            <a:spLocks noGrp="1"/>
          </p:cNvSpPr>
          <p:nvPr>
            <p:ph type="sldNum" sz="quarter" idx="5"/>
          </p:nvPr>
        </p:nvSpPr>
        <p:spPr/>
        <p:txBody>
          <a:bodyPr/>
          <a:lstStyle/>
          <a:p>
            <a:fld id="{C4D967B6-A883-4CA1-AD78-7C81417594C2}" type="slidenum">
              <a:rPr lang="en-US" smtClean="0"/>
              <a:t>20</a:t>
            </a:fld>
            <a:endParaRPr lang="en-US"/>
          </a:p>
        </p:txBody>
      </p:sp>
    </p:spTree>
    <p:extLst>
      <p:ext uri="{BB962C8B-B14F-4D97-AF65-F5344CB8AC3E}">
        <p14:creationId xmlns:p14="http://schemas.microsoft.com/office/powerpoint/2010/main" val="4015800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FD6AE3-3EB6-4E1C-9B37-CF599C400405}"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5DA5F-A6AA-4550-99CD-43E5F3D0C339}" type="slidenum">
              <a:rPr lang="en-US" smtClean="0"/>
              <a:t>‹#›</a:t>
            </a:fld>
            <a:endParaRPr lang="en-US"/>
          </a:p>
        </p:txBody>
      </p:sp>
    </p:spTree>
    <p:extLst>
      <p:ext uri="{BB962C8B-B14F-4D97-AF65-F5344CB8AC3E}">
        <p14:creationId xmlns:p14="http://schemas.microsoft.com/office/powerpoint/2010/main" val="3117528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FD6AE3-3EB6-4E1C-9B37-CF599C400405}"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5DA5F-A6AA-4550-99CD-43E5F3D0C339}" type="slidenum">
              <a:rPr lang="en-US" smtClean="0"/>
              <a:t>‹#›</a:t>
            </a:fld>
            <a:endParaRPr lang="en-US"/>
          </a:p>
        </p:txBody>
      </p:sp>
    </p:spTree>
    <p:extLst>
      <p:ext uri="{BB962C8B-B14F-4D97-AF65-F5344CB8AC3E}">
        <p14:creationId xmlns:p14="http://schemas.microsoft.com/office/powerpoint/2010/main" val="2177936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FD6AE3-3EB6-4E1C-9B37-CF599C400405}"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5DA5F-A6AA-4550-99CD-43E5F3D0C339}" type="slidenum">
              <a:rPr lang="en-US" smtClean="0"/>
              <a:t>‹#›</a:t>
            </a:fld>
            <a:endParaRPr lang="en-US"/>
          </a:p>
        </p:txBody>
      </p:sp>
    </p:spTree>
    <p:extLst>
      <p:ext uri="{BB962C8B-B14F-4D97-AF65-F5344CB8AC3E}">
        <p14:creationId xmlns:p14="http://schemas.microsoft.com/office/powerpoint/2010/main" val="1054496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FD6AE3-3EB6-4E1C-9B37-CF599C400405}"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5DA5F-A6AA-4550-99CD-43E5F3D0C339}" type="slidenum">
              <a:rPr lang="en-US" smtClean="0"/>
              <a:t>‹#›</a:t>
            </a:fld>
            <a:endParaRPr lang="en-US"/>
          </a:p>
        </p:txBody>
      </p:sp>
    </p:spTree>
    <p:extLst>
      <p:ext uri="{BB962C8B-B14F-4D97-AF65-F5344CB8AC3E}">
        <p14:creationId xmlns:p14="http://schemas.microsoft.com/office/powerpoint/2010/main" val="254746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FD6AE3-3EB6-4E1C-9B37-CF599C400405}"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5DA5F-A6AA-4550-99CD-43E5F3D0C339}" type="slidenum">
              <a:rPr lang="en-US" smtClean="0"/>
              <a:t>‹#›</a:t>
            </a:fld>
            <a:endParaRPr lang="en-US"/>
          </a:p>
        </p:txBody>
      </p:sp>
    </p:spTree>
    <p:extLst>
      <p:ext uri="{BB962C8B-B14F-4D97-AF65-F5344CB8AC3E}">
        <p14:creationId xmlns:p14="http://schemas.microsoft.com/office/powerpoint/2010/main" val="68085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FD6AE3-3EB6-4E1C-9B37-CF599C400405}" type="datetimeFigureOut">
              <a:rPr lang="en-US" smtClean="0"/>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5DA5F-A6AA-4550-99CD-43E5F3D0C339}" type="slidenum">
              <a:rPr lang="en-US" smtClean="0"/>
              <a:t>‹#›</a:t>
            </a:fld>
            <a:endParaRPr lang="en-US"/>
          </a:p>
        </p:txBody>
      </p:sp>
    </p:spTree>
    <p:extLst>
      <p:ext uri="{BB962C8B-B14F-4D97-AF65-F5344CB8AC3E}">
        <p14:creationId xmlns:p14="http://schemas.microsoft.com/office/powerpoint/2010/main" val="931213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FD6AE3-3EB6-4E1C-9B37-CF599C400405}" type="datetimeFigureOut">
              <a:rPr lang="en-US" smtClean="0"/>
              <a:t>7/26/2023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45DA5F-A6AA-4550-99CD-43E5F3D0C339}" type="slidenum">
              <a:rPr lang="en-US" smtClean="0"/>
              <a:t>‹#›</a:t>
            </a:fld>
            <a:endParaRPr lang="en-US"/>
          </a:p>
        </p:txBody>
      </p:sp>
    </p:spTree>
    <p:extLst>
      <p:ext uri="{BB962C8B-B14F-4D97-AF65-F5344CB8AC3E}">
        <p14:creationId xmlns:p14="http://schemas.microsoft.com/office/powerpoint/2010/main" val="1476593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FD6AE3-3EB6-4E1C-9B37-CF599C400405}" type="datetimeFigureOut">
              <a:rPr lang="en-US" smtClean="0"/>
              <a:t>7/26/2023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45DA5F-A6AA-4550-99CD-43E5F3D0C339}" type="slidenum">
              <a:rPr lang="en-US" smtClean="0"/>
              <a:t>‹#›</a:t>
            </a:fld>
            <a:endParaRPr lang="en-US"/>
          </a:p>
        </p:txBody>
      </p:sp>
    </p:spTree>
    <p:extLst>
      <p:ext uri="{BB962C8B-B14F-4D97-AF65-F5344CB8AC3E}">
        <p14:creationId xmlns:p14="http://schemas.microsoft.com/office/powerpoint/2010/main" val="2099435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FD6AE3-3EB6-4E1C-9B37-CF599C400405}" type="datetimeFigureOut">
              <a:rPr lang="en-US" smtClean="0"/>
              <a:t>7/26/2023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45DA5F-A6AA-4550-99CD-43E5F3D0C339}" type="slidenum">
              <a:rPr lang="en-US" smtClean="0"/>
              <a:t>‹#›</a:t>
            </a:fld>
            <a:endParaRPr lang="en-US"/>
          </a:p>
        </p:txBody>
      </p:sp>
    </p:spTree>
    <p:extLst>
      <p:ext uri="{BB962C8B-B14F-4D97-AF65-F5344CB8AC3E}">
        <p14:creationId xmlns:p14="http://schemas.microsoft.com/office/powerpoint/2010/main" val="534186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FD6AE3-3EB6-4E1C-9B37-CF599C400405}" type="datetimeFigureOut">
              <a:rPr lang="en-US" smtClean="0"/>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5DA5F-A6AA-4550-99CD-43E5F3D0C339}" type="slidenum">
              <a:rPr lang="en-US" smtClean="0"/>
              <a:t>‹#›</a:t>
            </a:fld>
            <a:endParaRPr lang="en-US"/>
          </a:p>
        </p:txBody>
      </p:sp>
    </p:spTree>
    <p:extLst>
      <p:ext uri="{BB962C8B-B14F-4D97-AF65-F5344CB8AC3E}">
        <p14:creationId xmlns:p14="http://schemas.microsoft.com/office/powerpoint/2010/main" val="242897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FD6AE3-3EB6-4E1C-9B37-CF599C400405}" type="datetimeFigureOut">
              <a:rPr lang="en-US" smtClean="0"/>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5DA5F-A6AA-4550-99CD-43E5F3D0C339}" type="slidenum">
              <a:rPr lang="en-US" smtClean="0"/>
              <a:t>‹#›</a:t>
            </a:fld>
            <a:endParaRPr lang="en-US"/>
          </a:p>
        </p:txBody>
      </p:sp>
    </p:spTree>
    <p:extLst>
      <p:ext uri="{BB962C8B-B14F-4D97-AF65-F5344CB8AC3E}">
        <p14:creationId xmlns:p14="http://schemas.microsoft.com/office/powerpoint/2010/main" val="2901505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D6AE3-3EB6-4E1C-9B37-CF599C400405}" type="datetimeFigureOut">
              <a:rPr lang="en-US" smtClean="0"/>
              <a:t>7/26/2023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45DA5F-A6AA-4550-99CD-43E5F3D0C339}" type="slidenum">
              <a:rPr lang="en-US" smtClean="0"/>
              <a:t>‹#›</a:t>
            </a:fld>
            <a:endParaRPr lang="en-US"/>
          </a:p>
        </p:txBody>
      </p:sp>
    </p:spTree>
    <p:extLst>
      <p:ext uri="{BB962C8B-B14F-4D97-AF65-F5344CB8AC3E}">
        <p14:creationId xmlns:p14="http://schemas.microsoft.com/office/powerpoint/2010/main" val="14169716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rawpixel.com/search/greenery"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rawpixel.com/search/greener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rawpixel.com/search/leav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www.rawpixel.com/search/leav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rawpixel.com/search/greenery"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rawpixel.com/search/greener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www.rawpixel.com/search/greener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rawpixel.com/search/leav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rawpixel.com/search/leave"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rawpixel.com/search/greenery"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rawpixel.com/search/greenery"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hyperlink" Target="https://www.rawpixel.com/search/greenery"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rawpixel.com/search/greenery"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rawpixel.com/search/greenery"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rawpixel.com/search/greenery"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partnersincareoahu-my.sharepoint.com/personal/pic_partnersincareoahu_org/Documents/Partners%20In%20Care/CoC%20Program%20Competition/2023%20NOFO/SCORECARDS%20FINAL/2023%20Renewal-New%20Scorecard_7.14.23.pdf" TargetMode="External"/><Relationship Id="rId7" Type="http://schemas.openxmlformats.org/officeDocument/2006/relationships/hyperlink" Target="https://partnersincareoahu-my.sharepoint.com/personal/pic_partnersincareoahu_org/Documents/Partners%20In%20Care/CoC%20Program%20Competition/2023%20NOFO/SCORECARDS%20FINAL/2023%20Renewal-HMIS%20Scorecard_7.14.23.pdf" TargetMode="External"/><Relationship Id="rId2" Type="http://schemas.openxmlformats.org/officeDocument/2006/relationships/hyperlink" Target="https://partnersincareoahu-my.sharepoint.com/personal/pic_partnersincareoahu_org/Documents/Partners%20In%20Care/CoC%20Program%20Competition/2023%20NOFO/SCORECARDS%20FINAL/2023%20Renewal%20Projects%20Scorecard_7.14.23.pdf" TargetMode="External"/><Relationship Id="rId1" Type="http://schemas.openxmlformats.org/officeDocument/2006/relationships/slideLayout" Target="../slideLayouts/slideLayout2.xml"/><Relationship Id="rId6" Type="http://schemas.openxmlformats.org/officeDocument/2006/relationships/hyperlink" Target="https://partnersincareoahu-my.sharepoint.com/personal/pic_partnersincareoahu_org/Documents/Partners%20In%20Care/CoC%20Program%20Competition/2023%20NOFO/SCORECARDS%20FINAL/2023%20Renewal%20SSO%20Scorecard_7.14.23.pdf" TargetMode="External"/><Relationship Id="rId5" Type="http://schemas.openxmlformats.org/officeDocument/2006/relationships/hyperlink" Target="https://partnersincareoahu-my.sharepoint.com/personal/pic_partnersincareoahu_org/Documents/Partners%20In%20Care/CoC%20Program%20Competition/2023%20NOFO/SCORECARDS%20FINAL/2023%20Renewal%20SSO-CE%20Scorecard_7.14.23.pdf" TargetMode="External"/><Relationship Id="rId4" Type="http://schemas.openxmlformats.org/officeDocument/2006/relationships/hyperlink" Target="https://partnersincareoahu-my.sharepoint.com/personal/pic_partnersincareoahu_org/Documents/Partners%20In%20Care/CoC%20Program%20Competition/2023%20NOFO/SCORECARDS%20FINAL/2023%20New-Expansion%20Projects%20Scorecard_7.14.23%20(1).pdf" TargetMode="External"/><Relationship Id="rId9" Type="http://schemas.openxmlformats.org/officeDocument/2006/relationships/hyperlink" Target="https://www.rawpixel.com/search/greenery" TargetMode="External"/></Relationships>
</file>

<file path=ppt/slides/_rels/slide24.xml.rels><?xml version="1.0" encoding="UTF-8" standalone="yes"?>
<Relationships xmlns="http://schemas.openxmlformats.org/package/2006/relationships"><Relationship Id="rId3" Type="http://schemas.microsoft.com/office/2018/10/relationships/comments" Target="../comments/modernComment_117_E4A57C79.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rawpixel.com/search/greenery" TargetMode="Externa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rawpixel.com/search/greenery"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rawpixel.com/search/greenery"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rawpixel.com/search/greenery"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snaps.hud.gov/grantium/frontOffice.jsf" TargetMode="External"/><Relationship Id="rId2" Type="http://schemas.openxmlformats.org/officeDocument/2006/relationships/hyperlink" Target="https://www.partnersincareoahu.org/nofo-22" TargetMode="External"/><Relationship Id="rId1" Type="http://schemas.openxmlformats.org/officeDocument/2006/relationships/slideLayout" Target="../slideLayouts/slideLayout2.xml"/><Relationship Id="rId5" Type="http://schemas.openxmlformats.org/officeDocument/2006/relationships/hyperlink" Target="https://www.rawpixel.com/search/greenery" TargetMode="Externa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hyperlink" Target="https://www.rawpixel.com/search/greenery" TargetMode="External"/><Relationship Id="rId5" Type="http://schemas.openxmlformats.org/officeDocument/2006/relationships/image" Target="../media/image7.svg"/><Relationship Id="rId10" Type="http://schemas.openxmlformats.org/officeDocument/2006/relationships/image" Target="../media/image1.png"/><Relationship Id="rId4" Type="http://schemas.openxmlformats.org/officeDocument/2006/relationships/image" Target="../media/image6.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hyperlink" Target="https://www.rawpixel.com/search/greenery"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partnersincareoahu.org/fy-2023-nofo-copy" TargetMode="External"/><Relationship Id="rId4" Type="http://schemas.openxmlformats.org/officeDocument/2006/relationships/hyperlink" Target="https://www.rawpixel.com/search/greenery"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rawpixel.com/search/greenery"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rawpixel.com/search/greenery"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rawpixel.com/search/greenery"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www.rawpixel.com/search/greenery" TargetMode="External"/><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ww.rawpixel.com/search/greene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1587599"/>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1712256"/>
            <a:ext cx="12188824" cy="3433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DE8361-25CF-9A14-1458-11F23050A9AF}"/>
              </a:ext>
            </a:extLst>
          </p:cNvPr>
          <p:cNvSpPr>
            <a:spLocks noGrp="1"/>
          </p:cNvSpPr>
          <p:nvPr>
            <p:ph type="ctrTitle"/>
          </p:nvPr>
        </p:nvSpPr>
        <p:spPr>
          <a:xfrm>
            <a:off x="795338" y="1875822"/>
            <a:ext cx="10601325" cy="1857374"/>
          </a:xfrm>
        </p:spPr>
        <p:txBody>
          <a:bodyPr>
            <a:normAutofit/>
          </a:bodyPr>
          <a:lstStyle/>
          <a:p>
            <a:r>
              <a:rPr lang="en-US"/>
              <a:t>FY 2023 NOFO: Information Session</a:t>
            </a:r>
          </a:p>
        </p:txBody>
      </p:sp>
      <p:sp>
        <p:nvSpPr>
          <p:cNvPr id="3" name="Subtitle 2">
            <a:extLst>
              <a:ext uri="{FF2B5EF4-FFF2-40B4-BE49-F238E27FC236}">
                <a16:creationId xmlns:a16="http://schemas.microsoft.com/office/drawing/2014/main" id="{D9AF72FC-E9A1-1EA2-B16F-04B39FFD9822}"/>
              </a:ext>
            </a:extLst>
          </p:cNvPr>
          <p:cNvSpPr>
            <a:spLocks noGrp="1"/>
          </p:cNvSpPr>
          <p:nvPr>
            <p:ph type="subTitle" idx="1"/>
          </p:nvPr>
        </p:nvSpPr>
        <p:spPr>
          <a:xfrm>
            <a:off x="795338" y="3941508"/>
            <a:ext cx="10601325" cy="736980"/>
          </a:xfrm>
        </p:spPr>
        <p:txBody>
          <a:bodyPr>
            <a:normAutofit lnSpcReduction="10000"/>
          </a:bodyPr>
          <a:lstStyle/>
          <a:p>
            <a:r>
              <a:rPr lang="en-US" sz="2000"/>
              <a:t>Partners In Care – </a:t>
            </a:r>
            <a:r>
              <a:rPr lang="en-US" sz="2000" err="1"/>
              <a:t>O’ahu</a:t>
            </a:r>
            <a:r>
              <a:rPr lang="en-US" sz="2000"/>
              <a:t> Continuum of Care</a:t>
            </a:r>
          </a:p>
          <a:p>
            <a:r>
              <a:rPr lang="en-US" sz="2000"/>
              <a:t>Funding Opportunity Number : FR-671-N-25</a:t>
            </a:r>
          </a:p>
        </p:txBody>
      </p:sp>
      <p:cxnSp>
        <p:nvCxnSpPr>
          <p:cNvPr id="26" name="Straight Connector 25">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5270402"/>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54EEF01-190A-468F-A13C-CD98AC1C7D6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3998" y="5123318"/>
            <a:ext cx="9144001" cy="911681"/>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lumMod val="85000"/>
                  <a:lumOff val="15000"/>
                </a:scheme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2CE7AD6-AE5A-019C-4EF3-1FF13B6AEA54}"/>
              </a:ext>
            </a:extLst>
          </p:cNvPr>
          <p:cNvSpPr txBox="1"/>
          <p:nvPr/>
        </p:nvSpPr>
        <p:spPr>
          <a:xfrm>
            <a:off x="1940575" y="5662875"/>
            <a:ext cx="9945087" cy="892552"/>
          </a:xfrm>
          <a:prstGeom prst="rect">
            <a:avLst/>
          </a:prstGeom>
          <a:noFill/>
        </p:spPr>
        <p:txBody>
          <a:bodyPr wrap="square" rtlCol="0">
            <a:spAutoFit/>
          </a:bodyPr>
          <a:lstStyle/>
          <a:p>
            <a:r>
              <a:rPr lang="en-US" sz="3200">
                <a:solidFill>
                  <a:schemeClr val="bg1"/>
                </a:solidFill>
              </a:rPr>
              <a:t>Please write your name and agency in the TEAMS chat box. </a:t>
            </a:r>
          </a:p>
          <a:p>
            <a:endParaRPr lang="en-US" sz="2000">
              <a:solidFill>
                <a:schemeClr val="bg1"/>
              </a:solidFill>
            </a:endParaRPr>
          </a:p>
        </p:txBody>
      </p:sp>
      <p:pic>
        <p:nvPicPr>
          <p:cNvPr id="5" name="Picture 4" descr="A close up of a leaf&#10;&#10;Description automatically generated">
            <a:extLst>
              <a:ext uri="{FF2B5EF4-FFF2-40B4-BE49-F238E27FC236}">
                <a16:creationId xmlns:a16="http://schemas.microsoft.com/office/drawing/2014/main" id="{1D771141-3926-E22D-22D3-0005BCF154E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a:off x="-3176" y="2916492"/>
            <a:ext cx="2511448" cy="3793207"/>
          </a:xfrm>
          <a:prstGeom prst="rect">
            <a:avLst/>
          </a:prstGeom>
        </p:spPr>
      </p:pic>
    </p:spTree>
    <p:extLst>
      <p:ext uri="{BB962C8B-B14F-4D97-AF65-F5344CB8AC3E}">
        <p14:creationId xmlns:p14="http://schemas.microsoft.com/office/powerpoint/2010/main" val="123980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par>
                                <p:cTn id="13" presetID="10" presetClass="entr" presetSubtype="0" fill="hold" grpId="0" nodeType="withEffect">
                                  <p:stCondLst>
                                    <p:cond delay="500"/>
                                  </p:stCondLst>
                                  <p:iterate>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578853-BE75-A5EF-8561-22F68D76E7AD}"/>
              </a:ext>
            </a:extLst>
          </p:cNvPr>
          <p:cNvSpPr>
            <a:spLocks noGrp="1"/>
          </p:cNvSpPr>
          <p:nvPr>
            <p:ph type="title"/>
          </p:nvPr>
        </p:nvSpPr>
        <p:spPr>
          <a:xfrm>
            <a:off x="2594311" y="371798"/>
            <a:ext cx="8205439" cy="1325563"/>
          </a:xfrm>
        </p:spPr>
        <p:txBody>
          <a:bodyPr>
            <a:normAutofit/>
          </a:bodyPr>
          <a:lstStyle/>
          <a:p>
            <a:r>
              <a:rPr lang="en-US"/>
              <a:t>NOFO Request for Proposal (RFP)</a:t>
            </a:r>
            <a:br>
              <a:rPr lang="en-US"/>
            </a:br>
            <a:r>
              <a:rPr lang="en-US"/>
              <a:t>includes information on:</a:t>
            </a:r>
          </a:p>
        </p:txBody>
      </p:sp>
      <p:sp>
        <p:nvSpPr>
          <p:cNvPr id="3" name="Content Placeholder 2">
            <a:extLst>
              <a:ext uri="{FF2B5EF4-FFF2-40B4-BE49-F238E27FC236}">
                <a16:creationId xmlns:a16="http://schemas.microsoft.com/office/drawing/2014/main" id="{9E42E0EF-B76D-86FE-89DD-8231588DC519}"/>
              </a:ext>
            </a:extLst>
          </p:cNvPr>
          <p:cNvSpPr>
            <a:spLocks noGrp="1"/>
          </p:cNvSpPr>
          <p:nvPr>
            <p:ph idx="1"/>
          </p:nvPr>
        </p:nvSpPr>
        <p:spPr>
          <a:xfrm>
            <a:off x="3713890" y="2077553"/>
            <a:ext cx="4850331" cy="3871762"/>
          </a:xfrm>
        </p:spPr>
        <p:txBody>
          <a:bodyPr>
            <a:normAutofit/>
          </a:bodyPr>
          <a:lstStyle/>
          <a:p>
            <a:r>
              <a:rPr lang="en-US" sz="2400"/>
              <a:t>Timeline</a:t>
            </a:r>
          </a:p>
          <a:p>
            <a:r>
              <a:rPr lang="en-US" sz="2400"/>
              <a:t>Contact Information</a:t>
            </a:r>
          </a:p>
          <a:p>
            <a:r>
              <a:rPr lang="en-US" sz="2400"/>
              <a:t>Available funding</a:t>
            </a:r>
          </a:p>
          <a:p>
            <a:r>
              <a:rPr lang="en-US" sz="2400"/>
              <a:t>Funding Priorities</a:t>
            </a:r>
          </a:p>
          <a:p>
            <a:r>
              <a:rPr lang="en-US" sz="2400"/>
              <a:t>Links to resources</a:t>
            </a:r>
          </a:p>
          <a:p>
            <a:r>
              <a:rPr lang="en-US" sz="2400"/>
              <a:t>Eligible project types</a:t>
            </a:r>
          </a:p>
          <a:p>
            <a:r>
              <a:rPr lang="en-US" sz="2400"/>
              <a:t>Evaluation Process</a:t>
            </a:r>
          </a:p>
          <a:p>
            <a:endParaRPr lang="en-US" sz="2400"/>
          </a:p>
        </p:txBody>
      </p:sp>
      <p:sp>
        <p:nvSpPr>
          <p:cNvPr id="6" name="Content Placeholder 2">
            <a:extLst>
              <a:ext uri="{FF2B5EF4-FFF2-40B4-BE49-F238E27FC236}">
                <a16:creationId xmlns:a16="http://schemas.microsoft.com/office/drawing/2014/main" id="{C5B102D4-EB39-3F45-7987-AAC6214FEA2A}"/>
              </a:ext>
            </a:extLst>
          </p:cNvPr>
          <p:cNvSpPr txBox="1">
            <a:spLocks/>
          </p:cNvSpPr>
          <p:nvPr/>
        </p:nvSpPr>
        <p:spPr>
          <a:xfrm>
            <a:off x="6802374" y="2077553"/>
            <a:ext cx="5227320" cy="3871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Scoring and Ranking Process</a:t>
            </a:r>
          </a:p>
          <a:p>
            <a:r>
              <a:rPr lang="en-US" sz="2400"/>
              <a:t>Application Components</a:t>
            </a:r>
          </a:p>
          <a:p>
            <a:r>
              <a:rPr lang="en-US" sz="2400"/>
              <a:t>Submission Instructions</a:t>
            </a:r>
          </a:p>
          <a:p>
            <a:r>
              <a:rPr lang="en-US" sz="2400"/>
              <a:t>Resources for writing your proposals</a:t>
            </a:r>
          </a:p>
          <a:p>
            <a:r>
              <a:rPr lang="en-US" sz="2400"/>
              <a:t>Narrative Questions</a:t>
            </a:r>
          </a:p>
          <a:p>
            <a:r>
              <a:rPr lang="en-US" sz="2400"/>
              <a:t>Example Budget</a:t>
            </a:r>
          </a:p>
          <a:p>
            <a:r>
              <a:rPr lang="en-US" sz="2400"/>
              <a:t>Scorecards</a:t>
            </a:r>
          </a:p>
          <a:p>
            <a:endParaRPr lang="en-US" sz="2400"/>
          </a:p>
          <a:p>
            <a:endParaRPr lang="en-US" sz="2400"/>
          </a:p>
        </p:txBody>
      </p:sp>
      <p:pic>
        <p:nvPicPr>
          <p:cNvPr id="4" name="Picture 3" descr="A close up of a leaf&#10;&#10;Description automatically generated">
            <a:extLst>
              <a:ext uri="{FF2B5EF4-FFF2-40B4-BE49-F238E27FC236}">
                <a16:creationId xmlns:a16="http://schemas.microsoft.com/office/drawing/2014/main" id="{84209B48-5DF6-EF2B-34C4-488A689C617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0800000">
            <a:off x="71773" y="1317170"/>
            <a:ext cx="3570344" cy="5392529"/>
          </a:xfrm>
          <a:prstGeom prst="rect">
            <a:avLst/>
          </a:prstGeom>
        </p:spPr>
      </p:pic>
    </p:spTree>
    <p:extLst>
      <p:ext uri="{BB962C8B-B14F-4D97-AF65-F5344CB8AC3E}">
        <p14:creationId xmlns:p14="http://schemas.microsoft.com/office/powerpoint/2010/main" val="3566609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1E3481-7459-3C03-7A8E-4A7EDD33D9BA}"/>
              </a:ext>
            </a:extLst>
          </p:cNvPr>
          <p:cNvSpPr>
            <a:spLocks noGrp="1"/>
          </p:cNvSpPr>
          <p:nvPr>
            <p:ph type="title"/>
          </p:nvPr>
        </p:nvSpPr>
        <p:spPr>
          <a:xfrm>
            <a:off x="1745124" y="266056"/>
            <a:ext cx="4193663" cy="1890003"/>
          </a:xfrm>
        </p:spPr>
        <p:txBody>
          <a:bodyPr>
            <a:normAutofit fontScale="90000"/>
          </a:bodyPr>
          <a:lstStyle/>
          <a:p>
            <a:r>
              <a:rPr lang="en-US"/>
              <a:t>Program Priorities:</a:t>
            </a:r>
            <a:br>
              <a:rPr lang="en-US"/>
            </a:br>
            <a:r>
              <a:rPr lang="en-US" sz="1800" i="1"/>
              <a:t>See pages 4 &amp; 5 of RFP</a:t>
            </a:r>
            <a:br>
              <a:rPr lang="en-US"/>
            </a:br>
            <a:endParaRPr lang="en-US">
              <a:highlight>
                <a:srgbClr val="FFFF00"/>
              </a:highlight>
            </a:endParaRPr>
          </a:p>
        </p:txBody>
      </p:sp>
      <p:sp>
        <p:nvSpPr>
          <p:cNvPr id="3" name="Content Placeholder 2">
            <a:extLst>
              <a:ext uri="{FF2B5EF4-FFF2-40B4-BE49-F238E27FC236}">
                <a16:creationId xmlns:a16="http://schemas.microsoft.com/office/drawing/2014/main" id="{3A2EA6D6-7F9D-78B4-8744-655CA982DB0B}"/>
              </a:ext>
            </a:extLst>
          </p:cNvPr>
          <p:cNvSpPr>
            <a:spLocks noGrp="1"/>
          </p:cNvSpPr>
          <p:nvPr>
            <p:ph idx="1"/>
          </p:nvPr>
        </p:nvSpPr>
        <p:spPr>
          <a:xfrm>
            <a:off x="2050181" y="1857675"/>
            <a:ext cx="8795028" cy="4521859"/>
          </a:xfrm>
        </p:spPr>
        <p:txBody>
          <a:bodyPr>
            <a:normAutofit lnSpcReduction="10000"/>
          </a:bodyPr>
          <a:lstStyle/>
          <a:p>
            <a:r>
              <a:rPr lang="en-US" sz="2400"/>
              <a:t>Work towards ending homelessness for all persons;</a:t>
            </a:r>
          </a:p>
          <a:p>
            <a:r>
              <a:rPr lang="en-US" sz="2400"/>
              <a:t>Use a Housing First Approach;</a:t>
            </a:r>
          </a:p>
          <a:p>
            <a:r>
              <a:rPr lang="en-US" sz="2400"/>
              <a:t>Reduce Unsheltered Homelessness;</a:t>
            </a:r>
          </a:p>
          <a:p>
            <a:r>
              <a:rPr lang="en-US" sz="2400"/>
              <a:t>Improve System Performance</a:t>
            </a:r>
          </a:p>
          <a:p>
            <a:r>
              <a:rPr lang="en-US" sz="2400"/>
              <a:t>Partner with Housing, health, and service agencies;</a:t>
            </a:r>
          </a:p>
          <a:p>
            <a:r>
              <a:rPr lang="en-US" sz="2400"/>
              <a:t>Promote Racial Equity;</a:t>
            </a:r>
          </a:p>
          <a:p>
            <a:r>
              <a:rPr lang="en-US" sz="2400"/>
              <a:t>Improve assistance to LGBTQ+ individuals;</a:t>
            </a:r>
          </a:p>
          <a:p>
            <a:r>
              <a:rPr lang="en-US" sz="2400"/>
              <a:t>Centralize Persons with Lived Experience;</a:t>
            </a:r>
          </a:p>
          <a:p>
            <a:r>
              <a:rPr lang="en-US" sz="2400"/>
              <a:t>Increase Affordable Housing Supply; and</a:t>
            </a:r>
          </a:p>
          <a:p>
            <a:r>
              <a:rPr lang="en-US" sz="2400"/>
              <a:t>Recognize the importance to recruit and retain staff.</a:t>
            </a:r>
          </a:p>
        </p:txBody>
      </p:sp>
      <p:pic>
        <p:nvPicPr>
          <p:cNvPr id="12" name="Picture 11" descr="A close up of a leaf&#10;&#10;Description automatically generated">
            <a:extLst>
              <a:ext uri="{FF2B5EF4-FFF2-40B4-BE49-F238E27FC236}">
                <a16:creationId xmlns:a16="http://schemas.microsoft.com/office/drawing/2014/main" id="{ABEA6F71-8CE9-F404-A810-DF33549B930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2667563">
            <a:off x="1960273" y="5595019"/>
            <a:ext cx="388801" cy="388801"/>
          </a:xfrm>
          <a:prstGeom prst="rect">
            <a:avLst/>
          </a:prstGeom>
        </p:spPr>
      </p:pic>
      <p:pic>
        <p:nvPicPr>
          <p:cNvPr id="18" name="Picture 17" descr="A close up of a leaf&#10;&#10;Description automatically generated">
            <a:extLst>
              <a:ext uri="{FF2B5EF4-FFF2-40B4-BE49-F238E27FC236}">
                <a16:creationId xmlns:a16="http://schemas.microsoft.com/office/drawing/2014/main" id="{62911FF9-B4D0-DE65-AE70-EC07C120875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2667563">
            <a:off x="1948980" y="3104495"/>
            <a:ext cx="388801" cy="388801"/>
          </a:xfrm>
          <a:prstGeom prst="rect">
            <a:avLst/>
          </a:prstGeom>
        </p:spPr>
      </p:pic>
      <p:pic>
        <p:nvPicPr>
          <p:cNvPr id="20" name="Picture 19" descr="A close up of a leaf&#10;&#10;Description automatically generated">
            <a:extLst>
              <a:ext uri="{FF2B5EF4-FFF2-40B4-BE49-F238E27FC236}">
                <a16:creationId xmlns:a16="http://schemas.microsoft.com/office/drawing/2014/main" id="{2213F400-C9AD-3060-DC3B-EDD9B83998D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2667563">
            <a:off x="1970085" y="2670573"/>
            <a:ext cx="388801" cy="388801"/>
          </a:xfrm>
          <a:prstGeom prst="rect">
            <a:avLst/>
          </a:prstGeom>
        </p:spPr>
      </p:pic>
      <p:pic>
        <p:nvPicPr>
          <p:cNvPr id="22" name="Picture 21" descr="A close up of a leaf&#10;&#10;Description automatically generated">
            <a:extLst>
              <a:ext uri="{FF2B5EF4-FFF2-40B4-BE49-F238E27FC236}">
                <a16:creationId xmlns:a16="http://schemas.microsoft.com/office/drawing/2014/main" id="{D3D26F18-18DB-99C5-CC8D-EC7099A3982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2667563">
            <a:off x="1970086" y="2233765"/>
            <a:ext cx="388801" cy="388801"/>
          </a:xfrm>
          <a:prstGeom prst="rect">
            <a:avLst/>
          </a:prstGeom>
        </p:spPr>
      </p:pic>
      <p:pic>
        <p:nvPicPr>
          <p:cNvPr id="23" name="Picture 22" descr="A close up of a leaf&#10;&#10;Description automatically generated">
            <a:extLst>
              <a:ext uri="{FF2B5EF4-FFF2-40B4-BE49-F238E27FC236}">
                <a16:creationId xmlns:a16="http://schemas.microsoft.com/office/drawing/2014/main" id="{E1193328-EC2C-7EDB-D5C9-0E23C5769CD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2667563">
            <a:off x="1954036" y="1802283"/>
            <a:ext cx="388801" cy="388801"/>
          </a:xfrm>
          <a:prstGeom prst="rect">
            <a:avLst/>
          </a:prstGeom>
        </p:spPr>
      </p:pic>
      <p:pic>
        <p:nvPicPr>
          <p:cNvPr id="24" name="Picture 23" descr="A close up of a leaf&#10;&#10;Description automatically generated">
            <a:extLst>
              <a:ext uri="{FF2B5EF4-FFF2-40B4-BE49-F238E27FC236}">
                <a16:creationId xmlns:a16="http://schemas.microsoft.com/office/drawing/2014/main" id="{364F766A-74CB-16E1-49EF-77901FF007A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2667563">
            <a:off x="1948980" y="4790151"/>
            <a:ext cx="388801" cy="388801"/>
          </a:xfrm>
          <a:prstGeom prst="rect">
            <a:avLst/>
          </a:prstGeom>
        </p:spPr>
      </p:pic>
      <p:pic>
        <p:nvPicPr>
          <p:cNvPr id="25" name="Picture 24" descr="A close up of a leaf&#10;&#10;Description automatically generated">
            <a:extLst>
              <a:ext uri="{FF2B5EF4-FFF2-40B4-BE49-F238E27FC236}">
                <a16:creationId xmlns:a16="http://schemas.microsoft.com/office/drawing/2014/main" id="{3754CD07-AACE-4412-464D-5F0F9C66147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2667563">
            <a:off x="1936903" y="4348138"/>
            <a:ext cx="388801" cy="388801"/>
          </a:xfrm>
          <a:prstGeom prst="rect">
            <a:avLst/>
          </a:prstGeom>
        </p:spPr>
      </p:pic>
      <p:pic>
        <p:nvPicPr>
          <p:cNvPr id="26" name="Picture 25" descr="A close up of a leaf&#10;&#10;Description automatically generated">
            <a:extLst>
              <a:ext uri="{FF2B5EF4-FFF2-40B4-BE49-F238E27FC236}">
                <a16:creationId xmlns:a16="http://schemas.microsoft.com/office/drawing/2014/main" id="{1EB1F68B-6D34-230A-E09C-264C3550038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2667563">
            <a:off x="1970084" y="3958342"/>
            <a:ext cx="388801" cy="388801"/>
          </a:xfrm>
          <a:prstGeom prst="rect">
            <a:avLst/>
          </a:prstGeom>
        </p:spPr>
      </p:pic>
      <p:pic>
        <p:nvPicPr>
          <p:cNvPr id="27" name="Picture 26" descr="A close up of a leaf&#10;&#10;Description automatically generated">
            <a:extLst>
              <a:ext uri="{FF2B5EF4-FFF2-40B4-BE49-F238E27FC236}">
                <a16:creationId xmlns:a16="http://schemas.microsoft.com/office/drawing/2014/main" id="{80C886BD-7A2E-059A-CAD5-0E3AB24E53E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2667563">
            <a:off x="1955061" y="3555266"/>
            <a:ext cx="388801" cy="388801"/>
          </a:xfrm>
          <a:prstGeom prst="rect">
            <a:avLst/>
          </a:prstGeom>
        </p:spPr>
      </p:pic>
      <p:pic>
        <p:nvPicPr>
          <p:cNvPr id="28" name="Picture 27" descr="A close up of a leaf&#10;&#10;Description automatically generated">
            <a:extLst>
              <a:ext uri="{FF2B5EF4-FFF2-40B4-BE49-F238E27FC236}">
                <a16:creationId xmlns:a16="http://schemas.microsoft.com/office/drawing/2014/main" id="{87FEEEDF-7763-4A28-5AA5-1654F2714C6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2667563">
            <a:off x="1960274" y="5212396"/>
            <a:ext cx="388801" cy="388801"/>
          </a:xfrm>
          <a:prstGeom prst="rect">
            <a:avLst/>
          </a:prstGeom>
        </p:spPr>
      </p:pic>
    </p:spTree>
    <p:extLst>
      <p:ext uri="{BB962C8B-B14F-4D97-AF65-F5344CB8AC3E}">
        <p14:creationId xmlns:p14="http://schemas.microsoft.com/office/powerpoint/2010/main" val="2642612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4496E-8C5C-2556-7542-92C61B44A43C}"/>
              </a:ext>
            </a:extLst>
          </p:cNvPr>
          <p:cNvSpPr>
            <a:spLocks noGrp="1"/>
          </p:cNvSpPr>
          <p:nvPr>
            <p:ph type="ctrTitle"/>
          </p:nvPr>
        </p:nvSpPr>
        <p:spPr>
          <a:xfrm>
            <a:off x="1311349" y="148301"/>
            <a:ext cx="9144000" cy="1248697"/>
          </a:xfrm>
        </p:spPr>
        <p:txBody>
          <a:bodyPr>
            <a:normAutofit/>
          </a:bodyPr>
          <a:lstStyle/>
          <a:p>
            <a:r>
              <a:rPr lang="en-US"/>
              <a:t>HUD Strategic Goals</a:t>
            </a:r>
            <a:br>
              <a:rPr lang="en-US"/>
            </a:br>
            <a:r>
              <a:rPr lang="en-US" sz="1800" i="1"/>
              <a:t>See pages 5 of RFP</a:t>
            </a:r>
          </a:p>
        </p:txBody>
      </p:sp>
      <p:sp>
        <p:nvSpPr>
          <p:cNvPr id="3" name="Subtitle 2">
            <a:extLst>
              <a:ext uri="{FF2B5EF4-FFF2-40B4-BE49-F238E27FC236}">
                <a16:creationId xmlns:a16="http://schemas.microsoft.com/office/drawing/2014/main" id="{71EC3E96-4E69-48AE-C183-EB6F07FBFAEF}"/>
              </a:ext>
            </a:extLst>
          </p:cNvPr>
          <p:cNvSpPr>
            <a:spLocks noGrp="1"/>
          </p:cNvSpPr>
          <p:nvPr>
            <p:ph type="subTitle" idx="1"/>
          </p:nvPr>
        </p:nvSpPr>
        <p:spPr>
          <a:xfrm>
            <a:off x="1524000" y="1860698"/>
            <a:ext cx="9144000" cy="4455042"/>
          </a:xfrm>
        </p:spPr>
        <p:txBody>
          <a:bodyPr>
            <a:normAutofit/>
          </a:bodyPr>
          <a:lstStyle/>
          <a:p>
            <a:pPr algn="l"/>
            <a:r>
              <a:rPr lang="en-US" sz="2800" b="1" i="0" u="none" strike="noStrike" baseline="0">
                <a:solidFill>
                  <a:srgbClr val="000000"/>
                </a:solidFill>
                <a:latin typeface="Arial" panose="020B0604020202020204" pitchFamily="34" charset="0"/>
              </a:rPr>
              <a:t>Strategic Goal 1: Support Underserved Communities </a:t>
            </a:r>
          </a:p>
          <a:p>
            <a:pPr algn="l"/>
            <a:endParaRPr lang="en-US" sz="2800" b="1" i="0" u="none" strike="noStrike" baseline="0">
              <a:solidFill>
                <a:srgbClr val="000000"/>
              </a:solidFill>
              <a:latin typeface="Arial" panose="020B0604020202020204" pitchFamily="34" charset="0"/>
            </a:endParaRPr>
          </a:p>
          <a:p>
            <a:pPr algn="l"/>
            <a:r>
              <a:rPr lang="en-US" sz="2800" b="1" i="0" u="none" strike="noStrike" baseline="0">
                <a:solidFill>
                  <a:srgbClr val="000000"/>
                </a:solidFill>
                <a:latin typeface="Arial" panose="020B0604020202020204" pitchFamily="34" charset="0"/>
              </a:rPr>
              <a:t>Strategic Goal 2: Ensure Access to and Increase the Production of Affordable Housing </a:t>
            </a:r>
          </a:p>
          <a:p>
            <a:pPr algn="l"/>
            <a:endParaRPr lang="en-US" sz="2800" b="1" i="0" u="none" strike="noStrike" baseline="0">
              <a:solidFill>
                <a:srgbClr val="000000"/>
              </a:solidFill>
              <a:latin typeface="Arial" panose="020B0604020202020204" pitchFamily="34" charset="0"/>
            </a:endParaRPr>
          </a:p>
          <a:p>
            <a:pPr algn="l"/>
            <a:r>
              <a:rPr lang="en-US" sz="2800" b="1" i="0" u="none" strike="noStrike" baseline="0">
                <a:solidFill>
                  <a:srgbClr val="000000"/>
                </a:solidFill>
                <a:latin typeface="Arial" panose="020B0604020202020204" pitchFamily="34" charset="0"/>
              </a:rPr>
              <a:t>Strategic Goal 3: Promote Homeownership </a:t>
            </a:r>
          </a:p>
          <a:p>
            <a:pPr algn="l"/>
            <a:endParaRPr lang="en-US" sz="2800" b="1" i="0" u="none" strike="noStrike" baseline="0">
              <a:solidFill>
                <a:srgbClr val="000000"/>
              </a:solidFill>
              <a:latin typeface="Arial" panose="020B0604020202020204" pitchFamily="34" charset="0"/>
            </a:endParaRPr>
          </a:p>
          <a:p>
            <a:pPr algn="l"/>
            <a:r>
              <a:rPr lang="en-US" sz="2800" b="1" i="0" u="none" strike="noStrike" baseline="0">
                <a:solidFill>
                  <a:srgbClr val="000000"/>
                </a:solidFill>
                <a:latin typeface="Arial" panose="020B0604020202020204" pitchFamily="34" charset="0"/>
              </a:rPr>
              <a:t>Strategic Goal 4: Advance Sustainable Communities </a:t>
            </a:r>
            <a:endParaRPr lang="en-US" sz="2800"/>
          </a:p>
        </p:txBody>
      </p:sp>
      <p:pic>
        <p:nvPicPr>
          <p:cNvPr id="5" name="Picture 4" descr="A close up of a leaf&#10;&#10;Description automatically generated">
            <a:extLst>
              <a:ext uri="{FF2B5EF4-FFF2-40B4-BE49-F238E27FC236}">
                <a16:creationId xmlns:a16="http://schemas.microsoft.com/office/drawing/2014/main" id="{E5C99DEE-E241-1731-D7F1-B4EA2B39E25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2667563">
            <a:off x="1154844" y="1898147"/>
            <a:ext cx="388801" cy="388801"/>
          </a:xfrm>
          <a:prstGeom prst="rect">
            <a:avLst/>
          </a:prstGeom>
        </p:spPr>
      </p:pic>
      <p:pic>
        <p:nvPicPr>
          <p:cNvPr id="8" name="Picture 7" descr="A close up of a leaf&#10;&#10;Description automatically generated">
            <a:extLst>
              <a:ext uri="{FF2B5EF4-FFF2-40B4-BE49-F238E27FC236}">
                <a16:creationId xmlns:a16="http://schemas.microsoft.com/office/drawing/2014/main" id="{7AF9152E-DA0F-A81E-62B5-E54D4E6D2C2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2667563">
            <a:off x="1154843" y="2930705"/>
            <a:ext cx="388801" cy="388801"/>
          </a:xfrm>
          <a:prstGeom prst="rect">
            <a:avLst/>
          </a:prstGeom>
        </p:spPr>
      </p:pic>
      <p:pic>
        <p:nvPicPr>
          <p:cNvPr id="9" name="Picture 8" descr="A close up of a leaf&#10;&#10;Description automatically generated">
            <a:extLst>
              <a:ext uri="{FF2B5EF4-FFF2-40B4-BE49-F238E27FC236}">
                <a16:creationId xmlns:a16="http://schemas.microsoft.com/office/drawing/2014/main" id="{1AE96B9E-7DF1-BA54-9F60-822D38710D7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2667563">
            <a:off x="1176655" y="4306216"/>
            <a:ext cx="388801" cy="388801"/>
          </a:xfrm>
          <a:prstGeom prst="rect">
            <a:avLst/>
          </a:prstGeom>
        </p:spPr>
      </p:pic>
      <p:pic>
        <p:nvPicPr>
          <p:cNvPr id="10" name="Picture 9" descr="A close up of a leaf&#10;&#10;Description automatically generated">
            <a:extLst>
              <a:ext uri="{FF2B5EF4-FFF2-40B4-BE49-F238E27FC236}">
                <a16:creationId xmlns:a16="http://schemas.microsoft.com/office/drawing/2014/main" id="{9E3E9D3B-C764-BA72-6579-AFF800BD58B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2667563">
            <a:off x="1154844" y="5303721"/>
            <a:ext cx="388801" cy="388801"/>
          </a:xfrm>
          <a:prstGeom prst="rect">
            <a:avLst/>
          </a:prstGeom>
        </p:spPr>
      </p:pic>
      <p:pic>
        <p:nvPicPr>
          <p:cNvPr id="11" name="Picture 10" descr="A close up of a leaf&#10;&#10;Description automatically generated">
            <a:extLst>
              <a:ext uri="{FF2B5EF4-FFF2-40B4-BE49-F238E27FC236}">
                <a16:creationId xmlns:a16="http://schemas.microsoft.com/office/drawing/2014/main" id="{4EC9823B-C237-C4C5-4E0F-8B0CEB3B878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2667563">
            <a:off x="1694086" y="263943"/>
            <a:ext cx="912101" cy="912101"/>
          </a:xfrm>
          <a:prstGeom prst="rect">
            <a:avLst/>
          </a:prstGeom>
        </p:spPr>
      </p:pic>
      <p:pic>
        <p:nvPicPr>
          <p:cNvPr id="12" name="Picture 11" descr="A close up of a leaf&#10;&#10;Description automatically generated">
            <a:extLst>
              <a:ext uri="{FF2B5EF4-FFF2-40B4-BE49-F238E27FC236}">
                <a16:creationId xmlns:a16="http://schemas.microsoft.com/office/drawing/2014/main" id="{F4354499-A995-0FFE-F91B-C6188E9778D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8123519">
            <a:off x="9135264" y="240035"/>
            <a:ext cx="912101" cy="912101"/>
          </a:xfrm>
          <a:prstGeom prst="rect">
            <a:avLst/>
          </a:prstGeom>
        </p:spPr>
      </p:pic>
    </p:spTree>
    <p:extLst>
      <p:ext uri="{BB962C8B-B14F-4D97-AF65-F5344CB8AC3E}">
        <p14:creationId xmlns:p14="http://schemas.microsoft.com/office/powerpoint/2010/main" val="2692191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eaf&#10;&#10;Description automatically generated">
            <a:extLst>
              <a:ext uri="{FF2B5EF4-FFF2-40B4-BE49-F238E27FC236}">
                <a16:creationId xmlns:a16="http://schemas.microsoft.com/office/drawing/2014/main" id="{1223ED9C-5681-1BF5-8433-6297D3F1315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4112" b="28547"/>
          <a:stretch/>
        </p:blipFill>
        <p:spPr>
          <a:xfrm rot="10800000">
            <a:off x="1" y="10"/>
            <a:ext cx="9669642" cy="6857990"/>
          </a:xfrm>
          <a:prstGeom prst="rect">
            <a:avLst/>
          </a:prstGeom>
        </p:spPr>
      </p:pic>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578853-BE75-A5EF-8561-22F68D76E7AD}"/>
              </a:ext>
            </a:extLst>
          </p:cNvPr>
          <p:cNvSpPr>
            <a:spLocks noGrp="1"/>
          </p:cNvSpPr>
          <p:nvPr>
            <p:ph type="title"/>
          </p:nvPr>
        </p:nvSpPr>
        <p:spPr>
          <a:xfrm>
            <a:off x="7515713" y="-1"/>
            <a:ext cx="3822189" cy="1899912"/>
          </a:xfrm>
        </p:spPr>
        <p:txBody>
          <a:bodyPr>
            <a:normAutofit/>
          </a:bodyPr>
          <a:lstStyle/>
          <a:p>
            <a:r>
              <a:rPr lang="en-US" sz="4000"/>
              <a:t>Grant Conditions</a:t>
            </a:r>
          </a:p>
        </p:txBody>
      </p:sp>
      <p:sp>
        <p:nvSpPr>
          <p:cNvPr id="3" name="Content Placeholder 2">
            <a:extLst>
              <a:ext uri="{FF2B5EF4-FFF2-40B4-BE49-F238E27FC236}">
                <a16:creationId xmlns:a16="http://schemas.microsoft.com/office/drawing/2014/main" id="{9E42E0EF-B76D-86FE-89DD-8231588DC519}"/>
              </a:ext>
            </a:extLst>
          </p:cNvPr>
          <p:cNvSpPr>
            <a:spLocks noGrp="1"/>
          </p:cNvSpPr>
          <p:nvPr>
            <p:ph idx="1"/>
          </p:nvPr>
        </p:nvSpPr>
        <p:spPr>
          <a:xfrm>
            <a:off x="6992837" y="1541720"/>
            <a:ext cx="4867939" cy="5018568"/>
          </a:xfrm>
        </p:spPr>
        <p:txBody>
          <a:bodyPr>
            <a:normAutofit lnSpcReduction="10000"/>
          </a:bodyPr>
          <a:lstStyle/>
          <a:p>
            <a:r>
              <a:rPr lang="en-US"/>
              <a:t>Organization must participate in the CoC, HMIS, and CES (DV exceptions apply)</a:t>
            </a:r>
          </a:p>
          <a:p>
            <a:r>
              <a:rPr lang="en-US"/>
              <a:t>25% Match is required for all projects</a:t>
            </a:r>
          </a:p>
          <a:p>
            <a:pPr lvl="1"/>
            <a:r>
              <a:rPr lang="en-US" sz="2800"/>
              <a:t>In Kind</a:t>
            </a:r>
          </a:p>
          <a:p>
            <a:pPr lvl="1"/>
            <a:r>
              <a:rPr lang="en-US" sz="2800"/>
              <a:t>Cash </a:t>
            </a:r>
          </a:p>
          <a:p>
            <a:r>
              <a:rPr lang="en-US"/>
              <a:t>Performance and financial reports are required</a:t>
            </a:r>
          </a:p>
          <a:p>
            <a:pPr lvl="1"/>
            <a:r>
              <a:rPr lang="en-US" sz="2800"/>
              <a:t>Project APR must be pulled by the applicant (video on website)</a:t>
            </a:r>
          </a:p>
          <a:p>
            <a:endParaRPr lang="en-US" sz="1900"/>
          </a:p>
        </p:txBody>
      </p:sp>
    </p:spTree>
    <p:extLst>
      <p:ext uri="{BB962C8B-B14F-4D97-AF65-F5344CB8AC3E}">
        <p14:creationId xmlns:p14="http://schemas.microsoft.com/office/powerpoint/2010/main" val="557165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15E8E1-C117-0758-AA7A-C1E654E99414}"/>
              </a:ext>
            </a:extLst>
          </p:cNvPr>
          <p:cNvSpPr>
            <a:spLocks noGrp="1"/>
          </p:cNvSpPr>
          <p:nvPr>
            <p:ph type="title"/>
          </p:nvPr>
        </p:nvSpPr>
        <p:spPr>
          <a:xfrm>
            <a:off x="838200" y="631825"/>
            <a:ext cx="10515600" cy="1325563"/>
          </a:xfrm>
        </p:spPr>
        <p:txBody>
          <a:bodyPr>
            <a:normAutofit/>
          </a:bodyPr>
          <a:lstStyle/>
          <a:p>
            <a:r>
              <a:rPr lang="en-US"/>
              <a:t>Eligible Projects: Renewal Projects</a:t>
            </a:r>
            <a:br>
              <a:rPr lang="en-US"/>
            </a:br>
            <a:r>
              <a:rPr lang="en-US" sz="1600" i="1"/>
              <a:t>See page 6 of RFP</a:t>
            </a:r>
            <a:br>
              <a:rPr lang="en-US"/>
            </a:br>
            <a:endParaRPr lang="en-US" sz="1600"/>
          </a:p>
        </p:txBody>
      </p:sp>
      <p:sp>
        <p:nvSpPr>
          <p:cNvPr id="3" name="Content Placeholder 2">
            <a:extLst>
              <a:ext uri="{FF2B5EF4-FFF2-40B4-BE49-F238E27FC236}">
                <a16:creationId xmlns:a16="http://schemas.microsoft.com/office/drawing/2014/main" id="{AA92FC35-7E58-5C1C-D0BD-0143DA6878A0}"/>
              </a:ext>
            </a:extLst>
          </p:cNvPr>
          <p:cNvSpPr>
            <a:spLocks noGrp="1"/>
          </p:cNvSpPr>
          <p:nvPr>
            <p:ph idx="1"/>
          </p:nvPr>
        </p:nvSpPr>
        <p:spPr>
          <a:xfrm>
            <a:off x="567892" y="1771048"/>
            <a:ext cx="10176308" cy="4655510"/>
          </a:xfrm>
        </p:spPr>
        <p:txBody>
          <a:bodyPr>
            <a:normAutofit/>
          </a:bodyPr>
          <a:lstStyle/>
          <a:p>
            <a:pPr marL="0" indent="0">
              <a:lnSpc>
                <a:spcPct val="107000"/>
              </a:lnSpc>
              <a:spcBef>
                <a:spcPts val="0"/>
              </a:spcBef>
              <a:spcAft>
                <a:spcPts val="800"/>
              </a:spcAft>
              <a:buNone/>
            </a:pPr>
            <a:r>
              <a:rPr lang="en-US" sz="1800">
                <a:effectLst/>
                <a:latin typeface="Arial" panose="020B0604020202020204" pitchFamily="34" charset="0"/>
                <a:ea typeface="Arial" panose="020B0604020202020204" pitchFamily="34" charset="0"/>
                <a:cs typeface="Arial" panose="020B0604020202020204" pitchFamily="34" charset="0"/>
              </a:rPr>
              <a:t>Eligible renewal projects include:</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Arial" panose="020B0604020202020204" pitchFamily="34" charset="0"/>
                <a:ea typeface="Arial" panose="020B0604020202020204" pitchFamily="34" charset="0"/>
                <a:cs typeface="Arial" panose="020B0604020202020204" pitchFamily="34" charset="0"/>
              </a:rPr>
              <a:t>Permanent Housing (PH), Permanent Supportive Housing (PSH) and Rapid Re-Housing (RRH) projects;</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Arial" panose="020B0604020202020204" pitchFamily="34" charset="0"/>
                <a:ea typeface="Arial" panose="020B0604020202020204" pitchFamily="34" charset="0"/>
                <a:cs typeface="Arial" panose="020B0604020202020204" pitchFamily="34" charset="0"/>
              </a:rPr>
              <a:t>Joint Transition Housing and Permanent Housing—Rapid Re-Housing (TH &amp; PH-RRH) projects;</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Arial" panose="020B0604020202020204" pitchFamily="34" charset="0"/>
                <a:ea typeface="Arial" panose="020B0604020202020204" pitchFamily="34" charset="0"/>
                <a:cs typeface="Arial" panose="020B0604020202020204" pitchFamily="34" charset="0"/>
              </a:rPr>
              <a:t>Supportive Services Only (SSO) projects and SSO-CE*</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Arial" panose="020B0604020202020204" pitchFamily="34" charset="0"/>
                <a:ea typeface="Arial" panose="020B0604020202020204" pitchFamily="34" charset="0"/>
                <a:cs typeface="Arial" panose="020B0604020202020204" pitchFamily="34" charset="0"/>
              </a:rPr>
              <a:t>Homeless Management Information System projects (HMIS)*;</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Arial" panose="020B0604020202020204" pitchFamily="34" charset="0"/>
                <a:ea typeface="Arial" panose="020B0604020202020204" pitchFamily="34" charset="0"/>
                <a:cs typeface="Arial" panose="020B0604020202020204" pitchFamily="34" charset="0"/>
              </a:rPr>
              <a:t>Youth Homeless Demonstration Program projects (YHDP)**; and</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800" b="1">
                <a:effectLst/>
                <a:latin typeface="Arial" panose="020B0604020202020204" pitchFamily="34" charset="0"/>
                <a:ea typeface="Arial" panose="020B0604020202020204" pitchFamily="34" charset="0"/>
                <a:cs typeface="Arial" panose="020B0604020202020204" pitchFamily="34" charset="0"/>
              </a:rPr>
              <a:t>Renewal-New Projects</a:t>
            </a:r>
            <a:r>
              <a:rPr lang="en-US" sz="1800">
                <a:effectLst/>
                <a:latin typeface="Arial" panose="020B0604020202020204" pitchFamily="34" charset="0"/>
                <a:ea typeface="Arial" panose="020B0604020202020204" pitchFamily="34" charset="0"/>
                <a:cs typeface="Arial" panose="020B0604020202020204" pitchFamily="34" charset="0"/>
              </a:rPr>
              <a:t>—all new projects awarded during the 2021 and 2022 CoC Competition that are not yet under grant agreement with HUD or have not yet operated for an entire grant period</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400" i="1">
                <a:effectLst/>
                <a:latin typeface="Arial" panose="020B0604020202020204" pitchFamily="34" charset="0"/>
                <a:ea typeface="Arial" panose="020B0604020202020204" pitchFamily="34" charset="0"/>
                <a:cs typeface="Arial" panose="020B0604020202020204" pitchFamily="34" charset="0"/>
              </a:rPr>
              <a:t>*Only the Oahu CoC Designated CES and HMIS lead may apply for HMIS and SSO-CE monies.</a:t>
            </a:r>
            <a:endParaRPr lang="en-US" sz="140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000" b="1">
                <a:effectLst/>
                <a:latin typeface="Calibri" panose="020F0502020204030204" pitchFamily="34" charset="0"/>
                <a:ea typeface="Calibri" panose="020F0502020204030204" pitchFamily="34" charset="0"/>
                <a:cs typeface="Times New Roman" panose="02020603050405020304" pitchFamily="18" charset="0"/>
              </a:rPr>
              <a:t>Project information (definitions and criteria) are available in the NOFO published by HUD.</a:t>
            </a:r>
          </a:p>
          <a:p>
            <a:pPr marL="0" indent="0">
              <a:buNone/>
            </a:pPr>
            <a:endParaRPr lang="en-US" sz="2000"/>
          </a:p>
          <a:p>
            <a:endParaRPr lang="en-US" sz="2000"/>
          </a:p>
        </p:txBody>
      </p:sp>
      <p:pic>
        <p:nvPicPr>
          <p:cNvPr id="4" name="Picture 3" descr="A close up of a leaf&#10;&#10;Description automatically generated">
            <a:extLst>
              <a:ext uri="{FF2B5EF4-FFF2-40B4-BE49-F238E27FC236}">
                <a16:creationId xmlns:a16="http://schemas.microsoft.com/office/drawing/2014/main" id="{B9CE573C-D96F-6469-D692-FEC885C2E93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5935554">
            <a:off x="9568538" y="-239569"/>
            <a:ext cx="2031527" cy="3068350"/>
          </a:xfrm>
          <a:prstGeom prst="rect">
            <a:avLst/>
          </a:prstGeom>
        </p:spPr>
      </p:pic>
    </p:spTree>
    <p:extLst>
      <p:ext uri="{BB962C8B-B14F-4D97-AF65-F5344CB8AC3E}">
        <p14:creationId xmlns:p14="http://schemas.microsoft.com/office/powerpoint/2010/main" val="2180881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D7E3B2-0563-20F4-9EBE-C093D5B0824B}"/>
              </a:ext>
            </a:extLst>
          </p:cNvPr>
          <p:cNvSpPr>
            <a:spLocks noGrp="1"/>
          </p:cNvSpPr>
          <p:nvPr>
            <p:ph type="title"/>
          </p:nvPr>
        </p:nvSpPr>
        <p:spPr>
          <a:xfrm>
            <a:off x="4591050" y="595580"/>
            <a:ext cx="6140449" cy="1323439"/>
          </a:xfrm>
        </p:spPr>
        <p:txBody>
          <a:bodyPr anchor="t">
            <a:normAutofit/>
          </a:bodyPr>
          <a:lstStyle/>
          <a:p>
            <a:r>
              <a:rPr lang="en-US" sz="3100">
                <a:solidFill>
                  <a:schemeClr val="bg1"/>
                </a:solidFill>
              </a:rPr>
              <a:t>Eligible Project Types: New Projects</a:t>
            </a:r>
            <a:br>
              <a:rPr lang="en-US" sz="3100">
                <a:solidFill>
                  <a:schemeClr val="bg1"/>
                </a:solidFill>
              </a:rPr>
            </a:br>
            <a:r>
              <a:rPr lang="en-US" sz="1800" i="1">
                <a:solidFill>
                  <a:schemeClr val="bg1"/>
                </a:solidFill>
              </a:rPr>
              <a:t>See page 6 of the RFP</a:t>
            </a:r>
            <a:endParaRPr lang="en-US" sz="1800">
              <a:solidFill>
                <a:schemeClr val="bg1"/>
              </a:solidFill>
            </a:endParaRPr>
          </a:p>
        </p:txBody>
      </p:sp>
      <p:grpSp>
        <p:nvGrpSpPr>
          <p:cNvPr id="17" name="Group 16">
            <a:extLst>
              <a:ext uri="{FF2B5EF4-FFF2-40B4-BE49-F238E27FC236}">
                <a16:creationId xmlns:a16="http://schemas.microsoft.com/office/drawing/2014/main" id="{36AB285A-81F9-42F0-A9FD-0058EB46EF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8" name="Group 17">
              <a:extLst>
                <a:ext uri="{FF2B5EF4-FFF2-40B4-BE49-F238E27FC236}">
                  <a16:creationId xmlns:a16="http://schemas.microsoft.com/office/drawing/2014/main" id="{A08FF3E0-ABFD-4639-B6D5-59DC3C50432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26" name="Freeform: Shape 25">
                <a:extLst>
                  <a:ext uri="{FF2B5EF4-FFF2-40B4-BE49-F238E27FC236}">
                    <a16:creationId xmlns:a16="http://schemas.microsoft.com/office/drawing/2014/main" id="{05F28668-2B20-456B-B40F-9496D0A01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345261A6-F525-4DE2-99D5-BD04602D3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9" name="Group 18">
              <a:extLst>
                <a:ext uri="{FF2B5EF4-FFF2-40B4-BE49-F238E27FC236}">
                  <a16:creationId xmlns:a16="http://schemas.microsoft.com/office/drawing/2014/main" id="{5726B9BC-5A36-4E2B-ACA8-E750DAF63CB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20" name="Group 19">
                <a:extLst>
                  <a:ext uri="{FF2B5EF4-FFF2-40B4-BE49-F238E27FC236}">
                    <a16:creationId xmlns:a16="http://schemas.microsoft.com/office/drawing/2014/main" id="{D3D8668E-61B9-48EF-9EBA-555647BA6D4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24" name="Freeform: Shape 23">
                  <a:extLst>
                    <a:ext uri="{FF2B5EF4-FFF2-40B4-BE49-F238E27FC236}">
                      <a16:creationId xmlns:a16="http://schemas.microsoft.com/office/drawing/2014/main" id="{3B5CB98A-8493-4791-B351-0BC590BB9A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4CA2FB47-60A5-434E-9BA4-1FF65518A1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1" name="Group 20">
                <a:extLst>
                  <a:ext uri="{FF2B5EF4-FFF2-40B4-BE49-F238E27FC236}">
                    <a16:creationId xmlns:a16="http://schemas.microsoft.com/office/drawing/2014/main" id="{406D9D90-1212-40FF-BAB0-8A661FC855E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22" name="Freeform: Shape 21">
                  <a:extLst>
                    <a:ext uri="{FF2B5EF4-FFF2-40B4-BE49-F238E27FC236}">
                      <a16:creationId xmlns:a16="http://schemas.microsoft.com/office/drawing/2014/main" id="{903898C6-CE98-4636-8CE5-5172BD2B9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F5326F39-37DB-4935-9AD9-746655D5DD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pic>
        <p:nvPicPr>
          <p:cNvPr id="4" name="Picture 3" descr="A close up of a leaf&#10;&#10;Description automatically generated">
            <a:extLst>
              <a:ext uri="{FF2B5EF4-FFF2-40B4-BE49-F238E27FC236}">
                <a16:creationId xmlns:a16="http://schemas.microsoft.com/office/drawing/2014/main" id="{542A693A-2298-5C0C-651C-1E979E4CCDB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0800000">
            <a:off x="835024" y="1723713"/>
            <a:ext cx="2663825" cy="3990749"/>
          </a:xfrm>
          <a:prstGeom prst="rect">
            <a:avLst/>
          </a:prstGeom>
        </p:spPr>
      </p:pic>
      <p:sp>
        <p:nvSpPr>
          <p:cNvPr id="3" name="Content Placeholder 2">
            <a:extLst>
              <a:ext uri="{FF2B5EF4-FFF2-40B4-BE49-F238E27FC236}">
                <a16:creationId xmlns:a16="http://schemas.microsoft.com/office/drawing/2014/main" id="{FE2A5192-C903-ADA7-3ABA-E7873B092202}"/>
              </a:ext>
            </a:extLst>
          </p:cNvPr>
          <p:cNvSpPr>
            <a:spLocks noGrp="1"/>
          </p:cNvSpPr>
          <p:nvPr>
            <p:ph idx="1"/>
          </p:nvPr>
        </p:nvSpPr>
        <p:spPr>
          <a:xfrm>
            <a:off x="4918509" y="1919019"/>
            <a:ext cx="6454341" cy="4343401"/>
          </a:xfrm>
        </p:spPr>
        <p:txBody>
          <a:bodyPr>
            <a:normAutofit/>
          </a:bodyPr>
          <a:lstStyle/>
          <a:p>
            <a:r>
              <a:rPr lang="en-US" sz="1800" b="1">
                <a:solidFill>
                  <a:schemeClr val="bg1">
                    <a:alpha val="80000"/>
                  </a:schemeClr>
                </a:solidFill>
                <a:latin typeface="Arial" panose="020B0604020202020204" pitchFamily="34" charset="0"/>
                <a:ea typeface="Arial" panose="020B0604020202020204" pitchFamily="34" charset="0"/>
              </a:rPr>
              <a:t>F</a:t>
            </a:r>
            <a:r>
              <a:rPr lang="en-US" sz="1800" b="1">
                <a:solidFill>
                  <a:schemeClr val="bg1">
                    <a:alpha val="80000"/>
                  </a:schemeClr>
                </a:solidFill>
                <a:effectLst/>
                <a:latin typeface="Arial" panose="020B0604020202020204" pitchFamily="34" charset="0"/>
                <a:ea typeface="Arial" panose="020B0604020202020204" pitchFamily="34" charset="0"/>
              </a:rPr>
              <a:t>unded through:</a:t>
            </a:r>
          </a:p>
          <a:p>
            <a:pPr lvl="1"/>
            <a:r>
              <a:rPr lang="en-US" sz="1800">
                <a:solidFill>
                  <a:schemeClr val="bg1">
                    <a:alpha val="80000"/>
                  </a:schemeClr>
                </a:solidFill>
                <a:effectLst/>
                <a:latin typeface="Arial" panose="020B0604020202020204" pitchFamily="34" charset="0"/>
                <a:ea typeface="Arial" panose="020B0604020202020204" pitchFamily="34" charset="0"/>
              </a:rPr>
              <a:t>Reallocation </a:t>
            </a:r>
          </a:p>
          <a:p>
            <a:pPr lvl="1"/>
            <a:r>
              <a:rPr lang="en-US" sz="1800">
                <a:solidFill>
                  <a:schemeClr val="bg1">
                    <a:alpha val="80000"/>
                  </a:schemeClr>
                </a:solidFill>
                <a:effectLst/>
                <a:latin typeface="Arial" panose="020B0604020202020204" pitchFamily="34" charset="0"/>
                <a:ea typeface="Arial" panose="020B0604020202020204" pitchFamily="34" charset="0"/>
              </a:rPr>
              <a:t>CoC bonus funds</a:t>
            </a:r>
          </a:p>
          <a:p>
            <a:pPr lvl="1"/>
            <a:r>
              <a:rPr lang="en-US" sz="1800">
                <a:solidFill>
                  <a:schemeClr val="bg1">
                    <a:alpha val="80000"/>
                  </a:schemeClr>
                </a:solidFill>
                <a:latin typeface="Arial" panose="020B0604020202020204" pitchFamily="34" charset="0"/>
                <a:ea typeface="Arial" panose="020B0604020202020204" pitchFamily="34" charset="0"/>
              </a:rPr>
              <a:t>C</a:t>
            </a:r>
            <a:r>
              <a:rPr lang="en-US" sz="1800">
                <a:solidFill>
                  <a:schemeClr val="bg1">
                    <a:alpha val="80000"/>
                  </a:schemeClr>
                </a:solidFill>
                <a:effectLst/>
                <a:latin typeface="Arial" panose="020B0604020202020204" pitchFamily="34" charset="0"/>
                <a:ea typeface="Arial" panose="020B0604020202020204" pitchFamily="34" charset="0"/>
              </a:rPr>
              <a:t>ombination of reallocation and CoC Bonus funds </a:t>
            </a:r>
          </a:p>
          <a:p>
            <a:pPr lvl="1"/>
            <a:r>
              <a:rPr lang="en-US" sz="1800">
                <a:solidFill>
                  <a:schemeClr val="bg1">
                    <a:alpha val="80000"/>
                  </a:schemeClr>
                </a:solidFill>
                <a:latin typeface="Arial" panose="020B0604020202020204" pitchFamily="34" charset="0"/>
                <a:ea typeface="Arial" panose="020B0604020202020204" pitchFamily="34" charset="0"/>
              </a:rPr>
              <a:t>N</a:t>
            </a:r>
            <a:r>
              <a:rPr lang="en-US" sz="1800">
                <a:solidFill>
                  <a:schemeClr val="bg1">
                    <a:alpha val="80000"/>
                  </a:schemeClr>
                </a:solidFill>
                <a:effectLst/>
                <a:latin typeface="Arial" panose="020B0604020202020204" pitchFamily="34" charset="0"/>
                <a:ea typeface="Arial" panose="020B0604020202020204" pitchFamily="34" charset="0"/>
              </a:rPr>
              <a:t>ew DV Bonus projects</a:t>
            </a:r>
          </a:p>
          <a:p>
            <a:r>
              <a:rPr lang="en-US" sz="1800">
                <a:solidFill>
                  <a:schemeClr val="bg1">
                    <a:alpha val="80000"/>
                  </a:schemeClr>
                </a:solidFill>
                <a:latin typeface="Arial" panose="020B0604020202020204" pitchFamily="34" charset="0"/>
                <a:ea typeface="Arial" panose="020B0604020202020204" pitchFamily="34" charset="0"/>
              </a:rPr>
              <a:t>Can </a:t>
            </a:r>
            <a:r>
              <a:rPr lang="en-US" sz="1800">
                <a:solidFill>
                  <a:schemeClr val="bg1">
                    <a:alpha val="80000"/>
                  </a:schemeClr>
                </a:solidFill>
                <a:effectLst/>
                <a:latin typeface="Arial" panose="020B0604020202020204" pitchFamily="34" charset="0"/>
                <a:ea typeface="Arial" panose="020B0604020202020204" pitchFamily="34" charset="0"/>
              </a:rPr>
              <a:t>reallocate up to </a:t>
            </a:r>
            <a:r>
              <a:rPr lang="en-US" sz="1800">
                <a:solidFill>
                  <a:schemeClr val="tx1">
                    <a:alpha val="80000"/>
                  </a:schemeClr>
                </a:solidFill>
                <a:effectLst/>
                <a:highlight>
                  <a:srgbClr val="FFFF00"/>
                </a:highlight>
                <a:latin typeface="Arial" panose="020B0604020202020204" pitchFamily="34" charset="0"/>
                <a:ea typeface="Arial" panose="020B0604020202020204" pitchFamily="34" charset="0"/>
              </a:rPr>
              <a:t>$682,918 </a:t>
            </a:r>
            <a:r>
              <a:rPr lang="en-US" sz="1800">
                <a:solidFill>
                  <a:schemeClr val="bg1">
                    <a:alpha val="80000"/>
                  </a:schemeClr>
                </a:solidFill>
                <a:effectLst/>
                <a:latin typeface="Arial" panose="020B0604020202020204" pitchFamily="34" charset="0"/>
                <a:ea typeface="Arial" panose="020B0604020202020204" pitchFamily="34" charset="0"/>
              </a:rPr>
              <a:t>to support new eligible housing programs for a 1-year grant term. </a:t>
            </a:r>
          </a:p>
          <a:p>
            <a:r>
              <a:rPr lang="en-US" sz="1800" b="1">
                <a:solidFill>
                  <a:schemeClr val="bg1">
                    <a:alpha val="80000"/>
                  </a:schemeClr>
                </a:solidFill>
                <a:latin typeface="Arial" panose="020B0604020202020204" pitchFamily="34" charset="0"/>
                <a:ea typeface="Arial" panose="020B0604020202020204" pitchFamily="34" charset="0"/>
              </a:rPr>
              <a:t>Priorities:</a:t>
            </a:r>
          </a:p>
          <a:p>
            <a:pPr lvl="1"/>
            <a:r>
              <a:rPr lang="en-US" sz="1800">
                <a:solidFill>
                  <a:schemeClr val="bg1">
                    <a:alpha val="80000"/>
                  </a:schemeClr>
                </a:solidFill>
                <a:effectLst/>
                <a:latin typeface="Arial" panose="020B0604020202020204" pitchFamily="34" charset="0"/>
                <a:ea typeface="Arial" panose="020B0604020202020204" pitchFamily="34" charset="0"/>
              </a:rPr>
              <a:t>Permanent Housing—Permanent Supportive Housing (PH-PSH) projects that coordinate with housing providers that do not receive ESG or CoC funds (e.g., Public Housing Agencies) and/or healthcare organizations to provide permanent housing </a:t>
            </a:r>
            <a:endParaRPr lang="en-US" sz="1800">
              <a:solidFill>
                <a:schemeClr val="bg1">
                  <a:alpha val="80000"/>
                </a:schemeClr>
              </a:solidFill>
            </a:endParaRPr>
          </a:p>
          <a:p>
            <a:pPr marL="0" indent="0">
              <a:buNone/>
            </a:pPr>
            <a:endParaRPr lang="en-US" sz="1100">
              <a:solidFill>
                <a:schemeClr val="bg1">
                  <a:alpha val="80000"/>
                </a:schemeClr>
              </a:solidFill>
            </a:endParaRPr>
          </a:p>
        </p:txBody>
      </p:sp>
    </p:spTree>
    <p:extLst>
      <p:ext uri="{BB962C8B-B14F-4D97-AF65-F5344CB8AC3E}">
        <p14:creationId xmlns:p14="http://schemas.microsoft.com/office/powerpoint/2010/main" val="263488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D7E3B2-0563-20F4-9EBE-C093D5B0824B}"/>
              </a:ext>
            </a:extLst>
          </p:cNvPr>
          <p:cNvSpPr>
            <a:spLocks noGrp="1"/>
          </p:cNvSpPr>
          <p:nvPr>
            <p:ph type="title"/>
          </p:nvPr>
        </p:nvSpPr>
        <p:spPr>
          <a:xfrm>
            <a:off x="838200" y="631825"/>
            <a:ext cx="10515600" cy="1325563"/>
          </a:xfrm>
        </p:spPr>
        <p:txBody>
          <a:bodyPr>
            <a:normAutofit/>
          </a:bodyPr>
          <a:lstStyle/>
          <a:p>
            <a:r>
              <a:rPr lang="en-US"/>
              <a:t>Eligible Projects: Expansion Projects</a:t>
            </a:r>
            <a:br>
              <a:rPr lang="en-US"/>
            </a:br>
            <a:r>
              <a:rPr lang="en-US" sz="1600" i="1"/>
              <a:t>See page 7 of the RFP</a:t>
            </a:r>
          </a:p>
        </p:txBody>
      </p:sp>
      <p:sp>
        <p:nvSpPr>
          <p:cNvPr id="3" name="Content Placeholder 2">
            <a:extLst>
              <a:ext uri="{FF2B5EF4-FFF2-40B4-BE49-F238E27FC236}">
                <a16:creationId xmlns:a16="http://schemas.microsoft.com/office/drawing/2014/main" id="{FE2A5192-C903-ADA7-3ABA-E7873B092202}"/>
              </a:ext>
            </a:extLst>
          </p:cNvPr>
          <p:cNvSpPr>
            <a:spLocks noGrp="1"/>
          </p:cNvSpPr>
          <p:nvPr>
            <p:ph idx="1"/>
          </p:nvPr>
        </p:nvSpPr>
        <p:spPr>
          <a:xfrm>
            <a:off x="838200" y="1906490"/>
            <a:ext cx="10515600" cy="4091736"/>
          </a:xfrm>
        </p:spPr>
        <p:txBody>
          <a:bodyPr>
            <a:normAutofit lnSpcReduction="10000"/>
          </a:bodyPr>
          <a:lstStyle/>
          <a:p>
            <a:r>
              <a:rPr lang="en-US" sz="1800">
                <a:effectLst/>
                <a:latin typeface="Arial" panose="020B0604020202020204" pitchFamily="34" charset="0"/>
                <a:ea typeface="Arial" panose="020B0604020202020204" pitchFamily="34" charset="0"/>
                <a:cs typeface="Arial" panose="020B0604020202020204" pitchFamily="34" charset="0"/>
              </a:rPr>
              <a:t>PIC is accepting Expansion Project proposals for the program types (specified in eligible Renewal Projects):</a:t>
            </a:r>
          </a:p>
          <a:p>
            <a:pPr lvl="1"/>
            <a:r>
              <a:rPr lang="en-US" sz="1400">
                <a:effectLst/>
                <a:latin typeface="Arial" panose="020B0604020202020204" pitchFamily="34" charset="0"/>
                <a:ea typeface="Arial" panose="020B0604020202020204" pitchFamily="34" charset="0"/>
                <a:cs typeface="Arial" panose="020B0604020202020204" pitchFamily="34" charset="0"/>
              </a:rPr>
              <a:t>PH-PSH</a:t>
            </a:r>
          </a:p>
          <a:p>
            <a:pPr lvl="1"/>
            <a:r>
              <a:rPr lang="en-US" sz="1400">
                <a:effectLst/>
                <a:latin typeface="Arial" panose="020B0604020202020204" pitchFamily="34" charset="0"/>
                <a:ea typeface="Arial" panose="020B0604020202020204" pitchFamily="34" charset="0"/>
                <a:cs typeface="Arial" panose="020B0604020202020204" pitchFamily="34" charset="0"/>
              </a:rPr>
              <a:t>TH &amp; PH-RRH</a:t>
            </a:r>
          </a:p>
          <a:p>
            <a:pPr lvl="1"/>
            <a:r>
              <a:rPr lang="en-US" sz="1400">
                <a:effectLst/>
                <a:latin typeface="Arial" panose="020B0604020202020204" pitchFamily="34" charset="0"/>
                <a:ea typeface="Arial" panose="020B0604020202020204" pitchFamily="34" charset="0"/>
                <a:cs typeface="Arial" panose="020B0604020202020204" pitchFamily="34" charset="0"/>
              </a:rPr>
              <a:t>DV SSO-CE</a:t>
            </a:r>
          </a:p>
          <a:p>
            <a:r>
              <a:rPr lang="en-US" sz="1800">
                <a:solidFill>
                  <a:schemeClr val="bg1"/>
                </a:solidFill>
                <a:effectLst/>
                <a:highlight>
                  <a:srgbClr val="008000"/>
                </a:highlight>
                <a:latin typeface="Arial" panose="020B0604020202020204" pitchFamily="34" charset="0"/>
                <a:ea typeface="Arial" panose="020B0604020202020204" pitchFamily="34" charset="0"/>
                <a:cs typeface="Arial" panose="020B0604020202020204" pitchFamily="34" charset="0"/>
              </a:rPr>
              <a:t>YHDP projects cannot use the expansion process </a:t>
            </a:r>
          </a:p>
          <a:p>
            <a:r>
              <a:rPr lang="en-US" sz="1800">
                <a:effectLst/>
                <a:latin typeface="Arial" panose="020B0604020202020204" pitchFamily="34" charset="0"/>
                <a:ea typeface="Arial" panose="020B0604020202020204" pitchFamily="34" charset="0"/>
                <a:cs typeface="Arial" panose="020B0604020202020204" pitchFamily="34" charset="0"/>
              </a:rPr>
              <a:t>HUD will allow project applicants to apply for a new Expansion Project under the DV Bonus, reallocation, and CoC bonus processes to expand existing projects that will increase the number of units, persons served, services provided to existing program participants, or to add additional activities to HMIS and SSO-Coordinated Entry projects. </a:t>
            </a:r>
          </a:p>
          <a:p>
            <a:r>
              <a:rPr lang="en-US" sz="1800">
                <a:effectLst/>
                <a:latin typeface="Arial" panose="020B0604020202020204" pitchFamily="34" charset="0"/>
                <a:ea typeface="Arial" panose="020B0604020202020204" pitchFamily="34" charset="0"/>
                <a:cs typeface="Arial" panose="020B0604020202020204" pitchFamily="34" charset="0"/>
              </a:rPr>
              <a:t>If the new Expansion Project will expand an existing eligible CoC Renewal Project, HUD will not fund capital costs (i.e., new constructions, rehabilitation, or acquisition)</a:t>
            </a:r>
          </a:p>
          <a:p>
            <a:r>
              <a:rPr lang="en-US" sz="1800">
                <a:effectLst/>
                <a:latin typeface="Arial" panose="020B0604020202020204" pitchFamily="34" charset="0"/>
                <a:ea typeface="Arial" panose="020B0604020202020204" pitchFamily="34" charset="0"/>
                <a:cs typeface="Arial" panose="020B0604020202020204" pitchFamily="34" charset="0"/>
              </a:rPr>
              <a:t>HUD will only allow a 1-year funding request </a:t>
            </a:r>
          </a:p>
          <a:p>
            <a:r>
              <a:rPr lang="en-US" sz="1800">
                <a:effectLst/>
                <a:latin typeface="Arial" panose="020B0604020202020204" pitchFamily="34" charset="0"/>
                <a:ea typeface="Arial" panose="020B0604020202020204" pitchFamily="34" charset="0"/>
                <a:cs typeface="Arial" panose="020B0604020202020204" pitchFamily="34" charset="0"/>
              </a:rPr>
              <a:t>To apply for an expansion grant, project applicants must submit separate </a:t>
            </a:r>
            <a:r>
              <a:rPr lang="en-US" sz="1800" u="sng">
                <a:effectLst/>
                <a:latin typeface="Arial" panose="020B0604020202020204" pitchFamily="34" charset="0"/>
                <a:ea typeface="Arial" panose="020B0604020202020204" pitchFamily="34" charset="0"/>
                <a:cs typeface="Arial" panose="020B0604020202020204" pitchFamily="34" charset="0"/>
              </a:rPr>
              <a:t>Renewal</a:t>
            </a:r>
            <a:r>
              <a:rPr lang="en-US" sz="1800">
                <a:effectLst/>
                <a:latin typeface="Arial" panose="020B0604020202020204" pitchFamily="34" charset="0"/>
                <a:ea typeface="Arial" panose="020B0604020202020204" pitchFamily="34" charset="0"/>
                <a:cs typeface="Arial" panose="020B0604020202020204" pitchFamily="34" charset="0"/>
              </a:rPr>
              <a:t> and </a:t>
            </a:r>
            <a:r>
              <a:rPr lang="en-US" sz="1800" u="sng">
                <a:effectLst/>
                <a:latin typeface="Arial" panose="020B0604020202020204" pitchFamily="34" charset="0"/>
                <a:ea typeface="Arial" panose="020B0604020202020204" pitchFamily="34" charset="0"/>
                <a:cs typeface="Arial" panose="020B0604020202020204" pitchFamily="34" charset="0"/>
              </a:rPr>
              <a:t>New Project </a:t>
            </a:r>
            <a:r>
              <a:rPr lang="en-US" sz="1800">
                <a:effectLst/>
                <a:latin typeface="Arial" panose="020B0604020202020204" pitchFamily="34" charset="0"/>
                <a:ea typeface="Arial" panose="020B0604020202020204" pitchFamily="34" charset="0"/>
                <a:cs typeface="Arial" panose="020B0604020202020204" pitchFamily="34" charset="0"/>
              </a:rPr>
              <a:t>applications</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2700"/>
          </a:p>
        </p:txBody>
      </p:sp>
      <p:pic>
        <p:nvPicPr>
          <p:cNvPr id="5" name="Picture 4" descr="A close up of a leaf&#10;&#10;Description automatically generated">
            <a:extLst>
              <a:ext uri="{FF2B5EF4-FFF2-40B4-BE49-F238E27FC236}">
                <a16:creationId xmlns:a16="http://schemas.microsoft.com/office/drawing/2014/main" id="{B7587738-FF43-9788-1946-61CAA6D3F0A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8272969">
            <a:off x="9873102" y="426718"/>
            <a:ext cx="1577915" cy="1577915"/>
          </a:xfrm>
          <a:prstGeom prst="rect">
            <a:avLst/>
          </a:prstGeom>
        </p:spPr>
      </p:pic>
    </p:spTree>
    <p:extLst>
      <p:ext uri="{BB962C8B-B14F-4D97-AF65-F5344CB8AC3E}">
        <p14:creationId xmlns:p14="http://schemas.microsoft.com/office/powerpoint/2010/main" val="3708102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D7E3B2-0563-20F4-9EBE-C093D5B0824B}"/>
              </a:ext>
            </a:extLst>
          </p:cNvPr>
          <p:cNvSpPr>
            <a:spLocks noGrp="1"/>
          </p:cNvSpPr>
          <p:nvPr>
            <p:ph type="title"/>
          </p:nvPr>
        </p:nvSpPr>
        <p:spPr>
          <a:xfrm>
            <a:off x="838200" y="631825"/>
            <a:ext cx="10515600" cy="1325563"/>
          </a:xfrm>
        </p:spPr>
        <p:txBody>
          <a:bodyPr>
            <a:normAutofit/>
          </a:bodyPr>
          <a:lstStyle/>
          <a:p>
            <a:r>
              <a:rPr lang="en-US"/>
              <a:t>Eligible Projects: DV Bonus Projects</a:t>
            </a:r>
            <a:br>
              <a:rPr lang="en-US"/>
            </a:br>
            <a:r>
              <a:rPr lang="en-US" sz="1600" i="1"/>
              <a:t>See pages 7 of the RFP</a:t>
            </a:r>
            <a:endParaRPr lang="en-US" sz="1600">
              <a:highlight>
                <a:srgbClr val="FFFF00"/>
              </a:highlight>
            </a:endParaRPr>
          </a:p>
        </p:txBody>
      </p:sp>
      <p:sp>
        <p:nvSpPr>
          <p:cNvPr id="3" name="Content Placeholder 2">
            <a:extLst>
              <a:ext uri="{FF2B5EF4-FFF2-40B4-BE49-F238E27FC236}">
                <a16:creationId xmlns:a16="http://schemas.microsoft.com/office/drawing/2014/main" id="{FE2A5192-C903-ADA7-3ABA-E7873B092202}"/>
              </a:ext>
            </a:extLst>
          </p:cNvPr>
          <p:cNvSpPr>
            <a:spLocks noGrp="1"/>
          </p:cNvSpPr>
          <p:nvPr>
            <p:ph idx="1"/>
          </p:nvPr>
        </p:nvSpPr>
        <p:spPr>
          <a:xfrm>
            <a:off x="838200" y="1906490"/>
            <a:ext cx="10515600" cy="4091736"/>
          </a:xfrm>
        </p:spPr>
        <p:txBody>
          <a:bodyPr>
            <a:normAutofit lnSpcReduction="10000"/>
          </a:bodyPr>
          <a:lstStyle/>
          <a:p>
            <a:pPr>
              <a:lnSpc>
                <a:spcPct val="110000"/>
              </a:lnSpc>
              <a:spcBef>
                <a:spcPts val="0"/>
              </a:spcBef>
              <a:spcAft>
                <a:spcPts val="800"/>
              </a:spcAft>
            </a:pPr>
            <a:r>
              <a:rPr lang="en-US" sz="1800">
                <a:effectLst/>
                <a:ea typeface="Arial" panose="020B0604020202020204" pitchFamily="34" charset="0"/>
                <a:cs typeface="Arial" panose="020B0604020202020204" pitchFamily="34" charset="0"/>
              </a:rPr>
              <a:t>Accepting DV Bonus Projects totaling </a:t>
            </a:r>
            <a:r>
              <a:rPr lang="en-US" sz="1800">
                <a:effectLst/>
                <a:highlight>
                  <a:srgbClr val="FFFF00"/>
                </a:highlight>
                <a:ea typeface="Arial" panose="020B0604020202020204" pitchFamily="34" charset="0"/>
                <a:cs typeface="Arial" panose="020B0604020202020204" pitchFamily="34" charset="0"/>
              </a:rPr>
              <a:t>$648,397</a:t>
            </a:r>
            <a:endParaRPr lang="en-US" sz="1800" b="1">
              <a:highlight>
                <a:srgbClr val="FFFF00"/>
              </a:highlight>
              <a:ea typeface="Arial" panose="020B0604020202020204" pitchFamily="34" charset="0"/>
              <a:cs typeface="Arial" panose="020B0604020202020204" pitchFamily="34" charset="0"/>
            </a:endParaRPr>
          </a:p>
          <a:p>
            <a:pPr>
              <a:lnSpc>
                <a:spcPct val="110000"/>
              </a:lnSpc>
              <a:spcBef>
                <a:spcPts val="0"/>
              </a:spcBef>
              <a:spcAft>
                <a:spcPts val="800"/>
              </a:spcAft>
            </a:pPr>
            <a:r>
              <a:rPr lang="en-US" sz="1800">
                <a:ea typeface="Arial" panose="020B0604020202020204" pitchFamily="34" charset="0"/>
                <a:cs typeface="Arial" panose="020B0604020202020204" pitchFamily="34" charset="0"/>
              </a:rPr>
              <a:t>L</a:t>
            </a:r>
            <a:r>
              <a:rPr lang="en-US" sz="1800">
                <a:effectLst/>
                <a:ea typeface="Arial" panose="020B0604020202020204" pitchFamily="34" charset="0"/>
                <a:cs typeface="Arial" panose="020B0604020202020204" pitchFamily="34" charset="0"/>
              </a:rPr>
              <a:t>imited to a 1-year funding request and must follow the Housing First approach</a:t>
            </a:r>
            <a:endParaRPr lang="en-US" sz="1800">
              <a:effectLst/>
              <a:ea typeface="Calibri" panose="020F0502020204030204" pitchFamily="34" charset="0"/>
              <a:cs typeface="Arial" panose="020B0604020202020204" pitchFamily="34" charset="0"/>
            </a:endParaRPr>
          </a:p>
          <a:p>
            <a:pPr>
              <a:lnSpc>
                <a:spcPct val="110000"/>
              </a:lnSpc>
              <a:spcBef>
                <a:spcPts val="0"/>
              </a:spcBef>
            </a:pPr>
            <a:r>
              <a:rPr lang="en-US" sz="1800" b="1">
                <a:effectLst/>
                <a:ea typeface="Arial" panose="020B0604020202020204" pitchFamily="34" charset="0"/>
                <a:cs typeface="Arial" panose="020B0604020202020204" pitchFamily="34" charset="0"/>
              </a:rPr>
              <a:t>Permanent Housing-Rapid Re-Housing (PH-RRH) </a:t>
            </a:r>
            <a:r>
              <a:rPr lang="en-US" sz="1800">
                <a:effectLst/>
                <a:ea typeface="Arial" panose="020B0604020202020204" pitchFamily="34" charset="0"/>
                <a:cs typeface="Arial" panose="020B0604020202020204" pitchFamily="34" charset="0"/>
              </a:rPr>
              <a:t>projects dedicated to serving survivors of domestic violence, dating violence, or stalking that are defined as homeless </a:t>
            </a:r>
          </a:p>
          <a:p>
            <a:pPr>
              <a:lnSpc>
                <a:spcPct val="110000"/>
              </a:lnSpc>
              <a:spcBef>
                <a:spcPts val="0"/>
              </a:spcBef>
            </a:pPr>
            <a:r>
              <a:rPr lang="en-US" sz="1800" b="1">
                <a:effectLst/>
                <a:ea typeface="Arial" panose="020B0604020202020204" pitchFamily="34" charset="0"/>
                <a:cs typeface="Arial" panose="020B0604020202020204" pitchFamily="34" charset="0"/>
              </a:rPr>
              <a:t>Joint TH and PH-RRH </a:t>
            </a:r>
            <a:r>
              <a:rPr lang="en-US" sz="1800">
                <a:effectLst/>
                <a:ea typeface="Arial" panose="020B0604020202020204" pitchFamily="34" charset="0"/>
                <a:cs typeface="Arial" panose="020B0604020202020204" pitchFamily="34" charset="0"/>
              </a:rPr>
              <a:t>component projects dedicated to serving survivors of domestic violence, dating violence, or stalking that are defined as homeless </a:t>
            </a:r>
          </a:p>
          <a:p>
            <a:pPr>
              <a:lnSpc>
                <a:spcPct val="110000"/>
              </a:lnSpc>
              <a:spcBef>
                <a:spcPts val="0"/>
              </a:spcBef>
            </a:pPr>
            <a:r>
              <a:rPr lang="en-US" sz="1800" b="1">
                <a:effectLst/>
                <a:ea typeface="Arial" panose="020B0604020202020204" pitchFamily="34" charset="0"/>
                <a:cs typeface="Arial" panose="020B0604020202020204" pitchFamily="34" charset="0"/>
              </a:rPr>
              <a:t>Supportive Services Only—Coordinated Entry</a:t>
            </a:r>
            <a:r>
              <a:rPr lang="en-US" sz="1800">
                <a:effectLst/>
                <a:ea typeface="Arial" panose="020B0604020202020204" pitchFamily="34" charset="0"/>
                <a:cs typeface="Arial" panose="020B0604020202020204" pitchFamily="34" charset="0"/>
              </a:rPr>
              <a:t> projects to implement policies, procedures, and practices that equip the DV CoC’s Coordinated Entry System to better meet the needs of survivors of domestic violence, dating violence, or stalking. </a:t>
            </a:r>
          </a:p>
          <a:p>
            <a:pPr lvl="1">
              <a:lnSpc>
                <a:spcPct val="110000"/>
              </a:lnSpc>
              <a:spcBef>
                <a:spcPts val="0"/>
              </a:spcBef>
            </a:pPr>
            <a:r>
              <a:rPr lang="en-US" sz="1600">
                <a:effectLst/>
                <a:ea typeface="Arial" panose="020B0604020202020204" pitchFamily="34" charset="0"/>
                <a:cs typeface="Arial" panose="020B0604020202020204" pitchFamily="34" charset="0"/>
              </a:rPr>
              <a:t>Only the CoC designated DV CES lead may apply for SSO-CE monies.</a:t>
            </a:r>
            <a:endParaRPr lang="en-US" sz="1600">
              <a:effectLst/>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sz="1400">
              <a:effectLst/>
              <a:latin typeface="Arial" panose="020B0604020202020204" pitchFamily="34" charset="0"/>
              <a:ea typeface="Arial" panose="020B0604020202020204" pitchFamily="34" charset="0"/>
              <a:cs typeface="Arial" panose="020B0604020202020204" pitchFamily="34" charset="0"/>
            </a:endParaRPr>
          </a:p>
          <a:p>
            <a:pPr marL="0" marR="0" indent="0">
              <a:lnSpc>
                <a:spcPct val="107000"/>
              </a:lnSpc>
              <a:spcBef>
                <a:spcPts val="0"/>
              </a:spcBef>
              <a:spcAft>
                <a:spcPts val="800"/>
              </a:spcAft>
              <a:buNone/>
            </a:pPr>
            <a:r>
              <a:rPr lang="en-US" sz="1400">
                <a:effectLst/>
                <a:latin typeface="Arial" panose="020B0604020202020204" pitchFamily="34" charset="0"/>
                <a:ea typeface="Arial" panose="020B0604020202020204" pitchFamily="34" charset="0"/>
                <a:cs typeface="Arial" panose="020B0604020202020204" pitchFamily="34" charset="0"/>
              </a:rPr>
              <a:t>**DV Bonus funding may be used to expand an existing Renewal Project that is not dedicated to serving survivors of domestic violence, dating violence, sexual assault, or stalking so long as the DV Bonus funds for expansion are solely for additional units, beds, or services dedicated to persons eligible to be served with DV Bonus funding. </a:t>
            </a:r>
            <a:endParaRPr lang="en-US"/>
          </a:p>
          <a:p>
            <a:pPr marL="0" indent="0">
              <a:buNone/>
            </a:pPr>
            <a:endParaRPr lang="en-US" sz="2700"/>
          </a:p>
        </p:txBody>
      </p:sp>
      <p:pic>
        <p:nvPicPr>
          <p:cNvPr id="5" name="Picture 4" descr="A close up of a leaf&#10;&#10;Description automatically generated">
            <a:extLst>
              <a:ext uri="{FF2B5EF4-FFF2-40B4-BE49-F238E27FC236}">
                <a16:creationId xmlns:a16="http://schemas.microsoft.com/office/drawing/2014/main" id="{1996AC50-7169-33D2-EBB2-429A5808911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8272969">
            <a:off x="9892353" y="519389"/>
            <a:ext cx="1577915" cy="1577915"/>
          </a:xfrm>
          <a:prstGeom prst="rect">
            <a:avLst/>
          </a:prstGeom>
        </p:spPr>
      </p:pic>
    </p:spTree>
    <p:extLst>
      <p:ext uri="{BB962C8B-B14F-4D97-AF65-F5344CB8AC3E}">
        <p14:creationId xmlns:p14="http://schemas.microsoft.com/office/powerpoint/2010/main" val="850454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D7E3B2-0563-20F4-9EBE-C093D5B0824B}"/>
              </a:ext>
            </a:extLst>
          </p:cNvPr>
          <p:cNvSpPr>
            <a:spLocks noGrp="1"/>
          </p:cNvSpPr>
          <p:nvPr>
            <p:ph type="title"/>
          </p:nvPr>
        </p:nvSpPr>
        <p:spPr>
          <a:xfrm>
            <a:off x="838200" y="631825"/>
            <a:ext cx="10515600" cy="1325563"/>
          </a:xfrm>
        </p:spPr>
        <p:txBody>
          <a:bodyPr>
            <a:normAutofit/>
          </a:bodyPr>
          <a:lstStyle/>
          <a:p>
            <a:r>
              <a:rPr lang="en-US"/>
              <a:t>CoC Bonus Project</a:t>
            </a:r>
            <a:br>
              <a:rPr lang="en-US" sz="1600"/>
            </a:br>
            <a:r>
              <a:rPr lang="en-US" sz="1600" i="1"/>
              <a:t>See page 7 of the RFP</a:t>
            </a:r>
            <a:endParaRPr lang="en-US" sz="1600"/>
          </a:p>
        </p:txBody>
      </p:sp>
      <p:sp>
        <p:nvSpPr>
          <p:cNvPr id="3" name="Content Placeholder 2">
            <a:extLst>
              <a:ext uri="{FF2B5EF4-FFF2-40B4-BE49-F238E27FC236}">
                <a16:creationId xmlns:a16="http://schemas.microsoft.com/office/drawing/2014/main" id="{FE2A5192-C903-ADA7-3ABA-E7873B092202}"/>
              </a:ext>
            </a:extLst>
          </p:cNvPr>
          <p:cNvSpPr>
            <a:spLocks noGrp="1"/>
          </p:cNvSpPr>
          <p:nvPr>
            <p:ph idx="1"/>
          </p:nvPr>
        </p:nvSpPr>
        <p:spPr>
          <a:xfrm>
            <a:off x="838200" y="1906489"/>
            <a:ext cx="8305800" cy="4464493"/>
          </a:xfrm>
        </p:spPr>
        <p:txBody>
          <a:bodyPr>
            <a:normAutofit/>
          </a:bodyPr>
          <a:lstStyle/>
          <a:p>
            <a:r>
              <a:rPr lang="en-US" sz="2400">
                <a:effectLst/>
                <a:ea typeface="Arial" panose="020B0604020202020204" pitchFamily="34" charset="0"/>
                <a:cs typeface="Arial" panose="020B0604020202020204" pitchFamily="34" charset="0"/>
              </a:rPr>
              <a:t>Collaborative Applicants may include New Project applications of up to 5 percent of its CoC Final Pro Rata Need (FPRN). </a:t>
            </a:r>
          </a:p>
          <a:p>
            <a:r>
              <a:rPr lang="en-US" sz="2400">
                <a:effectLst/>
                <a:ea typeface="Arial" panose="020B0604020202020204" pitchFamily="34" charset="0"/>
                <a:cs typeface="Arial" panose="020B0604020202020204" pitchFamily="34" charset="0"/>
              </a:rPr>
              <a:t>New projects created through the CoC Bonus must meet the project eligibility and project quality threshold requirements established by HUD in Sections V.C.4.c of the NOFO. </a:t>
            </a:r>
          </a:p>
          <a:p>
            <a:r>
              <a:rPr lang="en-US" sz="2400">
                <a:effectLst/>
                <a:ea typeface="Arial" panose="020B0604020202020204" pitchFamily="34" charset="0"/>
                <a:cs typeface="Arial" panose="020B0604020202020204" pitchFamily="34" charset="0"/>
              </a:rPr>
              <a:t>To be eligible to receive a CoC Bonus project, the Collaborative Applicant must demonstrate its CoC ranks projects based on how they improve system performance as outlined in Section VII.B.2.b of the NOFO. </a:t>
            </a:r>
          </a:p>
          <a:p>
            <a:r>
              <a:rPr lang="en-US" sz="2400">
                <a:effectLst/>
                <a:ea typeface="Arial" panose="020B0604020202020204" pitchFamily="34" charset="0"/>
                <a:cs typeface="Arial" panose="020B0604020202020204" pitchFamily="34" charset="0"/>
              </a:rPr>
              <a:t>This amount represents </a:t>
            </a:r>
            <a:r>
              <a:rPr lang="en-US" sz="2400">
                <a:effectLst/>
                <a:highlight>
                  <a:srgbClr val="FFFF00"/>
                </a:highlight>
                <a:ea typeface="Arial" panose="020B0604020202020204" pitchFamily="34" charset="0"/>
                <a:cs typeface="Arial" panose="020B0604020202020204" pitchFamily="34" charset="0"/>
              </a:rPr>
              <a:t>$682,918 </a:t>
            </a:r>
            <a:r>
              <a:rPr lang="en-US" sz="2400">
                <a:effectLst/>
                <a:ea typeface="Arial" panose="020B0604020202020204" pitchFamily="34" charset="0"/>
                <a:cs typeface="Arial" panose="020B0604020202020204" pitchFamily="34" charset="0"/>
              </a:rPr>
              <a:t>in possible funding for New Projects.</a:t>
            </a:r>
            <a:endParaRPr lang="en-US" sz="2400">
              <a:effectLst/>
              <a:ea typeface="Calibri" panose="020F0502020204030204" pitchFamily="34" charset="0"/>
              <a:cs typeface="Arial" panose="020B0604020202020204" pitchFamily="34" charset="0"/>
            </a:endParaRPr>
          </a:p>
          <a:p>
            <a:pPr marL="0" indent="0">
              <a:buNone/>
            </a:pPr>
            <a:endParaRPr lang="en-US" sz="2700"/>
          </a:p>
        </p:txBody>
      </p:sp>
      <p:pic>
        <p:nvPicPr>
          <p:cNvPr id="4" name="Picture 3" descr="A close up of a leaf&#10;&#10;Description automatically generated">
            <a:extLst>
              <a:ext uri="{FF2B5EF4-FFF2-40B4-BE49-F238E27FC236}">
                <a16:creationId xmlns:a16="http://schemas.microsoft.com/office/drawing/2014/main" id="{F4972076-A890-2561-90EC-B529D79D26F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857991">
            <a:off x="8805058" y="2241274"/>
            <a:ext cx="2974410" cy="4492450"/>
          </a:xfrm>
          <a:prstGeom prst="rect">
            <a:avLst/>
          </a:prstGeom>
        </p:spPr>
      </p:pic>
    </p:spTree>
    <p:extLst>
      <p:ext uri="{BB962C8B-B14F-4D97-AF65-F5344CB8AC3E}">
        <p14:creationId xmlns:p14="http://schemas.microsoft.com/office/powerpoint/2010/main" val="498600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681BC2-2F9D-9207-CDA6-33776B66E86A}"/>
              </a:ext>
            </a:extLst>
          </p:cNvPr>
          <p:cNvSpPr>
            <a:spLocks noGrp="1"/>
          </p:cNvSpPr>
          <p:nvPr>
            <p:ph type="title"/>
          </p:nvPr>
        </p:nvSpPr>
        <p:spPr>
          <a:xfrm>
            <a:off x="5199038" y="747231"/>
            <a:ext cx="6140449" cy="1323439"/>
          </a:xfrm>
        </p:spPr>
        <p:txBody>
          <a:bodyPr anchor="t">
            <a:normAutofit/>
          </a:bodyPr>
          <a:lstStyle/>
          <a:p>
            <a:r>
              <a:rPr lang="en-US" sz="4000">
                <a:solidFill>
                  <a:schemeClr val="bg1"/>
                </a:solidFill>
              </a:rPr>
              <a:t>Application Process</a:t>
            </a:r>
            <a:br>
              <a:rPr lang="en-US" sz="4000">
                <a:solidFill>
                  <a:schemeClr val="bg1"/>
                </a:solidFill>
              </a:rPr>
            </a:br>
            <a:r>
              <a:rPr kumimoji="0" lang="en-US" sz="1600" b="0" i="1" u="none" strike="noStrike" kern="1200" cap="none" spc="0" normalizeH="0" baseline="0" noProof="0">
                <a:ln>
                  <a:noFill/>
                </a:ln>
                <a:solidFill>
                  <a:schemeClr val="bg1"/>
                </a:solidFill>
                <a:effectLst/>
                <a:uLnTx/>
                <a:uFillTx/>
                <a:latin typeface="Calibri Light" panose="020F0302020204030204"/>
                <a:ea typeface="+mj-ea"/>
                <a:cs typeface="+mj-cs"/>
              </a:rPr>
              <a:t>See page 8 of the RFP</a:t>
            </a:r>
            <a:endParaRPr lang="en-US" sz="4000">
              <a:solidFill>
                <a:schemeClr val="bg1"/>
              </a:solidFill>
            </a:endParaRPr>
          </a:p>
        </p:txBody>
      </p:sp>
      <p:pic>
        <p:nvPicPr>
          <p:cNvPr id="4" name="Picture 3" descr="A close up of a leaf&#10;&#10;Description automatically generated">
            <a:extLst>
              <a:ext uri="{FF2B5EF4-FFF2-40B4-BE49-F238E27FC236}">
                <a16:creationId xmlns:a16="http://schemas.microsoft.com/office/drawing/2014/main" id="{E2A2FF96-803E-3114-1A9F-436275B6DD8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80"/>
          <a:stretch/>
        </p:blipFill>
        <p:spPr>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effectLst/>
        </p:spPr>
      </p:pic>
      <p:grpSp>
        <p:nvGrpSpPr>
          <p:cNvPr id="26" name="Group 25">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27" name="Freeform: Shape 26">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557F870A-3996-4FDA-2B9F-51EAF5D3503E}"/>
              </a:ext>
            </a:extLst>
          </p:cNvPr>
          <p:cNvSpPr>
            <a:spLocks noGrp="1"/>
          </p:cNvSpPr>
          <p:nvPr>
            <p:ph idx="1"/>
          </p:nvPr>
        </p:nvSpPr>
        <p:spPr>
          <a:xfrm>
            <a:off x="5232401" y="1948071"/>
            <a:ext cx="6140449" cy="4552120"/>
          </a:xfrm>
        </p:spPr>
        <p:txBody>
          <a:bodyPr>
            <a:normAutofit/>
          </a:bodyPr>
          <a:lstStyle/>
          <a:p>
            <a:pPr marL="514350" indent="-514350">
              <a:buAutoNum type="arabicPeriod"/>
            </a:pPr>
            <a:r>
              <a:rPr lang="en-US" sz="1800">
                <a:solidFill>
                  <a:schemeClr val="bg1">
                    <a:alpha val="80000"/>
                  </a:schemeClr>
                </a:solidFill>
              </a:rPr>
              <a:t>Agency submits project proposal to Collaborative Applicant (PIC)</a:t>
            </a:r>
          </a:p>
          <a:p>
            <a:pPr lvl="1"/>
            <a:r>
              <a:rPr lang="en-US" sz="1800">
                <a:solidFill>
                  <a:schemeClr val="bg1">
                    <a:alpha val="80000"/>
                  </a:schemeClr>
                </a:solidFill>
              </a:rPr>
              <a:t>Optional: 10-minute individual project presentations to Evaluation Committee</a:t>
            </a:r>
          </a:p>
          <a:p>
            <a:pPr marL="514350" indent="-514350">
              <a:buAutoNum type="arabicPeriod"/>
            </a:pPr>
            <a:r>
              <a:rPr lang="en-US" sz="1800">
                <a:solidFill>
                  <a:schemeClr val="bg1">
                    <a:alpha val="80000"/>
                  </a:schemeClr>
                </a:solidFill>
              </a:rPr>
              <a:t>Evaluation Committee reviews and scores project proposals individually</a:t>
            </a:r>
          </a:p>
          <a:p>
            <a:pPr marL="514350" indent="-514350">
              <a:buAutoNum type="arabicPeriod"/>
            </a:pPr>
            <a:r>
              <a:rPr lang="en-US" sz="1800">
                <a:solidFill>
                  <a:schemeClr val="bg1">
                    <a:alpha val="80000"/>
                  </a:schemeClr>
                </a:solidFill>
              </a:rPr>
              <a:t>Project proposals are ranked in order based off Evaluation Committee’s scores</a:t>
            </a:r>
          </a:p>
          <a:p>
            <a:pPr marL="514350" indent="-514350">
              <a:buAutoNum type="arabicPeriod"/>
            </a:pPr>
            <a:r>
              <a:rPr lang="en-US" sz="1800">
                <a:solidFill>
                  <a:schemeClr val="bg1">
                    <a:alpha val="80000"/>
                  </a:schemeClr>
                </a:solidFill>
              </a:rPr>
              <a:t>Notice of project rankings available to public for review and comment</a:t>
            </a:r>
          </a:p>
          <a:p>
            <a:pPr marL="514350" indent="-514350">
              <a:buAutoNum type="arabicPeriod"/>
            </a:pPr>
            <a:r>
              <a:rPr lang="en-US" sz="1800">
                <a:solidFill>
                  <a:schemeClr val="bg1">
                    <a:alpha val="80000"/>
                  </a:schemeClr>
                </a:solidFill>
              </a:rPr>
              <a:t>Time for appeals </a:t>
            </a:r>
          </a:p>
          <a:p>
            <a:pPr marL="514350" indent="-514350">
              <a:buAutoNum type="arabicPeriod"/>
            </a:pPr>
            <a:r>
              <a:rPr lang="en-US" sz="1800">
                <a:solidFill>
                  <a:schemeClr val="bg1">
                    <a:alpha val="80000"/>
                  </a:schemeClr>
                </a:solidFill>
              </a:rPr>
              <a:t>Final rankings available to public</a:t>
            </a:r>
          </a:p>
          <a:p>
            <a:pPr marL="514350" indent="-514350">
              <a:buAutoNum type="arabicPeriod"/>
            </a:pPr>
            <a:r>
              <a:rPr lang="en-US" sz="1800">
                <a:solidFill>
                  <a:schemeClr val="bg1">
                    <a:alpha val="80000"/>
                  </a:schemeClr>
                </a:solidFill>
              </a:rPr>
              <a:t>One consolidated application is created and submitted to HUD</a:t>
            </a:r>
          </a:p>
          <a:p>
            <a:pPr marL="514350" indent="-514350">
              <a:buAutoNum type="arabicPeriod"/>
            </a:pPr>
            <a:endParaRPr lang="en-US" sz="1300">
              <a:solidFill>
                <a:schemeClr val="bg1">
                  <a:alpha val="80000"/>
                </a:schemeClr>
              </a:solidFill>
            </a:endParaRPr>
          </a:p>
          <a:p>
            <a:pPr marL="514350" indent="-514350">
              <a:buAutoNum type="arabicPeriod"/>
            </a:pPr>
            <a:endParaRPr lang="en-US" sz="1300">
              <a:solidFill>
                <a:schemeClr val="bg1">
                  <a:alpha val="80000"/>
                </a:schemeClr>
              </a:solidFill>
            </a:endParaRPr>
          </a:p>
        </p:txBody>
      </p:sp>
    </p:spTree>
    <p:extLst>
      <p:ext uri="{BB962C8B-B14F-4D97-AF65-F5344CB8AC3E}">
        <p14:creationId xmlns:p14="http://schemas.microsoft.com/office/powerpoint/2010/main" val="3690462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lose up of a leaf&#10;&#10;Description automatically generated">
            <a:extLst>
              <a:ext uri="{FF2B5EF4-FFF2-40B4-BE49-F238E27FC236}">
                <a16:creationId xmlns:a16="http://schemas.microsoft.com/office/drawing/2014/main" id="{E9935050-82CB-B936-7329-89F48CC30F12}"/>
              </a:ext>
            </a:extLst>
          </p:cNvPr>
          <p:cNvPicPr>
            <a:picLocks noChangeAspect="1"/>
          </p:cNvPicPr>
          <p:nvPr/>
        </p:nvPicPr>
        <p:blipFill rotWithShape="1">
          <a:blip r:embed="rId2">
            <a:alphaModFix amt="5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9009" b="33444"/>
          <a:stretch/>
        </p:blipFill>
        <p:spPr>
          <a:xfrm rot="10800000">
            <a:off x="20" y="-9107"/>
            <a:ext cx="12191980" cy="6858000"/>
          </a:xfrm>
          <a:prstGeom prst="rect">
            <a:avLst/>
          </a:prstGeom>
        </p:spPr>
      </p:pic>
      <p:sp>
        <p:nvSpPr>
          <p:cNvPr id="2" name="Title 1">
            <a:extLst>
              <a:ext uri="{FF2B5EF4-FFF2-40B4-BE49-F238E27FC236}">
                <a16:creationId xmlns:a16="http://schemas.microsoft.com/office/drawing/2014/main" id="{2451437D-41DF-6410-B4BE-F63E6D08EA0D}"/>
              </a:ext>
            </a:extLst>
          </p:cNvPr>
          <p:cNvSpPr>
            <a:spLocks noGrp="1"/>
          </p:cNvSpPr>
          <p:nvPr>
            <p:ph type="ctrTitle"/>
          </p:nvPr>
        </p:nvSpPr>
        <p:spPr>
          <a:xfrm>
            <a:off x="227424" y="9106"/>
            <a:ext cx="3889141" cy="4311396"/>
          </a:xfrm>
        </p:spPr>
        <p:txBody>
          <a:bodyPr vert="horz" lIns="91440" tIns="45720" rIns="91440" bIns="45720" rtlCol="0" anchor="ctr">
            <a:normAutofit/>
          </a:bodyPr>
          <a:lstStyle/>
          <a:p>
            <a:pPr algn="l"/>
            <a:r>
              <a:rPr lang="en-US" sz="7200">
                <a:solidFill>
                  <a:srgbClr val="FFFFFF"/>
                </a:solidFill>
              </a:rPr>
              <a:t>Purpose</a:t>
            </a:r>
            <a:r>
              <a:rPr lang="en-US" sz="7200">
                <a:solidFill>
                  <a:srgbClr val="FFFFFF"/>
                </a:solidFill>
                <a:highlight>
                  <a:srgbClr val="C0C0C0"/>
                </a:highlight>
              </a:rPr>
              <a:t> </a:t>
            </a:r>
          </a:p>
        </p:txBody>
      </p:sp>
      <p:sp>
        <p:nvSpPr>
          <p:cNvPr id="23" name="Arc 1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056BF5B3-660A-BE57-4925-47DC121A354A}"/>
              </a:ext>
            </a:extLst>
          </p:cNvPr>
          <p:cNvSpPr>
            <a:spLocks noGrp="1"/>
          </p:cNvSpPr>
          <p:nvPr>
            <p:ph type="subTitle" idx="1"/>
          </p:nvPr>
        </p:nvSpPr>
        <p:spPr>
          <a:xfrm>
            <a:off x="3647872" y="591344"/>
            <a:ext cx="7985963" cy="6120741"/>
          </a:xfrm>
        </p:spPr>
        <p:txBody>
          <a:bodyPr vert="horz" lIns="91440" tIns="45720" rIns="91440" bIns="45720" rtlCol="0" anchor="ctr">
            <a:normAutofit/>
          </a:bodyPr>
          <a:lstStyle/>
          <a:p>
            <a:pPr indent="-228600" algn="l">
              <a:buFont typeface="Arial" panose="020B0604020202020204" pitchFamily="34" charset="0"/>
              <a:buChar char="•"/>
            </a:pPr>
            <a:endParaRPr lang="en-US" b="0" i="0" u="none" strike="noStrike" baseline="0">
              <a:solidFill>
                <a:srgbClr val="FFFFFF"/>
              </a:solidFill>
            </a:endParaRPr>
          </a:p>
          <a:p>
            <a:pPr indent="-228600" algn="l">
              <a:buFont typeface="Arial" panose="020B0604020202020204" pitchFamily="34" charset="0"/>
              <a:buChar char="•"/>
            </a:pPr>
            <a:endParaRPr lang="en-US" b="0" i="0" u="none" strike="noStrike" baseline="0">
              <a:solidFill>
                <a:srgbClr val="FFFFFF"/>
              </a:solidFill>
            </a:endParaRPr>
          </a:p>
          <a:p>
            <a:pPr indent="-228600" algn="l">
              <a:buFont typeface="Arial" panose="020B0604020202020204" pitchFamily="34" charset="0"/>
              <a:buChar char="•"/>
            </a:pPr>
            <a:endParaRPr lang="en-US">
              <a:solidFill>
                <a:srgbClr val="FFFFFF"/>
              </a:solidFill>
            </a:endParaRPr>
          </a:p>
          <a:p>
            <a:pPr algn="l"/>
            <a:r>
              <a:rPr lang="en-US" sz="4000" b="0" i="0" u="none" strike="noStrike" baseline="0">
                <a:solidFill>
                  <a:srgbClr val="FFFFFF"/>
                </a:solidFill>
              </a:rPr>
              <a:t>The purpose of this local funding competition is to streamline the application process of developing the consolidated application and, ultimately, to expedite providers’ ability to implement projects and house those experiencing homelessness on </a:t>
            </a:r>
            <a:r>
              <a:rPr lang="en-US" sz="4000" b="0" i="0" u="none" strike="noStrike" baseline="0" err="1">
                <a:solidFill>
                  <a:srgbClr val="FFFFFF"/>
                </a:solidFill>
              </a:rPr>
              <a:t>Oʻahu</a:t>
            </a:r>
            <a:r>
              <a:rPr lang="en-US" sz="4000" b="0" i="0" u="none" strike="noStrike" baseline="0">
                <a:solidFill>
                  <a:srgbClr val="FFFFFF"/>
                </a:solidFill>
              </a:rPr>
              <a:t>. </a:t>
            </a:r>
          </a:p>
          <a:p>
            <a:pPr indent="-228600" algn="l">
              <a:buFont typeface="Arial" panose="020B0604020202020204" pitchFamily="34" charset="0"/>
              <a:buChar char="•"/>
            </a:pPr>
            <a:endParaRPr lang="en-US" b="0" i="0" u="none" strike="noStrike" baseline="0">
              <a:solidFill>
                <a:srgbClr val="FFFFFF"/>
              </a:solidFill>
            </a:endParaRPr>
          </a:p>
          <a:p>
            <a:pPr indent="-228600" algn="l">
              <a:buFont typeface="Arial" panose="020B0604020202020204" pitchFamily="34" charset="0"/>
              <a:buChar char="•"/>
            </a:pPr>
            <a:endParaRPr lang="en-US">
              <a:solidFill>
                <a:srgbClr val="FFFFFF"/>
              </a:solidFill>
            </a:endParaRPr>
          </a:p>
        </p:txBody>
      </p:sp>
    </p:spTree>
    <p:extLst>
      <p:ext uri="{BB962C8B-B14F-4D97-AF65-F5344CB8AC3E}">
        <p14:creationId xmlns:p14="http://schemas.microsoft.com/office/powerpoint/2010/main" val="862960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6D881B-1D8A-0CAB-A34B-9D88CBA597D3}"/>
              </a:ext>
            </a:extLst>
          </p:cNvPr>
          <p:cNvSpPr>
            <a:spLocks noGrp="1"/>
          </p:cNvSpPr>
          <p:nvPr>
            <p:ph type="title"/>
          </p:nvPr>
        </p:nvSpPr>
        <p:spPr>
          <a:xfrm>
            <a:off x="838200" y="631825"/>
            <a:ext cx="10515600" cy="1325563"/>
          </a:xfrm>
        </p:spPr>
        <p:txBody>
          <a:bodyPr>
            <a:normAutofit/>
          </a:bodyPr>
          <a:lstStyle/>
          <a:p>
            <a:r>
              <a:rPr lang="en-US"/>
              <a:t>Application Components</a:t>
            </a:r>
            <a:br>
              <a:rPr lang="en-US"/>
            </a:br>
            <a:r>
              <a:rPr lang="en-US" sz="1600" i="1"/>
              <a:t>See page 11 of the RFP</a:t>
            </a:r>
            <a:endParaRPr lang="en-US" sz="1600"/>
          </a:p>
        </p:txBody>
      </p:sp>
      <p:sp>
        <p:nvSpPr>
          <p:cNvPr id="3" name="Content Placeholder 2">
            <a:extLst>
              <a:ext uri="{FF2B5EF4-FFF2-40B4-BE49-F238E27FC236}">
                <a16:creationId xmlns:a16="http://schemas.microsoft.com/office/drawing/2014/main" id="{D1C816B5-10A9-1FFE-258B-AEF0D91F8A67}"/>
              </a:ext>
            </a:extLst>
          </p:cNvPr>
          <p:cNvSpPr>
            <a:spLocks noGrp="1"/>
          </p:cNvSpPr>
          <p:nvPr>
            <p:ph idx="1"/>
          </p:nvPr>
        </p:nvSpPr>
        <p:spPr>
          <a:xfrm>
            <a:off x="2838892" y="1721796"/>
            <a:ext cx="8514908" cy="4620637"/>
          </a:xfrm>
        </p:spPr>
        <p:txBody>
          <a:bodyPr>
            <a:normAutofit/>
          </a:bodyPr>
          <a:lstStyle/>
          <a:p>
            <a:pPr marL="514350" indent="-514350">
              <a:buAutoNum type="arabicPeriod"/>
            </a:pPr>
            <a:r>
              <a:rPr lang="en-US" sz="2400"/>
              <a:t>e-snaps Application – Complete in full, but do not submit on e-snaps until requested by the Collaborative Applicant</a:t>
            </a:r>
          </a:p>
          <a:p>
            <a:pPr marL="514350" indent="-514350">
              <a:buAutoNum type="arabicPeriod"/>
            </a:pPr>
            <a:r>
              <a:rPr lang="en-US" sz="2400"/>
              <a:t>Project Narrative – answer the questions in the RFP</a:t>
            </a:r>
          </a:p>
          <a:p>
            <a:pPr lvl="1"/>
            <a:r>
              <a:rPr lang="en-US" sz="2000"/>
              <a:t>Each project type contains different narrative questions </a:t>
            </a:r>
          </a:p>
          <a:p>
            <a:pPr lvl="1"/>
            <a:r>
              <a:rPr lang="en-US" sz="2000"/>
              <a:t>These questions directly correlate to criteria on the scorecards</a:t>
            </a:r>
          </a:p>
          <a:p>
            <a:pPr marL="514350" indent="-514350">
              <a:buAutoNum type="arabicPeriod"/>
            </a:pPr>
            <a:r>
              <a:rPr lang="en-US" sz="2400"/>
              <a:t>Project Budget – example budget is provided in the RFP </a:t>
            </a:r>
          </a:p>
          <a:p>
            <a:pPr marL="514350" indent="-514350">
              <a:buAutoNum type="arabicPeriod"/>
            </a:pPr>
            <a:r>
              <a:rPr lang="en-US" sz="2400"/>
              <a:t>Documented Match (must be 25%)</a:t>
            </a:r>
          </a:p>
          <a:p>
            <a:pPr marL="514350" indent="-514350">
              <a:buFont typeface="Arial" panose="020B0604020202020204" pitchFamily="34" charset="0"/>
              <a:buAutoNum type="arabicPeriod"/>
            </a:pPr>
            <a:r>
              <a:rPr lang="en-US" sz="2400">
                <a:effectLst/>
                <a:ea typeface="Arial" panose="020B0604020202020204" pitchFamily="34" charset="0"/>
                <a:cs typeface="Arial" panose="020B0604020202020204" pitchFamily="34" charset="0"/>
              </a:rPr>
              <a:t>HMIS APR for NOFO funding period</a:t>
            </a:r>
            <a:endParaRPr lang="en-US" sz="2400"/>
          </a:p>
          <a:p>
            <a:pPr marL="514350" indent="-514350">
              <a:buAutoNum type="arabicPeriod"/>
            </a:pPr>
            <a:r>
              <a:rPr lang="en-US" sz="2400"/>
              <a:t>Most recent financial audit </a:t>
            </a:r>
          </a:p>
        </p:txBody>
      </p:sp>
      <p:pic>
        <p:nvPicPr>
          <p:cNvPr id="4" name="Picture 3" descr="A close up of a leaf&#10;&#10;Description automatically generated">
            <a:extLst>
              <a:ext uri="{FF2B5EF4-FFF2-40B4-BE49-F238E27FC236}">
                <a16:creationId xmlns:a16="http://schemas.microsoft.com/office/drawing/2014/main" id="{6E18F1DE-A1E7-47FB-AF9E-7A062336CD1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0800000">
            <a:off x="71773" y="3136604"/>
            <a:ext cx="2365713" cy="3573094"/>
          </a:xfrm>
          <a:prstGeom prst="rect">
            <a:avLst/>
          </a:prstGeom>
        </p:spPr>
      </p:pic>
    </p:spTree>
    <p:extLst>
      <p:ext uri="{BB962C8B-B14F-4D97-AF65-F5344CB8AC3E}">
        <p14:creationId xmlns:p14="http://schemas.microsoft.com/office/powerpoint/2010/main" val="4128552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D7E3B2-0563-20F4-9EBE-C093D5B0824B}"/>
              </a:ext>
            </a:extLst>
          </p:cNvPr>
          <p:cNvSpPr>
            <a:spLocks noGrp="1"/>
          </p:cNvSpPr>
          <p:nvPr>
            <p:ph type="title"/>
          </p:nvPr>
        </p:nvSpPr>
        <p:spPr>
          <a:xfrm>
            <a:off x="838200" y="631825"/>
            <a:ext cx="10515600" cy="1325563"/>
          </a:xfrm>
        </p:spPr>
        <p:txBody>
          <a:bodyPr>
            <a:normAutofit/>
          </a:bodyPr>
          <a:lstStyle/>
          <a:p>
            <a:r>
              <a:rPr lang="en-US"/>
              <a:t>Submission Instructions</a:t>
            </a:r>
            <a:br>
              <a:rPr lang="en-US"/>
            </a:br>
            <a:r>
              <a:rPr lang="en-US" sz="1800" i="1"/>
              <a:t>See pages 13 &amp; 14 of RFP</a:t>
            </a:r>
            <a:br>
              <a:rPr lang="en-US"/>
            </a:br>
            <a:endParaRPr lang="en-US" sz="1600"/>
          </a:p>
        </p:txBody>
      </p:sp>
      <p:sp>
        <p:nvSpPr>
          <p:cNvPr id="3" name="Content Placeholder 2">
            <a:extLst>
              <a:ext uri="{FF2B5EF4-FFF2-40B4-BE49-F238E27FC236}">
                <a16:creationId xmlns:a16="http://schemas.microsoft.com/office/drawing/2014/main" id="{FE2A5192-C903-ADA7-3ABA-E7873B092202}"/>
              </a:ext>
            </a:extLst>
          </p:cNvPr>
          <p:cNvSpPr>
            <a:spLocks noGrp="1"/>
          </p:cNvSpPr>
          <p:nvPr>
            <p:ph idx="1"/>
          </p:nvPr>
        </p:nvSpPr>
        <p:spPr>
          <a:xfrm>
            <a:off x="1594884" y="1794294"/>
            <a:ext cx="10080480" cy="4574608"/>
          </a:xfrm>
        </p:spPr>
        <p:txBody>
          <a:bodyPr>
            <a:normAutofit lnSpcReduction="10000"/>
          </a:bodyPr>
          <a:lstStyle/>
          <a:p>
            <a:pPr marL="0" indent="0" algn="ctr">
              <a:buNone/>
            </a:pPr>
            <a:r>
              <a:rPr lang="en-US" sz="2400" b="1"/>
              <a:t>Proposals must be received at PIC’s office no later than Tuesday, August 15, at 12:00 p.m.</a:t>
            </a:r>
            <a:endParaRPr lang="en-US" sz="2400"/>
          </a:p>
          <a:p>
            <a:pPr marL="0" indent="0">
              <a:buNone/>
            </a:pPr>
            <a:r>
              <a:rPr lang="en-US" sz="2400"/>
              <a:t>Complete project proposals must include:</a:t>
            </a:r>
          </a:p>
          <a:p>
            <a:pPr marL="514350" indent="-514350">
              <a:buFont typeface="+mj-lt"/>
              <a:buAutoNum type="arabicPeriod"/>
            </a:pPr>
            <a:r>
              <a:rPr lang="en-US" sz="2400"/>
              <a:t>One (1) original hard copy</a:t>
            </a:r>
          </a:p>
          <a:p>
            <a:pPr marL="514350" indent="-514350">
              <a:buFont typeface="+mj-lt"/>
              <a:buAutoNum type="arabicPeriod"/>
            </a:pPr>
            <a:r>
              <a:rPr lang="en-US" sz="2400"/>
              <a:t>Five (5) hard copies of project proposal packets;	</a:t>
            </a:r>
          </a:p>
          <a:p>
            <a:pPr lvl="2"/>
            <a:r>
              <a:rPr lang="en-US" sz="2400"/>
              <a:t>Label the folder’s front cover with the agency name, year, program name, type of project submission, and amount requested</a:t>
            </a:r>
          </a:p>
          <a:p>
            <a:pPr lvl="2"/>
            <a:r>
              <a:rPr lang="en-US" sz="2400"/>
              <a:t>Tab and label each section of the application according to the content described in IV.</a:t>
            </a:r>
          </a:p>
          <a:p>
            <a:pPr marL="514350" indent="-514350">
              <a:buFont typeface="+mj-lt"/>
              <a:buAutoNum type="arabicPeriod"/>
            </a:pPr>
            <a:r>
              <a:rPr lang="en-US" sz="2400"/>
              <a:t>One (1) electronic PDF copy via flash drive</a:t>
            </a:r>
          </a:p>
          <a:p>
            <a:pPr lvl="2"/>
            <a:r>
              <a:rPr lang="en-US" sz="2400"/>
              <a:t>File name should include agency and project type (ex: PIC_HMIS_FY23)</a:t>
            </a:r>
          </a:p>
          <a:p>
            <a:pPr lvl="2"/>
            <a:r>
              <a:rPr lang="en-US" sz="2400"/>
              <a:t>PDF documents are combined (separate PDF files will not be accepted) </a:t>
            </a:r>
          </a:p>
          <a:p>
            <a:pPr marL="914400" lvl="2" indent="0">
              <a:buNone/>
            </a:pPr>
            <a:endParaRPr lang="en-US" sz="1900"/>
          </a:p>
        </p:txBody>
      </p:sp>
      <p:pic>
        <p:nvPicPr>
          <p:cNvPr id="4" name="Picture 3" descr="A close up of a leaf&#10;&#10;Description automatically generated">
            <a:extLst>
              <a:ext uri="{FF2B5EF4-FFF2-40B4-BE49-F238E27FC236}">
                <a16:creationId xmlns:a16="http://schemas.microsoft.com/office/drawing/2014/main" id="{0A64F23B-4607-7193-9742-D4959A7EE31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a:off x="71772" y="3827720"/>
            <a:ext cx="1908131" cy="2881977"/>
          </a:xfrm>
          <a:prstGeom prst="rect">
            <a:avLst/>
          </a:prstGeom>
        </p:spPr>
      </p:pic>
    </p:spTree>
    <p:extLst>
      <p:ext uri="{BB962C8B-B14F-4D97-AF65-F5344CB8AC3E}">
        <p14:creationId xmlns:p14="http://schemas.microsoft.com/office/powerpoint/2010/main" val="2660645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1CD304-2647-8811-77B3-14D1584DF249}"/>
              </a:ext>
            </a:extLst>
          </p:cNvPr>
          <p:cNvSpPr>
            <a:spLocks noGrp="1"/>
          </p:cNvSpPr>
          <p:nvPr>
            <p:ph type="title"/>
          </p:nvPr>
        </p:nvSpPr>
        <p:spPr>
          <a:xfrm>
            <a:off x="838200" y="631825"/>
            <a:ext cx="10515600" cy="1325563"/>
          </a:xfrm>
        </p:spPr>
        <p:txBody>
          <a:bodyPr>
            <a:normAutofit/>
          </a:bodyPr>
          <a:lstStyle/>
          <a:p>
            <a:r>
              <a:rPr lang="en-US"/>
              <a:t>Evaluation Process</a:t>
            </a:r>
            <a:br>
              <a:rPr lang="en-US"/>
            </a:br>
            <a:r>
              <a:rPr lang="en-US" sz="1600" i="1"/>
              <a:t>See pages 9 of the RFP</a:t>
            </a:r>
            <a:endParaRPr lang="en-US" sz="1600"/>
          </a:p>
        </p:txBody>
      </p:sp>
      <p:sp>
        <p:nvSpPr>
          <p:cNvPr id="3" name="Content Placeholder 2">
            <a:extLst>
              <a:ext uri="{FF2B5EF4-FFF2-40B4-BE49-F238E27FC236}">
                <a16:creationId xmlns:a16="http://schemas.microsoft.com/office/drawing/2014/main" id="{FA5283F6-3125-0814-27EC-DFE14CA9DE9D}"/>
              </a:ext>
            </a:extLst>
          </p:cNvPr>
          <p:cNvSpPr>
            <a:spLocks noGrp="1"/>
          </p:cNvSpPr>
          <p:nvPr>
            <p:ph idx="1"/>
          </p:nvPr>
        </p:nvSpPr>
        <p:spPr>
          <a:xfrm>
            <a:off x="945698" y="2069432"/>
            <a:ext cx="6934566" cy="4287113"/>
          </a:xfrm>
        </p:spPr>
        <p:txBody>
          <a:bodyPr>
            <a:normAutofit/>
          </a:bodyPr>
          <a:lstStyle/>
          <a:p>
            <a:r>
              <a:rPr lang="en-US" sz="2400"/>
              <a:t>Evaluation Committee is comprised of non-conflicted evaluators with experience in homelessness services, finances, evaluation, and lived experience with homelessness. </a:t>
            </a:r>
          </a:p>
          <a:p>
            <a:endParaRPr lang="en-US" sz="2400"/>
          </a:p>
          <a:p>
            <a:r>
              <a:rPr lang="en-US" sz="2400"/>
              <a:t>Utilize Scorecards (found on PIC’s website) and Narratives to evaluate project proposals</a:t>
            </a:r>
          </a:p>
        </p:txBody>
      </p:sp>
      <p:pic>
        <p:nvPicPr>
          <p:cNvPr id="4" name="Picture 3" descr="A close up of a leaf&#10;&#10;Description automatically generated">
            <a:extLst>
              <a:ext uri="{FF2B5EF4-FFF2-40B4-BE49-F238E27FC236}">
                <a16:creationId xmlns:a16="http://schemas.microsoft.com/office/drawing/2014/main" id="{D65B86CA-29D2-774A-CE3C-776FB7F74C9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275005">
            <a:off x="8937900" y="2013270"/>
            <a:ext cx="2937946" cy="4629731"/>
          </a:xfrm>
          <a:prstGeom prst="rect">
            <a:avLst/>
          </a:prstGeom>
        </p:spPr>
      </p:pic>
    </p:spTree>
    <p:extLst>
      <p:ext uri="{BB962C8B-B14F-4D97-AF65-F5344CB8AC3E}">
        <p14:creationId xmlns:p14="http://schemas.microsoft.com/office/powerpoint/2010/main" val="3199834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D7E3B2-0563-20F4-9EBE-C093D5B0824B}"/>
              </a:ext>
            </a:extLst>
          </p:cNvPr>
          <p:cNvSpPr>
            <a:spLocks noGrp="1"/>
          </p:cNvSpPr>
          <p:nvPr>
            <p:ph type="title"/>
          </p:nvPr>
        </p:nvSpPr>
        <p:spPr>
          <a:xfrm>
            <a:off x="838200" y="631825"/>
            <a:ext cx="10515600" cy="1325563"/>
          </a:xfrm>
        </p:spPr>
        <p:txBody>
          <a:bodyPr>
            <a:normAutofit/>
          </a:bodyPr>
          <a:lstStyle/>
          <a:p>
            <a:r>
              <a:rPr lang="en-US"/>
              <a:t>Scorecards</a:t>
            </a:r>
            <a:br>
              <a:rPr lang="en-US"/>
            </a:br>
            <a:r>
              <a:rPr lang="en-US" sz="1800" i="1"/>
              <a:t>See page 12 of the RFP</a:t>
            </a:r>
            <a:br>
              <a:rPr lang="en-US"/>
            </a:br>
            <a:endParaRPr lang="en-US" sz="1600">
              <a:highlight>
                <a:srgbClr val="FFFF00"/>
              </a:highlight>
            </a:endParaRPr>
          </a:p>
        </p:txBody>
      </p:sp>
      <p:sp>
        <p:nvSpPr>
          <p:cNvPr id="3" name="Content Placeholder 2">
            <a:extLst>
              <a:ext uri="{FF2B5EF4-FFF2-40B4-BE49-F238E27FC236}">
                <a16:creationId xmlns:a16="http://schemas.microsoft.com/office/drawing/2014/main" id="{FE2A5192-C903-ADA7-3ABA-E7873B092202}"/>
              </a:ext>
            </a:extLst>
          </p:cNvPr>
          <p:cNvSpPr>
            <a:spLocks noGrp="1"/>
          </p:cNvSpPr>
          <p:nvPr>
            <p:ph idx="1"/>
          </p:nvPr>
        </p:nvSpPr>
        <p:spPr>
          <a:xfrm>
            <a:off x="2941375" y="2111392"/>
            <a:ext cx="8296978" cy="3928642"/>
          </a:xfrm>
        </p:spPr>
        <p:txBody>
          <a:bodyPr>
            <a:normAutofit/>
          </a:bodyPr>
          <a:lstStyle/>
          <a:p>
            <a:r>
              <a:rPr lang="en-US" sz="2700"/>
              <a:t>Types of Scorecards:</a:t>
            </a:r>
          </a:p>
          <a:p>
            <a:pPr lvl="1"/>
            <a:r>
              <a:rPr lang="en-US" sz="2300">
                <a:hlinkClick r:id="rId2"/>
              </a:rPr>
              <a:t>Renewal Project Scorecard</a:t>
            </a:r>
            <a:endParaRPr lang="en-US" sz="2300"/>
          </a:p>
          <a:p>
            <a:pPr lvl="1"/>
            <a:r>
              <a:rPr lang="en-US" sz="2300">
                <a:hlinkClick r:id="rId3"/>
              </a:rPr>
              <a:t>Renewal-New Project Scorecard</a:t>
            </a:r>
            <a:endParaRPr lang="en-US" sz="2300"/>
          </a:p>
          <a:p>
            <a:pPr lvl="1"/>
            <a:r>
              <a:rPr lang="en-US" sz="2300">
                <a:hlinkClick r:id="rId4"/>
              </a:rPr>
              <a:t>New/Expansion Project Scorecard</a:t>
            </a:r>
            <a:endParaRPr lang="en-US" sz="2300"/>
          </a:p>
          <a:p>
            <a:pPr lvl="1"/>
            <a:r>
              <a:rPr lang="en-US" sz="2300">
                <a:hlinkClick r:id="rId5"/>
              </a:rPr>
              <a:t>SSO-CE Project Scorecard</a:t>
            </a:r>
            <a:endParaRPr lang="en-US" sz="2300"/>
          </a:p>
          <a:p>
            <a:pPr lvl="1"/>
            <a:r>
              <a:rPr lang="en-US" sz="2300">
                <a:hlinkClick r:id="rId6"/>
              </a:rPr>
              <a:t>SSO Project Scorecard</a:t>
            </a:r>
            <a:endParaRPr lang="en-US" sz="2300"/>
          </a:p>
          <a:p>
            <a:pPr lvl="1"/>
            <a:r>
              <a:rPr lang="en-US" sz="2300">
                <a:hlinkClick r:id="rId7"/>
              </a:rPr>
              <a:t>HMIS Project Scorecard</a:t>
            </a:r>
            <a:br>
              <a:rPr lang="en-US" sz="2300"/>
            </a:br>
            <a:endParaRPr lang="en-US" sz="2300"/>
          </a:p>
        </p:txBody>
      </p:sp>
      <p:pic>
        <p:nvPicPr>
          <p:cNvPr id="4" name="Picture 3" descr="A close up of a leaf&#10;&#10;Description automatically generated">
            <a:extLst>
              <a:ext uri="{FF2B5EF4-FFF2-40B4-BE49-F238E27FC236}">
                <a16:creationId xmlns:a16="http://schemas.microsoft.com/office/drawing/2014/main" id="{59279E2A-560E-6B66-576E-039D4A2C0284}"/>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rot="10800000">
            <a:off x="71773" y="2752824"/>
            <a:ext cx="2619810" cy="3956874"/>
          </a:xfrm>
          <a:prstGeom prst="rect">
            <a:avLst/>
          </a:prstGeom>
        </p:spPr>
      </p:pic>
    </p:spTree>
    <p:extLst>
      <p:ext uri="{BB962C8B-B14F-4D97-AF65-F5344CB8AC3E}">
        <p14:creationId xmlns:p14="http://schemas.microsoft.com/office/powerpoint/2010/main" val="36170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D7E3B2-0563-20F4-9EBE-C093D5B0824B}"/>
              </a:ext>
            </a:extLst>
          </p:cNvPr>
          <p:cNvSpPr>
            <a:spLocks noGrp="1"/>
          </p:cNvSpPr>
          <p:nvPr>
            <p:ph type="title"/>
          </p:nvPr>
        </p:nvSpPr>
        <p:spPr>
          <a:xfrm>
            <a:off x="838200" y="631825"/>
            <a:ext cx="10515600" cy="1325563"/>
          </a:xfrm>
        </p:spPr>
        <p:txBody>
          <a:bodyPr>
            <a:normAutofit/>
          </a:bodyPr>
          <a:lstStyle/>
          <a:p>
            <a:r>
              <a:rPr lang="en-US"/>
              <a:t>Tier 1 &amp; 2 Explained</a:t>
            </a:r>
            <a:br>
              <a:rPr lang="en-US"/>
            </a:br>
            <a:r>
              <a:rPr lang="en-US" sz="1600" i="1"/>
              <a:t>See pages 10 &amp; 11 of the RFP</a:t>
            </a:r>
            <a:endParaRPr lang="en-US" sz="1600">
              <a:highlight>
                <a:srgbClr val="FFFF00"/>
              </a:highlight>
            </a:endParaRPr>
          </a:p>
        </p:txBody>
      </p:sp>
      <p:sp>
        <p:nvSpPr>
          <p:cNvPr id="3" name="Content Placeholder 2">
            <a:extLst>
              <a:ext uri="{FF2B5EF4-FFF2-40B4-BE49-F238E27FC236}">
                <a16:creationId xmlns:a16="http://schemas.microsoft.com/office/drawing/2014/main" id="{FE2A5192-C903-ADA7-3ABA-E7873B092202}"/>
              </a:ext>
            </a:extLst>
          </p:cNvPr>
          <p:cNvSpPr>
            <a:spLocks noGrp="1"/>
          </p:cNvSpPr>
          <p:nvPr>
            <p:ph idx="1"/>
          </p:nvPr>
        </p:nvSpPr>
        <p:spPr>
          <a:xfrm>
            <a:off x="2941375" y="2111392"/>
            <a:ext cx="8296978" cy="3928642"/>
          </a:xfrm>
        </p:spPr>
        <p:txBody>
          <a:bodyPr>
            <a:normAutofit/>
          </a:bodyPr>
          <a:lstStyle/>
          <a:p>
            <a:r>
              <a:rPr lang="en-US" sz="2700"/>
              <a:t>Evaluators will review all applications and rank them based on raw scores from the Scorecards</a:t>
            </a:r>
          </a:p>
          <a:p>
            <a:r>
              <a:rPr lang="en-US" sz="2700"/>
              <a:t>YHDP applications and programs in place for less than 1 year will automatically be placed in Tier 1</a:t>
            </a:r>
          </a:p>
          <a:p>
            <a:r>
              <a:rPr lang="en-US" sz="2700"/>
              <a:t>All other applications will be ranked in order</a:t>
            </a:r>
          </a:p>
        </p:txBody>
      </p:sp>
      <p:pic>
        <p:nvPicPr>
          <p:cNvPr id="4" name="Picture 3" descr="A close up of a leaf&#10;&#10;Description automatically generated">
            <a:extLst>
              <a:ext uri="{FF2B5EF4-FFF2-40B4-BE49-F238E27FC236}">
                <a16:creationId xmlns:a16="http://schemas.microsoft.com/office/drawing/2014/main" id="{59279E2A-560E-6B66-576E-039D4A2C028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0800000">
            <a:off x="71773" y="2752824"/>
            <a:ext cx="2619810" cy="3956874"/>
          </a:xfrm>
          <a:prstGeom prst="rect">
            <a:avLst/>
          </a:prstGeom>
        </p:spPr>
      </p:pic>
    </p:spTree>
    <p:extLst>
      <p:ext uri="{BB962C8B-B14F-4D97-AF65-F5344CB8AC3E}">
        <p14:creationId xmlns:p14="http://schemas.microsoft.com/office/powerpoint/2010/main" val="3836050553"/>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A07D29-ABC6-ECF2-A519-8AC9DFA3D0B2}"/>
              </a:ext>
            </a:extLst>
          </p:cNvPr>
          <p:cNvSpPr>
            <a:spLocks noGrp="1"/>
          </p:cNvSpPr>
          <p:nvPr>
            <p:ph type="title"/>
          </p:nvPr>
        </p:nvSpPr>
        <p:spPr>
          <a:xfrm>
            <a:off x="457200" y="236206"/>
            <a:ext cx="5231219" cy="954641"/>
          </a:xfrm>
        </p:spPr>
        <p:txBody>
          <a:bodyPr anchor="b">
            <a:normAutofit/>
          </a:bodyPr>
          <a:lstStyle/>
          <a:p>
            <a:r>
              <a:rPr lang="en-US" sz="3700"/>
              <a:t>Tier 1 </a:t>
            </a:r>
          </a:p>
        </p:txBody>
      </p:sp>
      <p:sp>
        <p:nvSpPr>
          <p:cNvPr id="3" name="Content Placeholder 2">
            <a:extLst>
              <a:ext uri="{FF2B5EF4-FFF2-40B4-BE49-F238E27FC236}">
                <a16:creationId xmlns:a16="http://schemas.microsoft.com/office/drawing/2014/main" id="{DAB54A25-FC25-7C4D-5972-5A3A74DD81C1}"/>
              </a:ext>
            </a:extLst>
          </p:cNvPr>
          <p:cNvSpPr>
            <a:spLocks noGrp="1"/>
          </p:cNvSpPr>
          <p:nvPr>
            <p:ph idx="1"/>
          </p:nvPr>
        </p:nvSpPr>
        <p:spPr>
          <a:xfrm>
            <a:off x="616688" y="1427054"/>
            <a:ext cx="6879265" cy="4513924"/>
          </a:xfrm>
        </p:spPr>
        <p:txBody>
          <a:bodyPr anchor="t">
            <a:noAutofit/>
          </a:bodyPr>
          <a:lstStyle/>
          <a:p>
            <a:pPr marL="0" indent="0">
              <a:buNone/>
            </a:pPr>
            <a:r>
              <a:rPr lang="en-US"/>
              <a:t>The following projects are guaranteed to be in Tier 1:</a:t>
            </a:r>
          </a:p>
          <a:p>
            <a:r>
              <a:rPr lang="en-US"/>
              <a:t>All YHDP grants</a:t>
            </a:r>
            <a:endParaRPr lang="en-US">
              <a:cs typeface="Calibri"/>
            </a:endParaRPr>
          </a:p>
          <a:p>
            <a:r>
              <a:rPr lang="en-US"/>
              <a:t>All projects that have not completed their first year under contract</a:t>
            </a:r>
            <a:endParaRPr lang="en-US">
              <a:cs typeface="Calibri"/>
            </a:endParaRPr>
          </a:p>
          <a:p>
            <a:r>
              <a:rPr lang="en-US"/>
              <a:t>All Expansion grants</a:t>
            </a:r>
          </a:p>
          <a:p>
            <a:pPr lvl="1"/>
            <a:endParaRPr lang="en-US" sz="1400">
              <a:cs typeface="Calibri"/>
            </a:endParaRPr>
          </a:p>
          <a:p>
            <a:pPr lvl="1"/>
            <a:r>
              <a:rPr lang="en-US" sz="2000">
                <a:cs typeface="Calibri"/>
              </a:rPr>
              <a:t>FPH</a:t>
            </a:r>
          </a:p>
          <a:p>
            <a:pPr lvl="1"/>
            <a:r>
              <a:rPr lang="en-US" sz="2000">
                <a:cs typeface="Calibri"/>
              </a:rPr>
              <a:t>GHP</a:t>
            </a:r>
          </a:p>
          <a:p>
            <a:pPr lvl="1"/>
            <a:r>
              <a:rPr lang="en-US" sz="2000" dirty="0">
                <a:cs typeface="Calibri"/>
              </a:rPr>
              <a:t>Hale Kipa - YHDP</a:t>
            </a:r>
          </a:p>
          <a:p>
            <a:pPr lvl="1"/>
            <a:r>
              <a:rPr lang="en-US" sz="2000">
                <a:cs typeface="Calibri"/>
              </a:rPr>
              <a:t>HHHRC- YHDP</a:t>
            </a:r>
            <a:endParaRPr lang="en-US" sz="2000" dirty="0">
              <a:cs typeface="Calibri"/>
            </a:endParaRPr>
          </a:p>
          <a:p>
            <a:pPr lvl="1"/>
            <a:r>
              <a:rPr lang="en-US" sz="2000">
                <a:cs typeface="Calibri"/>
              </a:rPr>
              <a:t>PIC- HMIS/ CES</a:t>
            </a:r>
          </a:p>
          <a:p>
            <a:pPr lvl="1"/>
            <a:r>
              <a:rPr lang="en-US" sz="2000">
                <a:cs typeface="Calibri"/>
              </a:rPr>
              <a:t>RYSE- YHDP/ Youth Permanent Housing </a:t>
            </a:r>
          </a:p>
          <a:p>
            <a:pPr marL="0" indent="0">
              <a:buNone/>
            </a:pPr>
            <a:endParaRPr lang="en-US" sz="1200">
              <a:cs typeface="Calibri"/>
            </a:endParaRPr>
          </a:p>
        </p:txBody>
      </p:sp>
      <p:sp>
        <p:nvSpPr>
          <p:cNvPr id="24"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eaf&#10;&#10;Description automatically generated">
            <a:extLst>
              <a:ext uri="{FF2B5EF4-FFF2-40B4-BE49-F238E27FC236}">
                <a16:creationId xmlns:a16="http://schemas.microsoft.com/office/drawing/2014/main" id="{F65DE295-7F74-75C5-5BA3-3340D990500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533525">
            <a:off x="8605165" y="1783898"/>
            <a:ext cx="3385380" cy="5071731"/>
          </a:xfrm>
          <a:prstGeom prst="rect">
            <a:avLst/>
          </a:prstGeom>
        </p:spPr>
      </p:pic>
    </p:spTree>
    <p:extLst>
      <p:ext uri="{BB962C8B-B14F-4D97-AF65-F5344CB8AC3E}">
        <p14:creationId xmlns:p14="http://schemas.microsoft.com/office/powerpoint/2010/main" val="127963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135FA909-3F24-448C-A8BC-7CF77F62F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A07D29-ABC6-ECF2-A519-8AC9DFA3D0B2}"/>
              </a:ext>
            </a:extLst>
          </p:cNvPr>
          <p:cNvSpPr>
            <a:spLocks noGrp="1"/>
          </p:cNvSpPr>
          <p:nvPr>
            <p:ph type="title"/>
          </p:nvPr>
        </p:nvSpPr>
        <p:spPr>
          <a:xfrm>
            <a:off x="540026" y="329142"/>
            <a:ext cx="6140449" cy="1323439"/>
          </a:xfrm>
        </p:spPr>
        <p:txBody>
          <a:bodyPr anchor="t">
            <a:normAutofit/>
          </a:bodyPr>
          <a:lstStyle/>
          <a:p>
            <a:r>
              <a:rPr lang="en-US" sz="4000">
                <a:solidFill>
                  <a:schemeClr val="bg1"/>
                </a:solidFill>
              </a:rPr>
              <a:t>Tier 2 </a:t>
            </a:r>
          </a:p>
        </p:txBody>
      </p:sp>
      <p:sp>
        <p:nvSpPr>
          <p:cNvPr id="3" name="Content Placeholder 2">
            <a:extLst>
              <a:ext uri="{FF2B5EF4-FFF2-40B4-BE49-F238E27FC236}">
                <a16:creationId xmlns:a16="http://schemas.microsoft.com/office/drawing/2014/main" id="{DAB54A25-FC25-7C4D-5972-5A3A74DD81C1}"/>
              </a:ext>
            </a:extLst>
          </p:cNvPr>
          <p:cNvSpPr>
            <a:spLocks noGrp="1"/>
          </p:cNvSpPr>
          <p:nvPr>
            <p:ph idx="1"/>
          </p:nvPr>
        </p:nvSpPr>
        <p:spPr>
          <a:xfrm>
            <a:off x="817418" y="1063487"/>
            <a:ext cx="6140449" cy="3961228"/>
          </a:xfrm>
        </p:spPr>
        <p:txBody>
          <a:bodyPr>
            <a:noAutofit/>
          </a:bodyPr>
          <a:lstStyle/>
          <a:p>
            <a:pPr marL="0" indent="0">
              <a:buNone/>
            </a:pPr>
            <a:r>
              <a:rPr lang="en-US" sz="2400">
                <a:solidFill>
                  <a:schemeClr val="bg1">
                    <a:alpha val="80000"/>
                  </a:schemeClr>
                </a:solidFill>
              </a:rPr>
              <a:t>If a project falls below the funding line of Tier 1, the projects will remain on the priority listing and may be funded at the discretion of HUD.</a:t>
            </a:r>
          </a:p>
          <a:p>
            <a:pPr marL="0" indent="0">
              <a:buNone/>
            </a:pPr>
            <a:endParaRPr lang="en-US" sz="2400">
              <a:solidFill>
                <a:schemeClr val="bg1">
                  <a:alpha val="80000"/>
                </a:schemeClr>
              </a:solidFill>
            </a:endParaRPr>
          </a:p>
          <a:p>
            <a:pPr marL="0" indent="0">
              <a:buNone/>
            </a:pPr>
            <a:r>
              <a:rPr lang="en-US" sz="2400">
                <a:solidFill>
                  <a:schemeClr val="bg1">
                    <a:alpha val="80000"/>
                  </a:schemeClr>
                </a:solidFill>
              </a:rPr>
              <a:t>Projects that straddle Tier 1 and Tier 2, the evaluation committee may review the project and may choose to:</a:t>
            </a:r>
          </a:p>
          <a:p>
            <a:pPr marL="514350" indent="-514350">
              <a:buAutoNum type="arabicPeriod"/>
            </a:pPr>
            <a:r>
              <a:rPr lang="en-US" sz="2400">
                <a:solidFill>
                  <a:schemeClr val="bg1">
                    <a:alpha val="80000"/>
                  </a:schemeClr>
                </a:solidFill>
              </a:rPr>
              <a:t>Ask the project whether or not the project can function at the cut off amount;</a:t>
            </a:r>
          </a:p>
          <a:p>
            <a:pPr marL="514350" indent="-514350">
              <a:buAutoNum type="arabicPeriod"/>
            </a:pPr>
            <a:r>
              <a:rPr lang="en-US" sz="2400">
                <a:solidFill>
                  <a:schemeClr val="bg1">
                    <a:alpha val="80000"/>
                  </a:schemeClr>
                </a:solidFill>
              </a:rPr>
              <a:t>Move the affected project to Tier 1 and lower the ranking of the project ahead of it;</a:t>
            </a:r>
          </a:p>
          <a:p>
            <a:pPr marL="514350" indent="-514350">
              <a:buAutoNum type="arabicPeriod"/>
            </a:pPr>
            <a:r>
              <a:rPr lang="en-US" sz="2400">
                <a:solidFill>
                  <a:schemeClr val="bg1">
                    <a:alpha val="80000"/>
                  </a:schemeClr>
                </a:solidFill>
              </a:rPr>
              <a:t>Choose not to fund the project and move another project that will fit completely in Tier 1.</a:t>
            </a:r>
          </a:p>
        </p:txBody>
      </p:sp>
      <p:pic>
        <p:nvPicPr>
          <p:cNvPr id="4" name="Picture 3" descr="A close up of a leaf&#10;&#10;Description automatically generated">
            <a:extLst>
              <a:ext uri="{FF2B5EF4-FFF2-40B4-BE49-F238E27FC236}">
                <a16:creationId xmlns:a16="http://schemas.microsoft.com/office/drawing/2014/main" id="{F65DE295-7F74-75C5-5BA3-3340D990500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38"/>
          <a:stretch/>
        </p:blipFill>
        <p:spPr>
          <a:xfrm>
            <a:off x="7668829" y="-1"/>
            <a:ext cx="4543953" cy="6858002"/>
          </a:xfrm>
          <a:custGeom>
            <a:avLst/>
            <a:gdLst/>
            <a:ahLst/>
            <a:cxnLst/>
            <a:rect l="l" t="t" r="r" b="b"/>
            <a:pathLst>
              <a:path w="4543953" h="6858002">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332842" y="2836172"/>
                </a:moveTo>
                <a:lnTo>
                  <a:pt x="332842" y="2836173"/>
                </a:lnTo>
                <a:cubicBezTo>
                  <a:pt x="336914" y="2839983"/>
                  <a:pt x="340200" y="2844317"/>
                  <a:pt x="341533" y="2848794"/>
                </a:cubicBezTo>
                <a:cubicBezTo>
                  <a:pt x="348200" y="2870416"/>
                  <a:pt x="356392" y="2892181"/>
                  <a:pt x="361441" y="2914328"/>
                </a:cubicBezTo>
                <a:lnTo>
                  <a:pt x="366072" y="2947863"/>
                </a:lnTo>
                <a:lnTo>
                  <a:pt x="362488" y="2982148"/>
                </a:lnTo>
                <a:cubicBezTo>
                  <a:pt x="354392" y="3014153"/>
                  <a:pt x="350582" y="3045777"/>
                  <a:pt x="350796" y="3077401"/>
                </a:cubicBezTo>
                <a:lnTo>
                  <a:pt x="350796" y="3077402"/>
                </a:ln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0733" y="3680164"/>
                </a:lnTo>
                <a:lnTo>
                  <a:pt x="404781" y="3734838"/>
                </a:lnTo>
                <a:lnTo>
                  <a:pt x="404399" y="3754652"/>
                </a:lnTo>
                <a:cubicBezTo>
                  <a:pt x="398399" y="3767130"/>
                  <a:pt x="396447" y="3778655"/>
                  <a:pt x="398042" y="3789776"/>
                </a:cubicBezTo>
                <a:lnTo>
                  <a:pt x="398042" y="3789776"/>
                </a:ln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lnTo>
                  <a:pt x="386040" y="3962160"/>
                </a:lnTo>
                <a:cubicBezTo>
                  <a:pt x="383778" y="3988593"/>
                  <a:pt x="389446" y="4015835"/>
                  <a:pt x="401733" y="4043840"/>
                </a:cubicBezTo>
                <a:lnTo>
                  <a:pt x="416855" y="4103826"/>
                </a:lnTo>
                <a:lnTo>
                  <a:pt x="414887" y="4134256"/>
                </a:lnTo>
                <a:cubicBezTo>
                  <a:pt x="413045" y="4144498"/>
                  <a:pt x="409973" y="4154857"/>
                  <a:pt x="405543" y="4165383"/>
                </a:cubicBezTo>
                <a:cubicBezTo>
                  <a:pt x="402114" y="4173480"/>
                  <a:pt x="401543" y="4182767"/>
                  <a:pt x="401638" y="4192387"/>
                </a:cubicBezTo>
                <a:lnTo>
                  <a:pt x="401638" y="4192388"/>
                </a:lnTo>
                <a:lnTo>
                  <a:pt x="401638" y="4192388"/>
                </a:lnTo>
                <a:lnTo>
                  <a:pt x="401733" y="4221391"/>
                </a:lnTo>
                <a:lnTo>
                  <a:pt x="396017" y="4253014"/>
                </a:lnTo>
                <a:cubicBezTo>
                  <a:pt x="383824" y="4277401"/>
                  <a:pt x="368204" y="4300070"/>
                  <a:pt x="356201" y="4324645"/>
                </a:cubicBezTo>
                <a:cubicBezTo>
                  <a:pt x="350487" y="4336457"/>
                  <a:pt x="347439" y="4350554"/>
                  <a:pt x="347247" y="4363890"/>
                </a:cubicBezTo>
                <a:lnTo>
                  <a:pt x="347247" y="4363891"/>
                </a:ln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395828" y="4846490"/>
                  <a:pt x="384397" y="4866958"/>
                  <a:pt x="382691" y="4889275"/>
                </a:cubicBezTo>
                <a:lnTo>
                  <a:pt x="382691" y="4889275"/>
                </a:lnTo>
                <a:lnTo>
                  <a:pt x="382691" y="4889276"/>
                </a:lnTo>
                <a:cubicBezTo>
                  <a:pt x="382122" y="4896714"/>
                  <a:pt x="382634" y="4904358"/>
                  <a:pt x="384396" y="4912169"/>
                </a:cubicBezTo>
                <a:lnTo>
                  <a:pt x="385799" y="4933805"/>
                </a:lnTo>
                <a:lnTo>
                  <a:pt x="381039" y="4952673"/>
                </a:lnTo>
                <a:cubicBezTo>
                  <a:pt x="376253" y="4964604"/>
                  <a:pt x="368680" y="4975511"/>
                  <a:pt x="360964" y="4987037"/>
                </a:cubicBezTo>
                <a:cubicBezTo>
                  <a:pt x="349725" y="5003801"/>
                  <a:pt x="335627" y="5022852"/>
                  <a:pt x="334485" y="5041521"/>
                </a:cubicBezTo>
                <a:cubicBezTo>
                  <a:pt x="332628" y="5073241"/>
                  <a:pt x="310088" y="5101639"/>
                  <a:pt x="308337" y="5133224"/>
                </a:cubicBezTo>
                <a:lnTo>
                  <a:pt x="308337" y="5133225"/>
                </a:lnTo>
                <a:lnTo>
                  <a:pt x="308337" y="5133225"/>
                </a:lnTo>
                <a:lnTo>
                  <a:pt x="315052" y="5166114"/>
                </a:lnTo>
                <a:lnTo>
                  <a:pt x="314362" y="5172090"/>
                </a:lnTo>
                <a:cubicBezTo>
                  <a:pt x="313481" y="5174400"/>
                  <a:pt x="312290" y="5176876"/>
                  <a:pt x="311814" y="5179067"/>
                </a:cubicBezTo>
                <a:lnTo>
                  <a:pt x="311814" y="5179068"/>
                </a:lnTo>
                <a:lnTo>
                  <a:pt x="311814" y="5179068"/>
                </a:lnTo>
                <a:cubicBezTo>
                  <a:pt x="304574" y="5214122"/>
                  <a:pt x="311624" y="5247079"/>
                  <a:pt x="335437" y="5272797"/>
                </a:cubicBezTo>
                <a:cubicBezTo>
                  <a:pt x="350964" y="5289657"/>
                  <a:pt x="359489" y="5307422"/>
                  <a:pt x="362870" y="5326163"/>
                </a:cubicBez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5103" y="5507668"/>
                </a:lnTo>
                <a:cubicBezTo>
                  <a:pt x="335056" y="5516503"/>
                  <a:pt x="337532" y="5524837"/>
                  <a:pt x="345723" y="5531694"/>
                </a:cubicBez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cubicBezTo>
                  <a:pt x="164171" y="5900323"/>
                  <a:pt x="156361" y="5918042"/>
                  <a:pt x="154075" y="5935949"/>
                </a:cubicBezTo>
                <a:lnTo>
                  <a:pt x="154075" y="5935950"/>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62457" y="6361540"/>
                </a:lnTo>
                <a:lnTo>
                  <a:pt x="162684" y="6365557"/>
                </a:lnTo>
                <a:lnTo>
                  <a:pt x="163946" y="6387910"/>
                </a:lnTo>
                <a:lnTo>
                  <a:pt x="166047" y="6392243"/>
                </a:lnTo>
                <a:lnTo>
                  <a:pt x="173364" y="6407333"/>
                </a:lnTo>
                <a:lnTo>
                  <a:pt x="173364" y="6407332"/>
                </a:lnTo>
                <a:lnTo>
                  <a:pt x="166047" y="6392243"/>
                </a:lnTo>
                <a:lnTo>
                  <a:pt x="163946" y="6387910"/>
                </a:lnTo>
                <a:lnTo>
                  <a:pt x="162684" y="6365557"/>
                </a:lnTo>
                <a:lnTo>
                  <a:pt x="162457" y="6361540"/>
                </a:lnTo>
                <a:lnTo>
                  <a:pt x="179794" y="6228757"/>
                </a:lnTo>
                <a:cubicBezTo>
                  <a:pt x="184556" y="6200945"/>
                  <a:pt x="196176" y="6175798"/>
                  <a:pt x="218465" y="6155603"/>
                </a:cubicBezTo>
                <a:cubicBezTo>
                  <a:pt x="229325" y="6145793"/>
                  <a:pt x="234135" y="6139745"/>
                  <a:pt x="234064" y="6133315"/>
                </a:cubicBezTo>
                <a:lnTo>
                  <a:pt x="234064" y="6133315"/>
                </a:ln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60957" y="5909351"/>
                </a:lnTo>
                <a:cubicBezTo>
                  <a:pt x="164171" y="5900611"/>
                  <a:pt x="168076" y="5892038"/>
                  <a:pt x="171981" y="5883752"/>
                </a:cubicBez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lnTo>
                  <a:pt x="355869" y="5547578"/>
                </a:lnTo>
                <a:cubicBezTo>
                  <a:pt x="355964" y="5542649"/>
                  <a:pt x="352773" y="5537600"/>
                  <a:pt x="345723" y="5531693"/>
                </a:cubicBezTo>
                <a:cubicBezTo>
                  <a:pt x="341628" y="5528265"/>
                  <a:pt x="338961" y="5524467"/>
                  <a:pt x="337324" y="5520422"/>
                </a:cubicBez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4317" y="5355014"/>
                </a:lnTo>
                <a:cubicBezTo>
                  <a:pt x="366264" y="5325412"/>
                  <a:pt x="358727" y="5298086"/>
                  <a:pt x="335437" y="5272796"/>
                </a:cubicBezTo>
                <a:cubicBezTo>
                  <a:pt x="323531" y="5259937"/>
                  <a:pt x="315815" y="5245269"/>
                  <a:pt x="311981" y="5229433"/>
                </a:cubicBezTo>
                <a:lnTo>
                  <a:pt x="311814" y="5179068"/>
                </a:lnTo>
                <a:lnTo>
                  <a:pt x="314362" y="5172091"/>
                </a:lnTo>
                <a:cubicBezTo>
                  <a:pt x="315243" y="5169781"/>
                  <a:pt x="315814" y="5167638"/>
                  <a:pt x="315052" y="5166114"/>
                </a:cubicBezTo>
                <a:lnTo>
                  <a:pt x="315052" y="5166114"/>
                </a:lnTo>
                <a:lnTo>
                  <a:pt x="315052" y="5166113"/>
                </a:lnTo>
                <a:lnTo>
                  <a:pt x="308337" y="5133225"/>
                </a:lnTo>
                <a:lnTo>
                  <a:pt x="315482" y="5102461"/>
                </a:lnTo>
                <a:cubicBezTo>
                  <a:pt x="322817" y="5082339"/>
                  <a:pt x="333247" y="5062669"/>
                  <a:pt x="334485" y="5041522"/>
                </a:cubicBezTo>
                <a:cubicBezTo>
                  <a:pt x="335627" y="5022853"/>
                  <a:pt x="349725" y="5003802"/>
                  <a:pt x="360964" y="4987038"/>
                </a:cubicBezTo>
                <a:cubicBezTo>
                  <a:pt x="372538" y="4969748"/>
                  <a:pt x="383790" y="4953853"/>
                  <a:pt x="385799" y="4933805"/>
                </a:cubicBezTo>
                <a:lnTo>
                  <a:pt x="385799" y="4933805"/>
                </a:lnTo>
                <a:lnTo>
                  <a:pt x="385799" y="4933805"/>
                </a:lnTo>
                <a:cubicBezTo>
                  <a:pt x="386468" y="4927122"/>
                  <a:pt x="386111" y="4919979"/>
                  <a:pt x="384396" y="4912168"/>
                </a:cubicBezTo>
                <a:lnTo>
                  <a:pt x="382691" y="4889275"/>
                </a:lnTo>
                <a:lnTo>
                  <a:pt x="387469" y="4867614"/>
                </a:lnTo>
                <a:cubicBezTo>
                  <a:pt x="392589" y="4853636"/>
                  <a:pt x="401352" y="4840633"/>
                  <a:pt x="412401" y="4828917"/>
                </a:cubicBezTo>
                <a:cubicBezTo>
                  <a:pt x="420784" y="4819964"/>
                  <a:pt x="425356" y="4810581"/>
                  <a:pt x="427237" y="4800484"/>
                </a:cubicBezTo>
                <a:lnTo>
                  <a:pt x="427237" y="4800483"/>
                </a:ln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lnTo>
                  <a:pt x="401733" y="4221391"/>
                </a:lnTo>
                <a:lnTo>
                  <a:pt x="401733" y="4221391"/>
                </a:lnTo>
                <a:lnTo>
                  <a:pt x="401638" y="4192388"/>
                </a:lnTo>
                <a:lnTo>
                  <a:pt x="405543" y="4165384"/>
                </a:lnTo>
                <a:cubicBezTo>
                  <a:pt x="414402" y="4144333"/>
                  <a:pt x="417831" y="4123948"/>
                  <a:pt x="416855" y="4103826"/>
                </a:cubicBez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20"/>
                </a:ln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8"/>
                </a:ln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3"/>
                </a:lnTo>
                <a:lnTo>
                  <a:pt x="366072" y="2947862"/>
                </a:lnTo>
                <a:cubicBezTo>
                  <a:pt x="364965" y="2913982"/>
                  <a:pt x="351534" y="2881226"/>
                  <a:pt x="341533" y="2848793"/>
                </a:cubicBez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16497" y="2426822"/>
                  <a:pt x="410353" y="2444777"/>
                  <a:pt x="409472" y="2463017"/>
                </a:cubicBezTo>
                <a:lnTo>
                  <a:pt x="409472" y="2463018"/>
                </a:lnTo>
                <a:lnTo>
                  <a:pt x="409472" y="2463018"/>
                </a:lnTo>
                <a:cubicBezTo>
                  <a:pt x="408591" y="2481259"/>
                  <a:pt x="412972" y="2499786"/>
                  <a:pt x="418115" y="2518265"/>
                </a:cubicBezTo>
                <a:lnTo>
                  <a:pt x="421759" y="2545007"/>
                </a:lnTo>
                <a:lnTo>
                  <a:pt x="417545" y="2571034"/>
                </a:lnTo>
                <a:cubicBezTo>
                  <a:pt x="405543" y="2612945"/>
                  <a:pt x="372966" y="2640950"/>
                  <a:pt x="344391" y="2668001"/>
                </a:cubicBezTo>
                <a:cubicBezTo>
                  <a:pt x="320006" y="2691054"/>
                  <a:pt x="306290" y="2716963"/>
                  <a:pt x="296001" y="2745348"/>
                </a:cubicBezTo>
                <a:lnTo>
                  <a:pt x="296001" y="2745352"/>
                </a:ln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lnTo>
                  <a:pt x="296001" y="2745352"/>
                </a:ln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cubicBezTo>
                  <a:pt x="415544" y="2509025"/>
                  <a:pt x="413163" y="2499773"/>
                  <a:pt x="411535" y="2490551"/>
                </a:cubicBezTo>
                <a:lnTo>
                  <a:pt x="409472" y="2463018"/>
                </a:lnTo>
                <a:lnTo>
                  <a:pt x="415303" y="2435913"/>
                </a:lnTo>
                <a:cubicBezTo>
                  <a:pt x="418938" y="2426977"/>
                  <a:pt x="424451" y="2418154"/>
                  <a:pt x="432404" y="2409486"/>
                </a:cubicBez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2926" y="1453958"/>
                </a:moveTo>
                <a:lnTo>
                  <a:pt x="798723" y="1459073"/>
                </a:lnTo>
                <a:lnTo>
                  <a:pt x="807941" y="1481572"/>
                </a:lnTo>
                <a:lnTo>
                  <a:pt x="798724" y="1459074"/>
                </a:lnTo>
                <a:lnTo>
                  <a:pt x="798723" y="1459073"/>
                </a:lnTo>
                <a:lnTo>
                  <a:pt x="798723" y="1459073"/>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69105" y="298169"/>
                </a:moveTo>
                <a:lnTo>
                  <a:pt x="783887" y="313533"/>
                </a:ln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lnTo>
                  <a:pt x="783887" y="313533"/>
                </a:lnTo>
                <a:lnTo>
                  <a:pt x="783887" y="313533"/>
                </a:ln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58551" y="228948"/>
                </a:lnTo>
                <a:lnTo>
                  <a:pt x="758551" y="228949"/>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4543953" y="2"/>
                </a:lnTo>
                <a:lnTo>
                  <a:pt x="4543953" y="6858002"/>
                </a:lnTo>
                <a:lnTo>
                  <a:pt x="284400" y="6858002"/>
                </a:lnTo>
                <a:lnTo>
                  <a:pt x="284400" y="6858001"/>
                </a:lnTo>
                <a:lnTo>
                  <a:pt x="284400" y="6858001"/>
                </a:lnTo>
                <a:lnTo>
                  <a:pt x="278237" y="6812064"/>
                </a:lnTo>
                <a:lnTo>
                  <a:pt x="283011" y="6776800"/>
                </a:lnTo>
                <a:cubicBezTo>
                  <a:pt x="286107" y="6765164"/>
                  <a:pt x="290857" y="6753698"/>
                  <a:pt x="297715" y="6742553"/>
                </a:cubicBezTo>
                <a:cubicBezTo>
                  <a:pt x="306003" y="6729219"/>
                  <a:pt x="311147" y="6716169"/>
                  <a:pt x="311551" y="6702977"/>
                </a:cubicBezTo>
                <a:lnTo>
                  <a:pt x="311551" y="6702976"/>
                </a:lnTo>
                <a:lnTo>
                  <a:pt x="311551" y="6702976"/>
                </a:lnTo>
                <a:cubicBezTo>
                  <a:pt x="311956" y="6689783"/>
                  <a:pt x="307622" y="6676448"/>
                  <a:pt x="296953" y="6662541"/>
                </a:cubicBezTo>
                <a:cubicBezTo>
                  <a:pt x="293286" y="6657825"/>
                  <a:pt x="290989" y="6651967"/>
                  <a:pt x="289870" y="6645552"/>
                </a:cubicBezTo>
                <a:lnTo>
                  <a:pt x="289858" y="6625225"/>
                </a:lnTo>
                <a:lnTo>
                  <a:pt x="306480" y="6588626"/>
                </a:lnTo>
                <a:cubicBezTo>
                  <a:pt x="312576" y="6582147"/>
                  <a:pt x="318672" y="6575479"/>
                  <a:pt x="328959" y="6564621"/>
                </a:cubicBezTo>
                <a:lnTo>
                  <a:pt x="328959" y="6564620"/>
                </a:lnTo>
                <a:lnTo>
                  <a:pt x="306480" y="6588625"/>
                </a:lnTo>
                <a:cubicBezTo>
                  <a:pt x="298003" y="6597578"/>
                  <a:pt x="291954" y="6611342"/>
                  <a:pt x="289858" y="6625224"/>
                </a:cubicBezTo>
                <a:lnTo>
                  <a:pt x="289858" y="6625225"/>
                </a:lnTo>
                <a:lnTo>
                  <a:pt x="289858" y="6625225"/>
                </a:lnTo>
                <a:cubicBezTo>
                  <a:pt x="287762" y="6639108"/>
                  <a:pt x="289619" y="6653111"/>
                  <a:pt x="296953" y="6662542"/>
                </a:cubicBezTo>
                <a:cubicBezTo>
                  <a:pt x="302288" y="6669496"/>
                  <a:pt x="306038" y="6676306"/>
                  <a:pt x="308405" y="6683027"/>
                </a:cubicBezTo>
                <a:lnTo>
                  <a:pt x="311551" y="6702976"/>
                </a:lnTo>
                <a:lnTo>
                  <a:pt x="297715" y="6742552"/>
                </a:lnTo>
                <a:cubicBezTo>
                  <a:pt x="283999" y="6764841"/>
                  <a:pt x="278713" y="6788417"/>
                  <a:pt x="278237" y="6812063"/>
                </a:cubicBezTo>
                <a:lnTo>
                  <a:pt x="278237" y="6812064"/>
                </a:lnTo>
                <a:lnTo>
                  <a:pt x="278237" y="6812064"/>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effectLst>
            <a:outerShdw blurRad="381000" dist="152400" dir="10800000" algn="r" rotWithShape="0">
              <a:prstClr val="black">
                <a:alpha val="10000"/>
              </a:prstClr>
            </a:outerShdw>
          </a:effectLst>
        </p:spPr>
      </p:pic>
      <p:grpSp>
        <p:nvGrpSpPr>
          <p:cNvPr id="34" name="Group 33">
            <a:extLst>
              <a:ext uri="{FF2B5EF4-FFF2-40B4-BE49-F238E27FC236}">
                <a16:creationId xmlns:a16="http://schemas.microsoft.com/office/drawing/2014/main" id="{8B60959F-9B69-4520-A16E-EA6BECC747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35" name="Freeform: Shape 34">
              <a:extLst>
                <a:ext uri="{FF2B5EF4-FFF2-40B4-BE49-F238E27FC236}">
                  <a16:creationId xmlns:a16="http://schemas.microsoft.com/office/drawing/2014/main" id="{18D5A6E8-CD1B-4796-ABD1-A6F27F6C0E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D7E12F56-F4EE-4535-8677-C11996E241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560004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D7E3B2-0563-20F4-9EBE-C093D5B0824B}"/>
              </a:ext>
            </a:extLst>
          </p:cNvPr>
          <p:cNvSpPr>
            <a:spLocks noGrp="1"/>
          </p:cNvSpPr>
          <p:nvPr>
            <p:ph type="title"/>
          </p:nvPr>
        </p:nvSpPr>
        <p:spPr>
          <a:xfrm>
            <a:off x="838200" y="631825"/>
            <a:ext cx="10515600" cy="1325563"/>
          </a:xfrm>
        </p:spPr>
        <p:txBody>
          <a:bodyPr>
            <a:normAutofit/>
          </a:bodyPr>
          <a:lstStyle/>
          <a:p>
            <a:r>
              <a:rPr lang="en-US"/>
              <a:t>Appeals Process</a:t>
            </a:r>
            <a:br>
              <a:rPr lang="en-US"/>
            </a:br>
            <a:r>
              <a:rPr lang="en-US" sz="1600" i="1"/>
              <a:t>See page 11 of the RFP</a:t>
            </a:r>
            <a:endParaRPr lang="en-US" sz="1600"/>
          </a:p>
        </p:txBody>
      </p:sp>
      <p:sp>
        <p:nvSpPr>
          <p:cNvPr id="3" name="Content Placeholder 2">
            <a:extLst>
              <a:ext uri="{FF2B5EF4-FFF2-40B4-BE49-F238E27FC236}">
                <a16:creationId xmlns:a16="http://schemas.microsoft.com/office/drawing/2014/main" id="{FE2A5192-C903-ADA7-3ABA-E7873B092202}"/>
              </a:ext>
            </a:extLst>
          </p:cNvPr>
          <p:cNvSpPr>
            <a:spLocks noGrp="1"/>
          </p:cNvSpPr>
          <p:nvPr>
            <p:ph idx="1"/>
          </p:nvPr>
        </p:nvSpPr>
        <p:spPr>
          <a:xfrm>
            <a:off x="2604037" y="2134439"/>
            <a:ext cx="8792437" cy="4091736"/>
          </a:xfrm>
        </p:spPr>
        <p:txBody>
          <a:bodyPr>
            <a:normAutofit/>
          </a:bodyPr>
          <a:lstStyle/>
          <a:p>
            <a:r>
              <a:rPr lang="en-US" sz="2700"/>
              <a:t>Any applicant can request an appeal if their project is not expected to receive funding</a:t>
            </a:r>
          </a:p>
          <a:p>
            <a:r>
              <a:rPr lang="en-US" sz="2700"/>
              <a:t>Appeals go directly to the Advisory Board for final review</a:t>
            </a:r>
          </a:p>
          <a:p>
            <a:r>
              <a:rPr lang="en-US" sz="2700"/>
              <a:t>Advisory Board findings are final</a:t>
            </a:r>
          </a:p>
          <a:p>
            <a:endParaRPr lang="en-US" sz="2700"/>
          </a:p>
        </p:txBody>
      </p:sp>
      <p:pic>
        <p:nvPicPr>
          <p:cNvPr id="4" name="Picture 3" descr="A close up of a leaf&#10;&#10;Description automatically generated">
            <a:extLst>
              <a:ext uri="{FF2B5EF4-FFF2-40B4-BE49-F238E27FC236}">
                <a16:creationId xmlns:a16="http://schemas.microsoft.com/office/drawing/2014/main" id="{390C9DA2-CF51-54D6-D3A1-2AB15414A73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a:off x="71773" y="2993456"/>
            <a:ext cx="2460490" cy="3716242"/>
          </a:xfrm>
          <a:prstGeom prst="rect">
            <a:avLst/>
          </a:prstGeom>
        </p:spPr>
      </p:pic>
    </p:spTree>
    <p:extLst>
      <p:ext uri="{BB962C8B-B14F-4D97-AF65-F5344CB8AC3E}">
        <p14:creationId xmlns:p14="http://schemas.microsoft.com/office/powerpoint/2010/main" val="3390913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D7E3B2-0563-20F4-9EBE-C093D5B0824B}"/>
              </a:ext>
            </a:extLst>
          </p:cNvPr>
          <p:cNvSpPr>
            <a:spLocks noGrp="1"/>
          </p:cNvSpPr>
          <p:nvPr>
            <p:ph type="title"/>
          </p:nvPr>
        </p:nvSpPr>
        <p:spPr>
          <a:xfrm>
            <a:off x="2829826" y="631825"/>
            <a:ext cx="8523973" cy="1325563"/>
          </a:xfrm>
        </p:spPr>
        <p:txBody>
          <a:bodyPr>
            <a:normAutofit/>
          </a:bodyPr>
          <a:lstStyle/>
          <a:p>
            <a:r>
              <a:rPr lang="en-US"/>
              <a:t>Next Steps</a:t>
            </a:r>
            <a:endParaRPr lang="en-US" sz="1600"/>
          </a:p>
        </p:txBody>
      </p:sp>
      <p:sp>
        <p:nvSpPr>
          <p:cNvPr id="3" name="Content Placeholder 2">
            <a:extLst>
              <a:ext uri="{FF2B5EF4-FFF2-40B4-BE49-F238E27FC236}">
                <a16:creationId xmlns:a16="http://schemas.microsoft.com/office/drawing/2014/main" id="{FE2A5192-C903-ADA7-3ABA-E7873B092202}"/>
              </a:ext>
            </a:extLst>
          </p:cNvPr>
          <p:cNvSpPr>
            <a:spLocks noGrp="1"/>
          </p:cNvSpPr>
          <p:nvPr>
            <p:ph idx="1"/>
          </p:nvPr>
        </p:nvSpPr>
        <p:spPr>
          <a:xfrm>
            <a:off x="838200" y="1784355"/>
            <a:ext cx="8772939" cy="4091736"/>
          </a:xfrm>
        </p:spPr>
        <p:txBody>
          <a:bodyPr>
            <a:normAutofit/>
          </a:bodyPr>
          <a:lstStyle/>
          <a:p>
            <a:r>
              <a:rPr lang="en-US" sz="2400">
                <a:hlinkClick r:id="rId2"/>
              </a:rPr>
              <a:t>Website Resources</a:t>
            </a:r>
            <a:r>
              <a:rPr lang="en-US" sz="2400"/>
              <a:t> </a:t>
            </a:r>
            <a:br>
              <a:rPr lang="en-US" sz="2600"/>
            </a:br>
            <a:r>
              <a:rPr lang="en-US" sz="2000"/>
              <a:t>- RFP</a:t>
            </a:r>
            <a:br>
              <a:rPr lang="en-US" sz="2000"/>
            </a:br>
            <a:r>
              <a:rPr lang="en-US" sz="2000"/>
              <a:t>- Timeline</a:t>
            </a:r>
            <a:br>
              <a:rPr lang="en-US" sz="2000"/>
            </a:br>
            <a:r>
              <a:rPr lang="en-US" sz="2000"/>
              <a:t>- Scorecards</a:t>
            </a:r>
            <a:br>
              <a:rPr lang="en-US" sz="2000"/>
            </a:br>
            <a:r>
              <a:rPr lang="en-US" sz="2000"/>
              <a:t>- HUD NOFO</a:t>
            </a:r>
            <a:br>
              <a:rPr lang="en-US" sz="2000"/>
            </a:br>
            <a:r>
              <a:rPr lang="en-US" sz="2000"/>
              <a:t>- Contact Information</a:t>
            </a:r>
          </a:p>
          <a:p>
            <a:r>
              <a:rPr lang="en-US" sz="2400"/>
              <a:t>Submit questions to Sara Ironhill before </a:t>
            </a:r>
            <a:r>
              <a:rPr lang="en-US" sz="2400">
                <a:highlight>
                  <a:srgbClr val="FFFF00"/>
                </a:highlight>
              </a:rPr>
              <a:t>Friday July 28</a:t>
            </a:r>
            <a:r>
              <a:rPr lang="en-US" sz="2400" baseline="30000">
                <a:highlight>
                  <a:srgbClr val="FFFF00"/>
                </a:highlight>
              </a:rPr>
              <a:t>th</a:t>
            </a:r>
            <a:r>
              <a:rPr lang="en-US" sz="2400">
                <a:highlight>
                  <a:srgbClr val="FFFF00"/>
                </a:highlight>
              </a:rPr>
              <a:t>, at 4:30pm</a:t>
            </a:r>
          </a:p>
          <a:p>
            <a:r>
              <a:rPr lang="en-US" sz="2400">
                <a:hlinkClick r:id="rId3"/>
              </a:rPr>
              <a:t>E-snaps</a:t>
            </a:r>
            <a:r>
              <a:rPr lang="en-US" sz="2400"/>
              <a:t>: create your project application on e-snaps, but don’t submit until Collaborative Applicant informs</a:t>
            </a:r>
          </a:p>
          <a:p>
            <a:endParaRPr lang="en-US" sz="2700"/>
          </a:p>
        </p:txBody>
      </p:sp>
      <p:pic>
        <p:nvPicPr>
          <p:cNvPr id="4" name="Picture 3" descr="A close up of a leaf&#10;&#10;Description automatically generated">
            <a:extLst>
              <a:ext uri="{FF2B5EF4-FFF2-40B4-BE49-F238E27FC236}">
                <a16:creationId xmlns:a16="http://schemas.microsoft.com/office/drawing/2014/main" id="{130B9B1D-54E2-46FB-4451-C47FC863036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053302" y="432477"/>
            <a:ext cx="2906818" cy="4390362"/>
          </a:xfrm>
          <a:prstGeom prst="rect">
            <a:avLst/>
          </a:prstGeom>
        </p:spPr>
      </p:pic>
    </p:spTree>
    <p:extLst>
      <p:ext uri="{BB962C8B-B14F-4D97-AF65-F5344CB8AC3E}">
        <p14:creationId xmlns:p14="http://schemas.microsoft.com/office/powerpoint/2010/main" val="389878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D7E3B2-0563-20F4-9EBE-C093D5B0824B}"/>
              </a:ext>
            </a:extLst>
          </p:cNvPr>
          <p:cNvSpPr>
            <a:spLocks noGrp="1"/>
          </p:cNvSpPr>
          <p:nvPr>
            <p:ph type="title"/>
          </p:nvPr>
        </p:nvSpPr>
        <p:spPr>
          <a:xfrm>
            <a:off x="753636" y="773603"/>
            <a:ext cx="8726793" cy="1325563"/>
          </a:xfrm>
        </p:spPr>
        <p:txBody>
          <a:bodyPr>
            <a:normAutofit/>
          </a:bodyPr>
          <a:lstStyle/>
          <a:p>
            <a:r>
              <a:rPr lang="en-US"/>
              <a:t>RFP questions &amp; answers will be posted on PIC’s website on </a:t>
            </a:r>
            <a:r>
              <a:rPr lang="en-US">
                <a:highlight>
                  <a:srgbClr val="C0C0C0"/>
                </a:highlight>
              </a:rPr>
              <a:t>July 29</a:t>
            </a:r>
            <a:r>
              <a:rPr lang="en-US" baseline="30000">
                <a:highlight>
                  <a:srgbClr val="C0C0C0"/>
                </a:highlight>
              </a:rPr>
              <a:t>th</a:t>
            </a:r>
            <a:r>
              <a:rPr lang="en-US">
                <a:highlight>
                  <a:srgbClr val="C0C0C0"/>
                </a:highlight>
              </a:rPr>
              <a:t> </a:t>
            </a:r>
            <a:endParaRPr lang="en-US">
              <a:highlight>
                <a:srgbClr val="C0C0C0"/>
              </a:highlight>
              <a:ea typeface="Calibri Light"/>
              <a:cs typeface="Calibri Light"/>
            </a:endParaRPr>
          </a:p>
        </p:txBody>
      </p:sp>
      <p:grpSp>
        <p:nvGrpSpPr>
          <p:cNvPr id="25" name="Group 24">
            <a:extLst>
              <a:ext uri="{FF2B5EF4-FFF2-40B4-BE49-F238E27FC236}">
                <a16:creationId xmlns:a16="http://schemas.microsoft.com/office/drawing/2014/main" id="{A58BF7F1-0D20-8135-D860-88F9025CB5FA}"/>
              </a:ext>
            </a:extLst>
          </p:cNvPr>
          <p:cNvGrpSpPr/>
          <p:nvPr/>
        </p:nvGrpSpPr>
        <p:grpSpPr>
          <a:xfrm>
            <a:off x="3504927" y="2419206"/>
            <a:ext cx="7735454" cy="3664054"/>
            <a:chOff x="1082080" y="1733554"/>
            <a:chExt cx="4070765" cy="2446242"/>
          </a:xfrm>
        </p:grpSpPr>
        <p:grpSp>
          <p:nvGrpSpPr>
            <p:cNvPr id="20" name="Group 19">
              <a:extLst>
                <a:ext uri="{FF2B5EF4-FFF2-40B4-BE49-F238E27FC236}">
                  <a16:creationId xmlns:a16="http://schemas.microsoft.com/office/drawing/2014/main" id="{AAF2F59C-D2F7-FAC7-AEAA-10A1614EB449}"/>
                </a:ext>
              </a:extLst>
            </p:cNvPr>
            <p:cNvGrpSpPr/>
            <p:nvPr/>
          </p:nvGrpSpPr>
          <p:grpSpPr>
            <a:xfrm>
              <a:off x="1136716" y="1733554"/>
              <a:ext cx="2003299" cy="447667"/>
              <a:chOff x="1136716" y="1733554"/>
              <a:chExt cx="2003299" cy="447667"/>
            </a:xfrm>
          </p:grpSpPr>
          <p:pic>
            <p:nvPicPr>
              <p:cNvPr id="5" name="Graphic 4" descr="User with solid fill">
                <a:extLst>
                  <a:ext uri="{FF2B5EF4-FFF2-40B4-BE49-F238E27FC236}">
                    <a16:creationId xmlns:a16="http://schemas.microsoft.com/office/drawing/2014/main" id="{2AC85D92-EC81-4966-3939-E1C9D684D9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6716" y="1733554"/>
                <a:ext cx="398127" cy="447667"/>
              </a:xfrm>
              <a:prstGeom prst="rect">
                <a:avLst/>
              </a:prstGeom>
            </p:spPr>
          </p:pic>
          <p:sp>
            <p:nvSpPr>
              <p:cNvPr id="16" name="TextBox 15">
                <a:extLst>
                  <a:ext uri="{FF2B5EF4-FFF2-40B4-BE49-F238E27FC236}">
                    <a16:creationId xmlns:a16="http://schemas.microsoft.com/office/drawing/2014/main" id="{83B219FD-273A-5B5A-99B2-01C6713C6203}"/>
                  </a:ext>
                </a:extLst>
              </p:cNvPr>
              <p:cNvSpPr txBox="1"/>
              <p:nvPr/>
            </p:nvSpPr>
            <p:spPr>
              <a:xfrm>
                <a:off x="1584382" y="1790013"/>
                <a:ext cx="1555633" cy="349319"/>
              </a:xfrm>
              <a:prstGeom prst="rect">
                <a:avLst/>
              </a:prstGeom>
              <a:noFill/>
            </p:spPr>
            <p:txBody>
              <a:bodyPr wrap="square" rtlCol="0">
                <a:spAutoFit/>
              </a:bodyPr>
              <a:lstStyle/>
              <a:p>
                <a:r>
                  <a:rPr lang="en-US" sz="2800">
                    <a:latin typeface="+mj-lt"/>
                  </a:rPr>
                  <a:t>Sara Ironhill</a:t>
                </a:r>
              </a:p>
            </p:txBody>
          </p:sp>
        </p:grpSp>
        <p:grpSp>
          <p:nvGrpSpPr>
            <p:cNvPr id="22" name="Group 21">
              <a:extLst>
                <a:ext uri="{FF2B5EF4-FFF2-40B4-BE49-F238E27FC236}">
                  <a16:creationId xmlns:a16="http://schemas.microsoft.com/office/drawing/2014/main" id="{B4B88F70-DCA8-7B7A-D058-170714CF87E3}"/>
                </a:ext>
              </a:extLst>
            </p:cNvPr>
            <p:cNvGrpSpPr/>
            <p:nvPr/>
          </p:nvGrpSpPr>
          <p:grpSpPr>
            <a:xfrm>
              <a:off x="1136716" y="2363323"/>
              <a:ext cx="2135571" cy="447667"/>
              <a:chOff x="1136716" y="2363323"/>
              <a:chExt cx="2135571" cy="447667"/>
            </a:xfrm>
          </p:grpSpPr>
          <p:pic>
            <p:nvPicPr>
              <p:cNvPr id="7" name="Graphic 6" descr="Receiver with solid fill">
                <a:extLst>
                  <a:ext uri="{FF2B5EF4-FFF2-40B4-BE49-F238E27FC236}">
                    <a16:creationId xmlns:a16="http://schemas.microsoft.com/office/drawing/2014/main" id="{5ECA70A7-A705-A1D3-95B6-4172EAF2EB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6716" y="2363323"/>
                <a:ext cx="398127" cy="447667"/>
              </a:xfrm>
              <a:prstGeom prst="rect">
                <a:avLst/>
              </a:prstGeom>
            </p:spPr>
          </p:pic>
          <p:sp>
            <p:nvSpPr>
              <p:cNvPr id="17" name="TextBox 16">
                <a:extLst>
                  <a:ext uri="{FF2B5EF4-FFF2-40B4-BE49-F238E27FC236}">
                    <a16:creationId xmlns:a16="http://schemas.microsoft.com/office/drawing/2014/main" id="{9C2DB80A-4BAE-CF08-30A5-3EB744C94F6B}"/>
                  </a:ext>
                </a:extLst>
              </p:cNvPr>
              <p:cNvSpPr txBox="1"/>
              <p:nvPr/>
            </p:nvSpPr>
            <p:spPr>
              <a:xfrm>
                <a:off x="1584382" y="2412497"/>
                <a:ext cx="1687905" cy="349319"/>
              </a:xfrm>
              <a:prstGeom prst="rect">
                <a:avLst/>
              </a:prstGeom>
              <a:noFill/>
            </p:spPr>
            <p:txBody>
              <a:bodyPr wrap="square" rtlCol="0">
                <a:spAutoFit/>
              </a:bodyPr>
              <a:lstStyle/>
              <a:p>
                <a:r>
                  <a:rPr lang="en-US" sz="2800">
                    <a:latin typeface="+mj-lt"/>
                  </a:rPr>
                  <a:t>808-380-9466</a:t>
                </a:r>
              </a:p>
            </p:txBody>
          </p:sp>
        </p:grpSp>
        <p:grpSp>
          <p:nvGrpSpPr>
            <p:cNvPr id="23" name="Group 22">
              <a:extLst>
                <a:ext uri="{FF2B5EF4-FFF2-40B4-BE49-F238E27FC236}">
                  <a16:creationId xmlns:a16="http://schemas.microsoft.com/office/drawing/2014/main" id="{1A808E7A-0F65-DC31-FF4F-18282ACDE6C3}"/>
                </a:ext>
              </a:extLst>
            </p:cNvPr>
            <p:cNvGrpSpPr/>
            <p:nvPr/>
          </p:nvGrpSpPr>
          <p:grpSpPr>
            <a:xfrm>
              <a:off x="1136715" y="2993092"/>
              <a:ext cx="4016130" cy="447667"/>
              <a:chOff x="1136715" y="2993092"/>
              <a:chExt cx="4016130" cy="447667"/>
            </a:xfrm>
          </p:grpSpPr>
          <p:pic>
            <p:nvPicPr>
              <p:cNvPr id="11" name="Graphic 10" descr="Email with solid fill">
                <a:extLst>
                  <a:ext uri="{FF2B5EF4-FFF2-40B4-BE49-F238E27FC236}">
                    <a16:creationId xmlns:a16="http://schemas.microsoft.com/office/drawing/2014/main" id="{DB32254F-AE5C-C19D-EDEB-137E701C970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6715" y="2993092"/>
                <a:ext cx="398127" cy="447667"/>
              </a:xfrm>
              <a:prstGeom prst="rect">
                <a:avLst/>
              </a:prstGeom>
            </p:spPr>
          </p:pic>
          <p:sp>
            <p:nvSpPr>
              <p:cNvPr id="18" name="TextBox 17">
                <a:extLst>
                  <a:ext uri="{FF2B5EF4-FFF2-40B4-BE49-F238E27FC236}">
                    <a16:creationId xmlns:a16="http://schemas.microsoft.com/office/drawing/2014/main" id="{C58B4720-0D36-BA72-D385-DBF7D0273620}"/>
                  </a:ext>
                </a:extLst>
              </p:cNvPr>
              <p:cNvSpPr txBox="1"/>
              <p:nvPr/>
            </p:nvSpPr>
            <p:spPr>
              <a:xfrm>
                <a:off x="1584382" y="3040574"/>
                <a:ext cx="3568463" cy="349319"/>
              </a:xfrm>
              <a:prstGeom prst="rect">
                <a:avLst/>
              </a:prstGeom>
              <a:noFill/>
            </p:spPr>
            <p:txBody>
              <a:bodyPr wrap="square" rtlCol="0">
                <a:spAutoFit/>
              </a:bodyPr>
              <a:lstStyle/>
              <a:p>
                <a:r>
                  <a:rPr lang="en-US" sz="2800">
                    <a:latin typeface="+mj-lt"/>
                  </a:rPr>
                  <a:t>sarai@partnersincareoahu.org</a:t>
                </a:r>
              </a:p>
            </p:txBody>
          </p:sp>
        </p:grpSp>
        <p:grpSp>
          <p:nvGrpSpPr>
            <p:cNvPr id="24" name="Group 23">
              <a:extLst>
                <a:ext uri="{FF2B5EF4-FFF2-40B4-BE49-F238E27FC236}">
                  <a16:creationId xmlns:a16="http://schemas.microsoft.com/office/drawing/2014/main" id="{AA6227C7-3441-34F2-4624-6BB385D0E353}"/>
                </a:ext>
              </a:extLst>
            </p:cNvPr>
            <p:cNvGrpSpPr/>
            <p:nvPr/>
          </p:nvGrpSpPr>
          <p:grpSpPr>
            <a:xfrm>
              <a:off x="1082080" y="3622861"/>
              <a:ext cx="3826775" cy="556935"/>
              <a:chOff x="1082080" y="3622861"/>
              <a:chExt cx="3826775" cy="556935"/>
            </a:xfrm>
          </p:grpSpPr>
          <p:pic>
            <p:nvPicPr>
              <p:cNvPr id="13" name="Graphic 12" descr="Internet with solid fill">
                <a:extLst>
                  <a:ext uri="{FF2B5EF4-FFF2-40B4-BE49-F238E27FC236}">
                    <a16:creationId xmlns:a16="http://schemas.microsoft.com/office/drawing/2014/main" id="{02392762-D886-7182-109D-86D92005794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2080" y="3622861"/>
                <a:ext cx="452762" cy="556935"/>
              </a:xfrm>
              <a:prstGeom prst="rect">
                <a:avLst/>
              </a:prstGeom>
            </p:spPr>
          </p:pic>
          <p:sp>
            <p:nvSpPr>
              <p:cNvPr id="19" name="TextBox 18">
                <a:extLst>
                  <a:ext uri="{FF2B5EF4-FFF2-40B4-BE49-F238E27FC236}">
                    <a16:creationId xmlns:a16="http://schemas.microsoft.com/office/drawing/2014/main" id="{3727D7A4-7861-A010-195E-B178C2065918}"/>
                  </a:ext>
                </a:extLst>
              </p:cNvPr>
              <p:cNvSpPr txBox="1"/>
              <p:nvPr/>
            </p:nvSpPr>
            <p:spPr>
              <a:xfrm>
                <a:off x="1584382" y="3665751"/>
                <a:ext cx="3324473" cy="349319"/>
              </a:xfrm>
              <a:prstGeom prst="rect">
                <a:avLst/>
              </a:prstGeom>
              <a:noFill/>
            </p:spPr>
            <p:txBody>
              <a:bodyPr wrap="square" rtlCol="0">
                <a:spAutoFit/>
              </a:bodyPr>
              <a:lstStyle/>
              <a:p>
                <a:r>
                  <a:rPr lang="en-US" sz="2800">
                    <a:latin typeface="+mj-lt"/>
                  </a:rPr>
                  <a:t>www.partnersincareoahu.org/nofo-23</a:t>
                </a:r>
              </a:p>
            </p:txBody>
          </p:sp>
        </p:grpSp>
      </p:grpSp>
      <p:pic>
        <p:nvPicPr>
          <p:cNvPr id="3" name="Picture 2" descr="A close up of a leaf&#10;&#10;Description automatically generated">
            <a:extLst>
              <a:ext uri="{FF2B5EF4-FFF2-40B4-BE49-F238E27FC236}">
                <a16:creationId xmlns:a16="http://schemas.microsoft.com/office/drawing/2014/main" id="{B0A56F70-1C2F-36C1-8E62-732FB2333E56}"/>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rot="10800000">
            <a:off x="71773" y="1779103"/>
            <a:ext cx="3264502" cy="4930595"/>
          </a:xfrm>
          <a:prstGeom prst="rect">
            <a:avLst/>
          </a:prstGeom>
        </p:spPr>
      </p:pic>
    </p:spTree>
    <p:extLst>
      <p:ext uri="{BB962C8B-B14F-4D97-AF65-F5344CB8AC3E}">
        <p14:creationId xmlns:p14="http://schemas.microsoft.com/office/powerpoint/2010/main" val="615102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A07D29-ABC6-ECF2-A519-8AC9DFA3D0B2}"/>
              </a:ext>
            </a:extLst>
          </p:cNvPr>
          <p:cNvSpPr>
            <a:spLocks noGrp="1"/>
          </p:cNvSpPr>
          <p:nvPr>
            <p:ph type="title"/>
          </p:nvPr>
        </p:nvSpPr>
        <p:spPr>
          <a:xfrm>
            <a:off x="457200" y="236206"/>
            <a:ext cx="5231219" cy="1642970"/>
          </a:xfrm>
        </p:spPr>
        <p:txBody>
          <a:bodyPr anchor="b">
            <a:normAutofit/>
          </a:bodyPr>
          <a:lstStyle/>
          <a:p>
            <a:r>
              <a:rPr lang="en-US" sz="3700"/>
              <a:t>Partners In Care (501c3) – O</a:t>
            </a:r>
            <a:r>
              <a:rPr lang="haw-US" sz="3700"/>
              <a:t>ʻ</a:t>
            </a:r>
            <a:r>
              <a:rPr lang="en-US" sz="3700"/>
              <a:t>ahu Continuum of Care - Collaborative Applicant </a:t>
            </a:r>
          </a:p>
        </p:txBody>
      </p:sp>
      <p:sp>
        <p:nvSpPr>
          <p:cNvPr id="3" name="Content Placeholder 2">
            <a:extLst>
              <a:ext uri="{FF2B5EF4-FFF2-40B4-BE49-F238E27FC236}">
                <a16:creationId xmlns:a16="http://schemas.microsoft.com/office/drawing/2014/main" id="{DAB54A25-FC25-7C4D-5972-5A3A74DD81C1}"/>
              </a:ext>
            </a:extLst>
          </p:cNvPr>
          <p:cNvSpPr>
            <a:spLocks noGrp="1"/>
          </p:cNvSpPr>
          <p:nvPr>
            <p:ph idx="1"/>
          </p:nvPr>
        </p:nvSpPr>
        <p:spPr>
          <a:xfrm>
            <a:off x="1144923" y="2405894"/>
            <a:ext cx="6351030" cy="3535083"/>
          </a:xfrm>
        </p:spPr>
        <p:txBody>
          <a:bodyPr anchor="t">
            <a:noAutofit/>
          </a:bodyPr>
          <a:lstStyle/>
          <a:p>
            <a:r>
              <a:rPr lang="en-US" b="0" i="0">
                <a:effectLst/>
              </a:rPr>
              <a:t>Partners In Care is the eligible applicant designated by the Continuum of Care (CoC) to collect and submit the CoC Registration, CoC Consolidated Application (which includes the CoC Application and CoC Priority Listing) and apply for CoC planning funds on behalf of the CoC during the CoC Program Competition.</a:t>
            </a:r>
            <a:endParaRPr lang="en-US"/>
          </a:p>
        </p:txBody>
      </p:sp>
      <p:sp>
        <p:nvSpPr>
          <p:cNvPr id="24"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eaf&#10;&#10;Description automatically generated">
            <a:extLst>
              <a:ext uri="{FF2B5EF4-FFF2-40B4-BE49-F238E27FC236}">
                <a16:creationId xmlns:a16="http://schemas.microsoft.com/office/drawing/2014/main" id="{F65DE295-7F74-75C5-5BA3-3340D990500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533525">
            <a:off x="8748676" y="1783898"/>
            <a:ext cx="3385380" cy="5071731"/>
          </a:xfrm>
          <a:prstGeom prst="rect">
            <a:avLst/>
          </a:prstGeom>
        </p:spPr>
      </p:pic>
    </p:spTree>
    <p:extLst>
      <p:ext uri="{BB962C8B-B14F-4D97-AF65-F5344CB8AC3E}">
        <p14:creationId xmlns:p14="http://schemas.microsoft.com/office/powerpoint/2010/main" val="1928391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578853-BE75-A5EF-8561-22F68D76E7AD}"/>
              </a:ext>
            </a:extLst>
          </p:cNvPr>
          <p:cNvSpPr>
            <a:spLocks noGrp="1"/>
          </p:cNvSpPr>
          <p:nvPr>
            <p:ph type="title"/>
          </p:nvPr>
        </p:nvSpPr>
        <p:spPr>
          <a:xfrm>
            <a:off x="2492857" y="412813"/>
            <a:ext cx="9752999" cy="1063164"/>
          </a:xfrm>
        </p:spPr>
        <p:txBody>
          <a:bodyPr>
            <a:noAutofit/>
          </a:bodyPr>
          <a:lstStyle/>
          <a:p>
            <a:r>
              <a:rPr lang="en-US" sz="4000"/>
              <a:t>HUD’s NOFO for FY 2023 CoC Competition</a:t>
            </a:r>
            <a:br>
              <a:rPr lang="en-US" sz="4000"/>
            </a:br>
            <a:r>
              <a:rPr lang="en-US" sz="4000"/>
              <a:t>includes information on:</a:t>
            </a:r>
          </a:p>
        </p:txBody>
      </p:sp>
      <p:sp>
        <p:nvSpPr>
          <p:cNvPr id="3" name="Content Placeholder 2">
            <a:extLst>
              <a:ext uri="{FF2B5EF4-FFF2-40B4-BE49-F238E27FC236}">
                <a16:creationId xmlns:a16="http://schemas.microsoft.com/office/drawing/2014/main" id="{9E42E0EF-B76D-86FE-89DD-8231588DC519}"/>
              </a:ext>
            </a:extLst>
          </p:cNvPr>
          <p:cNvSpPr>
            <a:spLocks noGrp="1"/>
          </p:cNvSpPr>
          <p:nvPr>
            <p:ph idx="1"/>
          </p:nvPr>
        </p:nvSpPr>
        <p:spPr>
          <a:xfrm>
            <a:off x="2374791" y="2077553"/>
            <a:ext cx="4850331" cy="3871762"/>
          </a:xfrm>
        </p:spPr>
        <p:txBody>
          <a:bodyPr>
            <a:normAutofit/>
          </a:bodyPr>
          <a:lstStyle/>
          <a:p>
            <a:r>
              <a:rPr lang="en-US" sz="2400"/>
              <a:t>Funding Opportunity Description</a:t>
            </a:r>
          </a:p>
          <a:p>
            <a:r>
              <a:rPr lang="en-US" sz="2400"/>
              <a:t>Program Overview</a:t>
            </a:r>
          </a:p>
          <a:p>
            <a:r>
              <a:rPr lang="en-US" sz="2400"/>
              <a:t>HUD’s Priorities</a:t>
            </a:r>
          </a:p>
          <a:p>
            <a:r>
              <a:rPr lang="en-US" sz="2400"/>
              <a:t>CoC Program Requirements</a:t>
            </a:r>
          </a:p>
          <a:p>
            <a:r>
              <a:rPr lang="en-US" sz="2400"/>
              <a:t>Award Information</a:t>
            </a:r>
          </a:p>
          <a:p>
            <a:r>
              <a:rPr lang="en-US" sz="2400"/>
              <a:t>Eligibility Requirements</a:t>
            </a:r>
          </a:p>
          <a:p>
            <a:r>
              <a:rPr lang="en-US" sz="2400"/>
              <a:t>Application &amp; Submission Requirements</a:t>
            </a:r>
          </a:p>
        </p:txBody>
      </p:sp>
      <p:sp>
        <p:nvSpPr>
          <p:cNvPr id="6" name="Content Placeholder 2">
            <a:extLst>
              <a:ext uri="{FF2B5EF4-FFF2-40B4-BE49-F238E27FC236}">
                <a16:creationId xmlns:a16="http://schemas.microsoft.com/office/drawing/2014/main" id="{C5B102D4-EB39-3F45-7987-AAC6214FEA2A}"/>
              </a:ext>
            </a:extLst>
          </p:cNvPr>
          <p:cNvSpPr txBox="1">
            <a:spLocks/>
          </p:cNvSpPr>
          <p:nvPr/>
        </p:nvSpPr>
        <p:spPr>
          <a:xfrm>
            <a:off x="6964680" y="2077553"/>
            <a:ext cx="5227320" cy="3871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Application Review Information</a:t>
            </a:r>
          </a:p>
          <a:p>
            <a:r>
              <a:rPr lang="en-US" sz="2400"/>
              <a:t>Project Review &amp; Selection Process</a:t>
            </a:r>
          </a:p>
          <a:p>
            <a:r>
              <a:rPr lang="en-US" sz="2400"/>
              <a:t>Award Administration Information</a:t>
            </a:r>
          </a:p>
          <a:p>
            <a:r>
              <a:rPr lang="en-US" sz="2400"/>
              <a:t>Appeals</a:t>
            </a:r>
          </a:p>
          <a:p>
            <a:r>
              <a:rPr lang="en-US" sz="2400"/>
              <a:t>Agency Contacts</a:t>
            </a:r>
          </a:p>
          <a:p>
            <a:r>
              <a:rPr lang="en-US" sz="2400"/>
              <a:t>Standard HUD Definitions</a:t>
            </a:r>
          </a:p>
          <a:p>
            <a:r>
              <a:rPr lang="en-US" sz="2400"/>
              <a:t>Rating Factors for Project Types</a:t>
            </a:r>
          </a:p>
        </p:txBody>
      </p:sp>
      <p:pic>
        <p:nvPicPr>
          <p:cNvPr id="4" name="Picture 3" descr="A close up of a leaf&#10;&#10;Description automatically generated">
            <a:extLst>
              <a:ext uri="{FF2B5EF4-FFF2-40B4-BE49-F238E27FC236}">
                <a16:creationId xmlns:a16="http://schemas.microsoft.com/office/drawing/2014/main" id="{A2BE1E5D-BACF-7876-3430-4F083A36BBD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0800000">
            <a:off x="71773" y="2837934"/>
            <a:ext cx="2563459" cy="3871764"/>
          </a:xfrm>
          <a:prstGeom prst="rect">
            <a:avLst/>
          </a:prstGeom>
        </p:spPr>
      </p:pic>
      <p:sp>
        <p:nvSpPr>
          <p:cNvPr id="7" name="TextBox 6">
            <a:extLst>
              <a:ext uri="{FF2B5EF4-FFF2-40B4-BE49-F238E27FC236}">
                <a16:creationId xmlns:a16="http://schemas.microsoft.com/office/drawing/2014/main" id="{0E593AFD-0B59-6191-BC82-923A0F46B705}"/>
              </a:ext>
            </a:extLst>
          </p:cNvPr>
          <p:cNvSpPr txBox="1"/>
          <p:nvPr/>
        </p:nvSpPr>
        <p:spPr>
          <a:xfrm>
            <a:off x="3476044" y="5657671"/>
            <a:ext cx="6341165" cy="1200329"/>
          </a:xfrm>
          <a:prstGeom prst="rect">
            <a:avLst/>
          </a:prstGeom>
          <a:noFill/>
        </p:spPr>
        <p:txBody>
          <a:bodyPr wrap="square" rtlCol="0">
            <a:spAutoFit/>
          </a:bodyPr>
          <a:lstStyle/>
          <a:p>
            <a:r>
              <a:rPr lang="en-US"/>
              <a:t>Go to PIC’s website for all documents relating to the ‘23 NOFO </a:t>
            </a:r>
          </a:p>
          <a:p>
            <a:r>
              <a:rPr lang="en-US">
                <a:hlinkClick r:id="rId5"/>
              </a:rPr>
              <a:t>https://www.partnersincareoahu.org/fy-2023-nofo-copy</a:t>
            </a:r>
            <a:endParaRPr lang="en-US"/>
          </a:p>
          <a:p>
            <a:endParaRPr lang="en-US"/>
          </a:p>
          <a:p>
            <a:endParaRPr lang="en-US"/>
          </a:p>
        </p:txBody>
      </p:sp>
      <p:cxnSp>
        <p:nvCxnSpPr>
          <p:cNvPr id="11" name="Straight Connector 10">
            <a:extLst>
              <a:ext uri="{FF2B5EF4-FFF2-40B4-BE49-F238E27FC236}">
                <a16:creationId xmlns:a16="http://schemas.microsoft.com/office/drawing/2014/main" id="{A9A6BA18-A787-BF4C-EDAB-C7729AE9D570}"/>
              </a:ext>
            </a:extLst>
          </p:cNvPr>
          <p:cNvCxnSpPr>
            <a:cxnSpLocks/>
          </p:cNvCxnSpPr>
          <p:nvPr/>
        </p:nvCxnSpPr>
        <p:spPr>
          <a:xfrm>
            <a:off x="3234088" y="5563402"/>
            <a:ext cx="6728059"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484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2">
            <a:extLst>
              <a:ext uri="{FF2B5EF4-FFF2-40B4-BE49-F238E27FC236}">
                <a16:creationId xmlns:a16="http://schemas.microsoft.com/office/drawing/2014/main" id="{94714483-7072-431F-9DBE-87F44E4D4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4">
            <a:extLst>
              <a:ext uri="{FF2B5EF4-FFF2-40B4-BE49-F238E27FC236}">
                <a16:creationId xmlns:a16="http://schemas.microsoft.com/office/drawing/2014/main" id="{495892E1-F4A5-4991-AC52-4F417B14A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ACF597F8-76AA-44FA-8E6A-06223B66C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8" name="Oval 17">
              <a:extLst>
                <a:ext uri="{FF2B5EF4-FFF2-40B4-BE49-F238E27FC236}">
                  <a16:creationId xmlns:a16="http://schemas.microsoft.com/office/drawing/2014/main" id="{A6E12753-0A63-43EE-B28A-C989D033E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26FA385-76DA-40E9-9257-AA3E07FF6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62D75CA-F374-4878-8106-3EA5E970D6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38667A5-74E3-4EFD-8C45-F48F47427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1512EE2-F4CC-4E18-9CDA-B92C11122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99E503B-9B4D-4EE3-A50F-15AC374F6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E2683E3F-F855-4549-84F8-42064EC0F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FC90B1E-0223-4440-AF22-8F32F6F0C7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8" name="Straight Connector 27">
              <a:extLst>
                <a:ext uri="{FF2B5EF4-FFF2-40B4-BE49-F238E27FC236}">
                  <a16:creationId xmlns:a16="http://schemas.microsoft.com/office/drawing/2014/main" id="{A2D2E879-0004-4D84-8137-1C09334038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3BE75A2-0D83-4F8E-84CC-D3BCD565B1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90F7F49-1039-49EF-A9BD-153DB590B6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E85F508-9EA4-4B4D-8171-648670650E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3" name="Rectangle 32">
            <a:extLst>
              <a:ext uri="{FF2B5EF4-FFF2-40B4-BE49-F238E27FC236}">
                <a16:creationId xmlns:a16="http://schemas.microsoft.com/office/drawing/2014/main" id="{832F3179-0CD5-40C8-9939-D8355006F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11CE155D-684B-4F5E-B835-C52765E310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6" name="Straight Connector 35">
              <a:extLst>
                <a:ext uri="{FF2B5EF4-FFF2-40B4-BE49-F238E27FC236}">
                  <a16:creationId xmlns:a16="http://schemas.microsoft.com/office/drawing/2014/main" id="{04F84AF8-E1A7-41D4-A102-8F87CAE37E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ED126F1-DB23-4314-B6C7-FE89E3C581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ACB2B6F-8883-4A00-88DD-98CDDD46B8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B9A2180-808A-4423-BB2B-6464B29000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8" name="Picture 7" descr="A close up of a leaf&#10;&#10;Description automatically generated">
            <a:extLst>
              <a:ext uri="{FF2B5EF4-FFF2-40B4-BE49-F238E27FC236}">
                <a16:creationId xmlns:a16="http://schemas.microsoft.com/office/drawing/2014/main" id="{A734999F-0710-B939-526E-991C05541AF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a:off x="71773" y="1317170"/>
            <a:ext cx="3570344" cy="5392529"/>
          </a:xfrm>
          <a:prstGeom prst="rect">
            <a:avLst/>
          </a:prstGeom>
        </p:spPr>
      </p:pic>
      <p:sp>
        <p:nvSpPr>
          <p:cNvPr id="2" name="Title 1">
            <a:extLst>
              <a:ext uri="{FF2B5EF4-FFF2-40B4-BE49-F238E27FC236}">
                <a16:creationId xmlns:a16="http://schemas.microsoft.com/office/drawing/2014/main" id="{B3C7C423-4CF1-457C-DFA5-CCF0C3C1B090}"/>
              </a:ext>
            </a:extLst>
          </p:cNvPr>
          <p:cNvSpPr>
            <a:spLocks noGrp="1"/>
          </p:cNvSpPr>
          <p:nvPr>
            <p:ph type="ctrTitle"/>
          </p:nvPr>
        </p:nvSpPr>
        <p:spPr>
          <a:xfrm>
            <a:off x="2618174" y="-178653"/>
            <a:ext cx="7315200" cy="2213571"/>
          </a:xfrm>
          <a:noFill/>
        </p:spPr>
        <p:txBody>
          <a:bodyPr anchor="b">
            <a:normAutofit/>
          </a:bodyPr>
          <a:lstStyle/>
          <a:p>
            <a:r>
              <a:rPr lang="en-US" sz="6600">
                <a:solidFill>
                  <a:schemeClr val="bg1"/>
                </a:solidFill>
              </a:rPr>
              <a:t>Available Funding</a:t>
            </a:r>
          </a:p>
        </p:txBody>
      </p:sp>
      <p:sp>
        <p:nvSpPr>
          <p:cNvPr id="3" name="Subtitle 2">
            <a:extLst>
              <a:ext uri="{FF2B5EF4-FFF2-40B4-BE49-F238E27FC236}">
                <a16:creationId xmlns:a16="http://schemas.microsoft.com/office/drawing/2014/main" id="{860278BD-ADB8-F17B-0B2E-FCD6F237B9E4}"/>
              </a:ext>
            </a:extLst>
          </p:cNvPr>
          <p:cNvSpPr>
            <a:spLocks noGrp="1"/>
          </p:cNvSpPr>
          <p:nvPr>
            <p:ph type="subTitle" idx="1"/>
          </p:nvPr>
        </p:nvSpPr>
        <p:spPr>
          <a:xfrm>
            <a:off x="2610281" y="2926923"/>
            <a:ext cx="7315200" cy="2615906"/>
          </a:xfrm>
          <a:noFill/>
        </p:spPr>
        <p:txBody>
          <a:bodyPr anchor="t">
            <a:normAutofit/>
          </a:bodyPr>
          <a:lstStyle/>
          <a:p>
            <a:r>
              <a:rPr lang="en-US" sz="4000" dirty="0">
                <a:solidFill>
                  <a:schemeClr val="bg1"/>
                </a:solidFill>
              </a:rPr>
              <a:t>Nationwide: $3,134,000,000</a:t>
            </a:r>
          </a:p>
          <a:p>
            <a:r>
              <a:rPr lang="en-US" sz="4000" dirty="0">
                <a:solidFill>
                  <a:schemeClr val="bg1"/>
                </a:solidFill>
              </a:rPr>
              <a:t>Oahu CoC</a:t>
            </a:r>
            <a:r>
              <a:rPr lang="en-US" sz="4000">
                <a:solidFill>
                  <a:schemeClr val="bg1"/>
                </a:solidFill>
              </a:rPr>
              <a:t>: $15,624,440</a:t>
            </a:r>
            <a:endParaRPr lang="en-US" sz="4000" dirty="0">
              <a:solidFill>
                <a:schemeClr val="bg1"/>
              </a:solidFill>
            </a:endParaRPr>
          </a:p>
          <a:p>
            <a:r>
              <a:rPr lang="en-US" sz="4000" dirty="0">
                <a:solidFill>
                  <a:schemeClr val="bg1"/>
                </a:solidFill>
              </a:rPr>
              <a:t>2022 amount: $14,268,617.00</a:t>
            </a:r>
          </a:p>
        </p:txBody>
      </p:sp>
    </p:spTree>
    <p:extLst>
      <p:ext uri="{BB962C8B-B14F-4D97-AF65-F5344CB8AC3E}">
        <p14:creationId xmlns:p14="http://schemas.microsoft.com/office/powerpoint/2010/main" val="1166809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A07D29-ABC6-ECF2-A519-8AC9DFA3D0B2}"/>
              </a:ext>
            </a:extLst>
          </p:cNvPr>
          <p:cNvSpPr>
            <a:spLocks noGrp="1"/>
          </p:cNvSpPr>
          <p:nvPr>
            <p:ph type="title"/>
          </p:nvPr>
        </p:nvSpPr>
        <p:spPr>
          <a:xfrm>
            <a:off x="2719726" y="631826"/>
            <a:ext cx="8634073" cy="972218"/>
          </a:xfrm>
        </p:spPr>
        <p:txBody>
          <a:bodyPr>
            <a:normAutofit fontScale="90000"/>
          </a:bodyPr>
          <a:lstStyle/>
          <a:p>
            <a:r>
              <a:rPr lang="en-US" sz="4900" kern="1200">
                <a:solidFill>
                  <a:schemeClr val="tx1"/>
                </a:solidFill>
                <a:latin typeface="+mj-lt"/>
                <a:ea typeface="+mj-ea"/>
                <a:cs typeface="+mj-cs"/>
              </a:rPr>
              <a:t>Eligible Funding (</a:t>
            </a:r>
            <a:r>
              <a:rPr lang="en-US" sz="4900"/>
              <a:t>TBD</a:t>
            </a:r>
            <a:r>
              <a:rPr lang="en-US" sz="4900" kern="1200">
                <a:solidFill>
                  <a:schemeClr val="tx1"/>
                </a:solidFill>
                <a:latin typeface="+mj-lt"/>
                <a:ea typeface="+mj-ea"/>
                <a:cs typeface="+mj-cs"/>
              </a:rPr>
              <a:t>) The table below is from the ‘22 competition</a:t>
            </a:r>
            <a:br>
              <a:rPr lang="en-US" sz="4900" kern="1200">
                <a:solidFill>
                  <a:schemeClr val="tx1"/>
                </a:solidFill>
                <a:latin typeface="+mj-lt"/>
                <a:ea typeface="+mj-ea"/>
                <a:cs typeface="+mj-cs"/>
              </a:rPr>
            </a:br>
            <a:r>
              <a:rPr lang="en-US" sz="1800" i="1" kern="1200">
                <a:solidFill>
                  <a:schemeClr val="tx1"/>
                </a:solidFill>
                <a:latin typeface="+mj-lt"/>
                <a:ea typeface="+mj-ea"/>
                <a:cs typeface="+mj-cs"/>
              </a:rPr>
              <a:t>See pag</a:t>
            </a:r>
            <a:r>
              <a:rPr lang="en-US" sz="1800" i="1"/>
              <a:t>e 4 of RFP</a:t>
            </a:r>
            <a:br>
              <a:rPr lang="en-US" sz="8800" kern="1200">
                <a:solidFill>
                  <a:schemeClr val="tx1"/>
                </a:solidFill>
                <a:latin typeface="+mj-lt"/>
                <a:ea typeface="+mj-ea"/>
                <a:cs typeface="+mj-cs"/>
              </a:rPr>
            </a:br>
            <a:endParaRPr lang="en-US" sz="1600"/>
          </a:p>
        </p:txBody>
      </p:sp>
      <p:graphicFrame>
        <p:nvGraphicFramePr>
          <p:cNvPr id="8" name="Content Placeholder 3">
            <a:extLst>
              <a:ext uri="{FF2B5EF4-FFF2-40B4-BE49-F238E27FC236}">
                <a16:creationId xmlns:a16="http://schemas.microsoft.com/office/drawing/2014/main" id="{17C92D37-540C-FCF0-0137-F38E4F3C274A}"/>
              </a:ext>
            </a:extLst>
          </p:cNvPr>
          <p:cNvGraphicFramePr>
            <a:graphicFrameLocks noGrp="1"/>
          </p:cNvGraphicFramePr>
          <p:nvPr>
            <p:ph idx="1"/>
            <p:extLst>
              <p:ext uri="{D42A27DB-BD31-4B8C-83A1-F6EECF244321}">
                <p14:modId xmlns:p14="http://schemas.microsoft.com/office/powerpoint/2010/main" val="1742231547"/>
              </p:ext>
            </p:extLst>
          </p:nvPr>
        </p:nvGraphicFramePr>
        <p:xfrm>
          <a:off x="3570346" y="1915830"/>
          <a:ext cx="7151767" cy="3596759"/>
        </p:xfrm>
        <a:graphic>
          <a:graphicData uri="http://schemas.openxmlformats.org/drawingml/2006/table">
            <a:tbl>
              <a:tblPr firstRow="1" firstCol="1" bandRow="1">
                <a:tableStyleId>{5C22544A-7EE6-4342-B048-85BDC9FD1C3A}</a:tableStyleId>
              </a:tblPr>
              <a:tblGrid>
                <a:gridCol w="4156494">
                  <a:extLst>
                    <a:ext uri="{9D8B030D-6E8A-4147-A177-3AD203B41FA5}">
                      <a16:colId xmlns:a16="http://schemas.microsoft.com/office/drawing/2014/main" val="2168070024"/>
                    </a:ext>
                  </a:extLst>
                </a:gridCol>
                <a:gridCol w="2995273">
                  <a:extLst>
                    <a:ext uri="{9D8B030D-6E8A-4147-A177-3AD203B41FA5}">
                      <a16:colId xmlns:a16="http://schemas.microsoft.com/office/drawing/2014/main" val="1910291643"/>
                    </a:ext>
                  </a:extLst>
                </a:gridCol>
              </a:tblGrid>
              <a:tr h="611713">
                <a:tc>
                  <a:txBody>
                    <a:bodyPr/>
                    <a:lstStyle/>
                    <a:p>
                      <a:pPr marL="0" marR="0" algn="r">
                        <a:lnSpc>
                          <a:spcPct val="107000"/>
                        </a:lnSpc>
                        <a:spcBef>
                          <a:spcPts val="0"/>
                        </a:spcBef>
                        <a:spcAft>
                          <a:spcPts val="0"/>
                        </a:spcAft>
                      </a:pPr>
                      <a:r>
                        <a:rPr lang="en-US" sz="3300">
                          <a:effectLst/>
                        </a:rPr>
                        <a:t>*Renewal Projects</a:t>
                      </a:r>
                      <a:endParaRPr lang="en-US" sz="3000">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3300" b="0" dirty="0">
                          <a:solidFill>
                            <a:schemeClr val="tx1"/>
                          </a:solidFill>
                          <a:effectLst/>
                        </a:rPr>
                        <a:t>$13,858,866</a:t>
                      </a:r>
                      <a:endParaRPr lang="en-US" sz="30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extLst>
                  <a:ext uri="{0D108BD9-81ED-4DB2-BD59-A6C34878D82A}">
                    <a16:rowId xmlns:a16="http://schemas.microsoft.com/office/drawing/2014/main" val="575115377"/>
                  </a:ext>
                </a:extLst>
              </a:tr>
              <a:tr h="1149907">
                <a:tc>
                  <a:txBody>
                    <a:bodyPr/>
                    <a:lstStyle/>
                    <a:p>
                      <a:pPr marL="0" marR="0" algn="r">
                        <a:lnSpc>
                          <a:spcPct val="107000"/>
                        </a:lnSpc>
                        <a:spcBef>
                          <a:spcPts val="0"/>
                        </a:spcBef>
                        <a:spcAft>
                          <a:spcPts val="0"/>
                        </a:spcAft>
                      </a:pPr>
                      <a:r>
                        <a:rPr lang="en-US" sz="3300">
                          <a:effectLst/>
                        </a:rPr>
                        <a:t>**Potential Reallocation</a:t>
                      </a:r>
                      <a:endParaRPr lang="en-US" sz="3000">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3300" dirty="0">
                          <a:effectLst/>
                        </a:rPr>
                        <a:t>$692,943</a:t>
                      </a:r>
                      <a:endParaRPr lang="en-US" sz="3000" dirty="0">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3019866"/>
                  </a:ext>
                </a:extLst>
              </a:tr>
              <a:tr h="611713">
                <a:tc>
                  <a:txBody>
                    <a:bodyPr/>
                    <a:lstStyle/>
                    <a:p>
                      <a:pPr marL="0" marR="0" algn="r">
                        <a:lnSpc>
                          <a:spcPct val="107000"/>
                        </a:lnSpc>
                        <a:spcBef>
                          <a:spcPts val="0"/>
                        </a:spcBef>
                        <a:spcAft>
                          <a:spcPts val="0"/>
                        </a:spcAft>
                      </a:pPr>
                      <a:r>
                        <a:rPr lang="en-US" sz="3300" dirty="0">
                          <a:effectLst/>
                        </a:rPr>
                        <a:t>DV Bonus Projects</a:t>
                      </a:r>
                      <a:endParaRPr lang="en-US" sz="3000" dirty="0">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3300" dirty="0">
                          <a:effectLst/>
                        </a:rPr>
                        <a:t>$795,453</a:t>
                      </a:r>
                      <a:endParaRPr lang="en-US" sz="3000" dirty="0">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extLst>
                  <a:ext uri="{0D108BD9-81ED-4DB2-BD59-A6C34878D82A}">
                    <a16:rowId xmlns:a16="http://schemas.microsoft.com/office/drawing/2014/main" val="239919234"/>
                  </a:ext>
                </a:extLst>
              </a:tr>
              <a:tr h="611713">
                <a:tc>
                  <a:txBody>
                    <a:bodyPr/>
                    <a:lstStyle/>
                    <a:p>
                      <a:pPr marL="0" marR="0" algn="r">
                        <a:lnSpc>
                          <a:spcPct val="107000"/>
                        </a:lnSpc>
                        <a:spcBef>
                          <a:spcPts val="0"/>
                        </a:spcBef>
                        <a:spcAft>
                          <a:spcPts val="0"/>
                        </a:spcAft>
                      </a:pPr>
                      <a:r>
                        <a:rPr lang="en-US" sz="3300">
                          <a:effectLst/>
                        </a:rPr>
                        <a:t>Bonus Projects</a:t>
                      </a:r>
                      <a:endParaRPr lang="en-US" sz="3000">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3300" dirty="0">
                          <a:effectLst/>
                        </a:rPr>
                        <a:t>$970,121</a:t>
                      </a:r>
                    </a:p>
                  </a:txBody>
                  <a:tcPr marL="188595" marR="18859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4820816"/>
                  </a:ext>
                </a:extLst>
              </a:tr>
              <a:tr h="611713">
                <a:tc>
                  <a:txBody>
                    <a:bodyPr/>
                    <a:lstStyle/>
                    <a:p>
                      <a:pPr marL="0" marR="0" algn="r">
                        <a:lnSpc>
                          <a:spcPct val="107000"/>
                        </a:lnSpc>
                        <a:spcBef>
                          <a:spcPts val="0"/>
                        </a:spcBef>
                        <a:spcAft>
                          <a:spcPts val="0"/>
                        </a:spcAft>
                      </a:pPr>
                      <a:r>
                        <a:rPr lang="en-US" sz="3300">
                          <a:effectLst/>
                        </a:rPr>
                        <a:t>Total</a:t>
                      </a:r>
                      <a:endParaRPr lang="en-US" sz="3000">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3300" dirty="0">
                          <a:effectLst/>
                        </a:rPr>
                        <a:t>$15,624,440</a:t>
                      </a:r>
                      <a:endParaRPr lang="en-US" sz="3000" dirty="0">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2583016"/>
                  </a:ext>
                </a:extLst>
              </a:tr>
            </a:tbl>
          </a:graphicData>
        </a:graphic>
      </p:graphicFrame>
      <p:sp>
        <p:nvSpPr>
          <p:cNvPr id="9" name="Rectangle 1">
            <a:extLst>
              <a:ext uri="{FF2B5EF4-FFF2-40B4-BE49-F238E27FC236}">
                <a16:creationId xmlns:a16="http://schemas.microsoft.com/office/drawing/2014/main" id="{8CF30110-289B-AAA0-F230-C3111AADCAF2}"/>
              </a:ext>
            </a:extLst>
          </p:cNvPr>
          <p:cNvSpPr>
            <a:spLocks noChangeArrowheads="1"/>
          </p:cNvSpPr>
          <p:nvPr/>
        </p:nvSpPr>
        <p:spPr bwMode="auto">
          <a:xfrm>
            <a:off x="3826993" y="5541997"/>
            <a:ext cx="6270380" cy="76790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ctr" defTabSz="914400" fontAlgn="base">
              <a:lnSpc>
                <a:spcPct val="90000"/>
              </a:lnSpc>
              <a:spcBef>
                <a:spcPct val="0"/>
              </a:spcBef>
              <a:spcAft>
                <a:spcPts val="600"/>
              </a:spcAft>
              <a:buClrTx/>
              <a:buSzTx/>
              <a:tabLst/>
            </a:pPr>
            <a:r>
              <a:rPr kumimoji="0" lang="en-US" altLang="en-US" sz="1600" b="0" i="0" u="none" strike="noStrike" cap="none" normalizeH="0" baseline="0" dirty="0">
                <a:ln>
                  <a:noFill/>
                </a:ln>
                <a:effectLst/>
              </a:rPr>
              <a:t>*Renewal Project amount includes CoC Planning amount $692,943</a:t>
            </a:r>
          </a:p>
          <a:p>
            <a:pPr marR="0" lvl="0" algn="ctr" defTabSz="914400" fontAlgn="base">
              <a:lnSpc>
                <a:spcPct val="90000"/>
              </a:lnSpc>
              <a:spcBef>
                <a:spcPct val="0"/>
              </a:spcBef>
              <a:spcAft>
                <a:spcPts val="600"/>
              </a:spcAft>
              <a:buClrTx/>
              <a:buSzTx/>
              <a:tabLst/>
            </a:pPr>
            <a:r>
              <a:rPr kumimoji="0" lang="en-US" altLang="en-US" sz="1600" b="0" i="0" u="none" strike="noStrike" cap="none" normalizeH="0" baseline="0" dirty="0">
                <a:ln>
                  <a:noFill/>
                </a:ln>
                <a:effectLst/>
              </a:rPr>
              <a:t>**Potential Reallocation amount is included in Renewal Projects amount</a:t>
            </a:r>
          </a:p>
        </p:txBody>
      </p:sp>
      <p:pic>
        <p:nvPicPr>
          <p:cNvPr id="3" name="Picture 2" descr="A close up of a leaf&#10;&#10;Description automatically generated">
            <a:extLst>
              <a:ext uri="{FF2B5EF4-FFF2-40B4-BE49-F238E27FC236}">
                <a16:creationId xmlns:a16="http://schemas.microsoft.com/office/drawing/2014/main" id="{018C544A-D2E9-F222-95D3-5AA1388E507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a:off x="-64916" y="1305451"/>
            <a:ext cx="3570344" cy="5392529"/>
          </a:xfrm>
          <a:prstGeom prst="rect">
            <a:avLst/>
          </a:prstGeom>
        </p:spPr>
      </p:pic>
    </p:spTree>
    <p:extLst>
      <p:ext uri="{BB962C8B-B14F-4D97-AF65-F5344CB8AC3E}">
        <p14:creationId xmlns:p14="http://schemas.microsoft.com/office/powerpoint/2010/main" val="2892126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1437D-41DF-6410-B4BE-F63E6D08EA0D}"/>
              </a:ext>
            </a:extLst>
          </p:cNvPr>
          <p:cNvSpPr>
            <a:spLocks noGrp="1"/>
          </p:cNvSpPr>
          <p:nvPr>
            <p:ph type="ctrTitle"/>
          </p:nvPr>
        </p:nvSpPr>
        <p:spPr>
          <a:xfrm>
            <a:off x="1491915" y="159719"/>
            <a:ext cx="3930316" cy="1027776"/>
          </a:xfrm>
        </p:spPr>
        <p:txBody>
          <a:bodyPr/>
          <a:lstStyle/>
          <a:p>
            <a:r>
              <a:rPr lang="en-US"/>
              <a:t>Timeline</a:t>
            </a:r>
            <a:endParaRPr lang="en-US">
              <a:ea typeface="Calibri Light"/>
              <a:cs typeface="Calibri Light"/>
            </a:endParaRPr>
          </a:p>
        </p:txBody>
      </p:sp>
      <p:sp>
        <p:nvSpPr>
          <p:cNvPr id="3" name="Subtitle 2">
            <a:extLst>
              <a:ext uri="{FF2B5EF4-FFF2-40B4-BE49-F238E27FC236}">
                <a16:creationId xmlns:a16="http://schemas.microsoft.com/office/drawing/2014/main" id="{056BF5B3-660A-BE57-4925-47DC121A354A}"/>
              </a:ext>
            </a:extLst>
          </p:cNvPr>
          <p:cNvSpPr>
            <a:spLocks noGrp="1"/>
          </p:cNvSpPr>
          <p:nvPr>
            <p:ph type="subTitle" idx="1"/>
          </p:nvPr>
        </p:nvSpPr>
        <p:spPr>
          <a:xfrm>
            <a:off x="3377610" y="1020278"/>
            <a:ext cx="9144000" cy="5837722"/>
          </a:xfrm>
        </p:spPr>
        <p:txBody>
          <a:bodyPr vert="horz" lIns="91440" tIns="45720" rIns="91440" bIns="45720" rtlCol="0" anchor="t">
            <a:normAutofit fontScale="55000" lnSpcReduction="20000"/>
          </a:bodyPr>
          <a:lstStyle/>
          <a:p>
            <a:r>
              <a:rPr lang="en-US" sz="1800" b="0" i="0" u="none" strike="noStrike" baseline="0">
                <a:solidFill>
                  <a:srgbClr val="000000"/>
                </a:solidFill>
                <a:latin typeface="Arial"/>
                <a:cs typeface="Arial"/>
              </a:rPr>
              <a:t>	</a:t>
            </a:r>
          </a:p>
          <a:p>
            <a:pPr algn="l"/>
            <a:r>
              <a:rPr lang="en-US" sz="2200" b="1" i="0" u="none" strike="noStrike" baseline="0">
                <a:solidFill>
                  <a:srgbClr val="000000"/>
                </a:solidFill>
                <a:latin typeface="Arial"/>
                <a:cs typeface="Arial"/>
              </a:rPr>
              <a:t>MANDATORY RFP Information &amp; Q&amp;A Sessions</a:t>
            </a:r>
          </a:p>
          <a:p>
            <a:pPr algn="l"/>
            <a:r>
              <a:rPr lang="en-US" sz="2200" b="1" i="1" u="none" strike="noStrike" baseline="0">
                <a:solidFill>
                  <a:srgbClr val="000000"/>
                </a:solidFill>
                <a:latin typeface="Arial"/>
                <a:cs typeface="Arial"/>
              </a:rPr>
              <a:t>*</a:t>
            </a:r>
            <a:r>
              <a:rPr lang="en-US" sz="2200" b="0" i="1" u="none" strike="noStrike" baseline="0">
                <a:solidFill>
                  <a:srgbClr val="000000"/>
                </a:solidFill>
                <a:latin typeface="Arial"/>
                <a:cs typeface="Arial"/>
              </a:rPr>
              <a:t>applicant attendance required at only one session*</a:t>
            </a:r>
            <a:r>
              <a:rPr lang="en-US" sz="2200" i="1">
                <a:solidFill>
                  <a:srgbClr val="000000"/>
                </a:solidFill>
                <a:latin typeface="Arial"/>
                <a:cs typeface="Arial"/>
              </a:rPr>
              <a:t> </a:t>
            </a:r>
          </a:p>
          <a:p>
            <a:pPr algn="l"/>
            <a:r>
              <a:rPr lang="en-US" sz="2200">
                <a:solidFill>
                  <a:srgbClr val="000000"/>
                </a:solidFill>
                <a:latin typeface="Arial"/>
                <a:cs typeface="Arial"/>
              </a:rPr>
              <a:t>	</a:t>
            </a:r>
            <a:r>
              <a:rPr lang="en-US" sz="2200" b="0" i="0" u="none" strike="noStrike" baseline="0">
                <a:solidFill>
                  <a:srgbClr val="000000"/>
                </a:solidFill>
                <a:latin typeface="Arial"/>
                <a:cs typeface="Arial"/>
              </a:rPr>
              <a:t>Thursday, July 20th, 2023 3-4pm</a:t>
            </a:r>
            <a:r>
              <a:rPr lang="en-US" sz="2200">
                <a:solidFill>
                  <a:srgbClr val="000000"/>
                </a:solidFill>
                <a:latin typeface="Arial"/>
                <a:cs typeface="Arial"/>
              </a:rPr>
              <a:t> </a:t>
            </a:r>
            <a:endParaRPr lang="en-US" sz="2200" b="0" i="0" u="none" strike="noStrike" baseline="0">
              <a:solidFill>
                <a:srgbClr val="000000"/>
              </a:solidFill>
              <a:latin typeface="Arial" panose="020B0604020202020204" pitchFamily="34" charset="0"/>
              <a:cs typeface="Arial"/>
            </a:endParaRPr>
          </a:p>
          <a:p>
            <a:pPr algn="l"/>
            <a:r>
              <a:rPr lang="en-US" sz="2200" b="0" i="0" u="none" strike="noStrike" baseline="0">
                <a:solidFill>
                  <a:srgbClr val="000000"/>
                </a:solidFill>
                <a:latin typeface="Arial"/>
                <a:cs typeface="Arial"/>
              </a:rPr>
              <a:t>	Friday, July 21st 10-12pm 	</a:t>
            </a:r>
          </a:p>
          <a:p>
            <a:pPr algn="l"/>
            <a:r>
              <a:rPr lang="en-US" sz="2200" b="1" i="0" u="none" strike="noStrike" baseline="0">
                <a:solidFill>
                  <a:srgbClr val="000000"/>
                </a:solidFill>
                <a:latin typeface="Arial"/>
                <a:cs typeface="Arial"/>
              </a:rPr>
              <a:t>Deadline for applicants to submit questions on RFP </a:t>
            </a:r>
            <a:r>
              <a:rPr lang="en-US" sz="2200" b="0" i="0" u="none" strike="noStrike" baseline="0">
                <a:solidFill>
                  <a:srgbClr val="000000"/>
                </a:solidFill>
                <a:latin typeface="Arial"/>
                <a:cs typeface="Arial"/>
              </a:rPr>
              <a:t>	</a:t>
            </a:r>
          </a:p>
          <a:p>
            <a:pPr algn="l"/>
            <a:r>
              <a:rPr lang="en-US" sz="2200" b="0" i="0" u="none" strike="noStrike" baseline="0">
                <a:solidFill>
                  <a:srgbClr val="000000"/>
                </a:solidFill>
                <a:latin typeface="Arial"/>
                <a:cs typeface="Arial"/>
              </a:rPr>
              <a:t>	Friday, July 28th , 2023 4:30pm 	</a:t>
            </a:r>
          </a:p>
          <a:p>
            <a:pPr algn="l"/>
            <a:r>
              <a:rPr lang="en-US" sz="2200" b="1" i="0" u="none" strike="noStrike" baseline="0">
                <a:solidFill>
                  <a:srgbClr val="000000"/>
                </a:solidFill>
                <a:latin typeface="Arial"/>
                <a:cs typeface="Arial"/>
              </a:rPr>
              <a:t>Deadline for applicants to request assistance with APR from PIC’s HMIS team </a:t>
            </a:r>
            <a:r>
              <a:rPr lang="en-US" sz="2200" b="0" i="0" u="none" strike="noStrike" baseline="0">
                <a:solidFill>
                  <a:srgbClr val="000000"/>
                </a:solidFill>
                <a:latin typeface="Arial"/>
                <a:cs typeface="Arial"/>
              </a:rPr>
              <a:t>	</a:t>
            </a:r>
          </a:p>
          <a:p>
            <a:pPr algn="l"/>
            <a:r>
              <a:rPr lang="en-US" sz="2200" b="0" i="0" u="none" strike="noStrike" baseline="0">
                <a:solidFill>
                  <a:srgbClr val="000000"/>
                </a:solidFill>
                <a:latin typeface="Arial"/>
                <a:cs typeface="Arial"/>
              </a:rPr>
              <a:t>	Friday, July 28th , 2023 4:30pm 	</a:t>
            </a:r>
          </a:p>
          <a:p>
            <a:pPr algn="l"/>
            <a:r>
              <a:rPr lang="en-US" sz="2200" b="1" i="0" u="none" strike="noStrike" baseline="0">
                <a:solidFill>
                  <a:srgbClr val="000000"/>
                </a:solidFill>
                <a:latin typeface="Arial"/>
                <a:cs typeface="Arial"/>
              </a:rPr>
              <a:t>Answers to RFP questions published on PIC’s </a:t>
            </a:r>
            <a:r>
              <a:rPr lang="en-US" sz="2200" b="1" i="0" u="none" strike="noStrike" baseline="0">
                <a:solidFill>
                  <a:srgbClr val="0562C1"/>
                </a:solidFill>
                <a:latin typeface="Arial"/>
                <a:cs typeface="Arial"/>
              </a:rPr>
              <a:t>website </a:t>
            </a:r>
            <a:r>
              <a:rPr lang="en-US" sz="2200" b="0" i="0" u="none" strike="noStrike" baseline="0">
                <a:solidFill>
                  <a:srgbClr val="0562C1"/>
                </a:solidFill>
                <a:latin typeface="Arial"/>
                <a:cs typeface="Arial"/>
              </a:rPr>
              <a:t>	</a:t>
            </a:r>
          </a:p>
          <a:p>
            <a:pPr algn="l"/>
            <a:r>
              <a:rPr lang="en-US" sz="2200" b="0" i="0" u="none" strike="noStrike" baseline="0">
                <a:solidFill>
                  <a:srgbClr val="000000"/>
                </a:solidFill>
                <a:latin typeface="Arial"/>
                <a:cs typeface="Arial"/>
              </a:rPr>
              <a:t>	Saturday, July 29th, 2023 	</a:t>
            </a:r>
          </a:p>
          <a:p>
            <a:pPr algn="l"/>
            <a:r>
              <a:rPr lang="en-US" sz="2200" b="1" i="0" u="none" strike="noStrike" baseline="0">
                <a:solidFill>
                  <a:srgbClr val="000000"/>
                </a:solidFill>
                <a:latin typeface="Arial"/>
                <a:cs typeface="Arial"/>
              </a:rPr>
              <a:t>PROPOSALS DUE to PIC office Tuesday, August 15th, 2023, 12pm </a:t>
            </a:r>
            <a:r>
              <a:rPr lang="en-US" sz="2200" b="0" i="0" u="none" strike="noStrike" baseline="0">
                <a:solidFill>
                  <a:srgbClr val="000000"/>
                </a:solidFill>
                <a:latin typeface="Arial"/>
                <a:cs typeface="Arial"/>
              </a:rPr>
              <a:t>	</a:t>
            </a:r>
          </a:p>
          <a:p>
            <a:pPr algn="l"/>
            <a:r>
              <a:rPr lang="en-US" sz="2200" b="1">
                <a:solidFill>
                  <a:srgbClr val="000000"/>
                </a:solidFill>
                <a:latin typeface="Arial"/>
                <a:cs typeface="Arial"/>
              </a:rPr>
              <a:t>Project </a:t>
            </a:r>
            <a:r>
              <a:rPr lang="en-US" sz="2200" b="1" i="0" u="none" strike="noStrike" baseline="0">
                <a:solidFill>
                  <a:srgbClr val="000000"/>
                </a:solidFill>
                <a:latin typeface="Arial"/>
                <a:cs typeface="Arial"/>
              </a:rPr>
              <a:t>presentations to Evaluation Committee (PIC will contact applicants to schedule) </a:t>
            </a:r>
            <a:r>
              <a:rPr lang="en-US" sz="2200" b="0" i="1" u="none" strike="noStrike" baseline="0">
                <a:solidFill>
                  <a:srgbClr val="000000"/>
                </a:solidFill>
                <a:latin typeface="Arial"/>
                <a:cs typeface="Arial"/>
              </a:rPr>
              <a:t>Optional (highly recommended) </a:t>
            </a:r>
            <a:r>
              <a:rPr lang="en-US" sz="2200" b="0" i="0" u="none" strike="noStrike" baseline="0">
                <a:solidFill>
                  <a:srgbClr val="000000"/>
                </a:solidFill>
                <a:latin typeface="Arial"/>
                <a:cs typeface="Arial"/>
              </a:rPr>
              <a:t>	</a:t>
            </a:r>
          </a:p>
          <a:p>
            <a:pPr algn="l"/>
            <a:r>
              <a:rPr lang="en-US" sz="2200" b="0" i="0" u="none" strike="noStrike" baseline="0">
                <a:solidFill>
                  <a:srgbClr val="000000"/>
                </a:solidFill>
                <a:latin typeface="Arial"/>
                <a:cs typeface="Arial"/>
              </a:rPr>
              <a:t>	Wednesday, August 23, 2023 12:00- 2:30 pm &amp;</a:t>
            </a:r>
            <a:r>
              <a:rPr lang="en-US" sz="2200">
                <a:solidFill>
                  <a:srgbClr val="000000"/>
                </a:solidFill>
                <a:latin typeface="Arial"/>
                <a:cs typeface="Arial"/>
              </a:rPr>
              <a:t> </a:t>
            </a:r>
            <a:endParaRPr lang="en-US" sz="2200" b="0" i="0" u="none" strike="noStrike" baseline="0">
              <a:solidFill>
                <a:srgbClr val="000000"/>
              </a:solidFill>
              <a:latin typeface="Arial" panose="020B0604020202020204" pitchFamily="34" charset="0"/>
              <a:cs typeface="Arial"/>
            </a:endParaRPr>
          </a:p>
          <a:p>
            <a:pPr algn="l"/>
            <a:r>
              <a:rPr lang="en-US" sz="2200" b="0" i="0" u="none" strike="noStrike" baseline="0">
                <a:solidFill>
                  <a:srgbClr val="000000"/>
                </a:solidFill>
                <a:latin typeface="Arial"/>
                <a:cs typeface="Arial"/>
              </a:rPr>
              <a:t>	Thursday, August 24, 2023, 12- 2:30 pm 	</a:t>
            </a:r>
          </a:p>
          <a:p>
            <a:pPr algn="l"/>
            <a:r>
              <a:rPr lang="en-US" sz="2200" b="1" i="0" u="none" strike="noStrike" baseline="0">
                <a:solidFill>
                  <a:srgbClr val="000000"/>
                </a:solidFill>
                <a:latin typeface="Arial"/>
                <a:cs typeface="Arial"/>
              </a:rPr>
              <a:t>PIC sends Intent to Award notifications to applicants </a:t>
            </a:r>
            <a:r>
              <a:rPr lang="en-US" sz="2200" b="0" i="0" u="none" strike="noStrike" baseline="0">
                <a:solidFill>
                  <a:srgbClr val="000000"/>
                </a:solidFill>
                <a:latin typeface="Arial"/>
                <a:cs typeface="Arial"/>
              </a:rPr>
              <a:t>	</a:t>
            </a:r>
          </a:p>
          <a:p>
            <a:pPr algn="l"/>
            <a:r>
              <a:rPr lang="en-US" sz="2200" b="0" i="0" u="none" strike="noStrike" baseline="0">
                <a:solidFill>
                  <a:srgbClr val="000000"/>
                </a:solidFill>
                <a:latin typeface="Arial" panose="020B0604020202020204" pitchFamily="34" charset="0"/>
              </a:rPr>
              <a:t>	Wednesday, September 6th 	</a:t>
            </a:r>
          </a:p>
          <a:p>
            <a:pPr algn="l"/>
            <a:r>
              <a:rPr lang="en-US" sz="2200" b="1" i="0" u="none" strike="noStrike" baseline="0">
                <a:solidFill>
                  <a:srgbClr val="000000"/>
                </a:solidFill>
                <a:latin typeface="Arial"/>
                <a:cs typeface="Arial"/>
              </a:rPr>
              <a:t>Applicant appeals due to PIC office </a:t>
            </a:r>
            <a:r>
              <a:rPr lang="en-US" sz="2200" b="0" i="0" u="none" strike="noStrike" baseline="0">
                <a:solidFill>
                  <a:srgbClr val="000000"/>
                </a:solidFill>
                <a:latin typeface="Arial"/>
                <a:cs typeface="Arial"/>
              </a:rPr>
              <a:t>	</a:t>
            </a:r>
          </a:p>
          <a:p>
            <a:pPr algn="l"/>
            <a:r>
              <a:rPr lang="en-US" sz="2200">
                <a:solidFill>
                  <a:srgbClr val="000000"/>
                </a:solidFill>
                <a:latin typeface="Arial" panose="020B0604020202020204" pitchFamily="34" charset="0"/>
              </a:rPr>
              <a:t>	</a:t>
            </a:r>
            <a:r>
              <a:rPr lang="en-US" sz="2200" i="0" u="none" strike="noStrike" baseline="0">
                <a:solidFill>
                  <a:srgbClr val="000000"/>
                </a:solidFill>
                <a:latin typeface="Arial" panose="020B0604020202020204" pitchFamily="34" charset="0"/>
              </a:rPr>
              <a:t>Thursday, September 7th, 2023, 5:00pm 	</a:t>
            </a:r>
          </a:p>
          <a:p>
            <a:pPr algn="l"/>
            <a:r>
              <a:rPr lang="en-US" sz="2200" b="1" i="0" u="none" strike="noStrike" baseline="0">
                <a:solidFill>
                  <a:srgbClr val="000000"/>
                </a:solidFill>
                <a:latin typeface="Arial"/>
                <a:cs typeface="Arial"/>
              </a:rPr>
              <a:t>Appeals, if any, to be heard by CoC Advisory Board </a:t>
            </a:r>
            <a:r>
              <a:rPr lang="en-US" sz="2200" b="0" i="0" u="none" strike="noStrike" baseline="0">
                <a:solidFill>
                  <a:srgbClr val="000000"/>
                </a:solidFill>
                <a:latin typeface="Arial"/>
                <a:cs typeface="Arial"/>
              </a:rPr>
              <a:t>	</a:t>
            </a:r>
          </a:p>
          <a:p>
            <a:pPr algn="l"/>
            <a:r>
              <a:rPr lang="en-US" sz="2200" b="0" i="0" u="none" strike="noStrike" baseline="0">
                <a:solidFill>
                  <a:srgbClr val="000000"/>
                </a:solidFill>
                <a:latin typeface="Arial" panose="020B0604020202020204" pitchFamily="34" charset="0"/>
              </a:rPr>
              <a:t>	Friday, September 8th, 2023 	</a:t>
            </a:r>
          </a:p>
          <a:p>
            <a:endParaRPr lang="en-US" sz="1800" b="0" i="0" u="none" strike="noStrike" baseline="0">
              <a:solidFill>
                <a:srgbClr val="000000"/>
              </a:solidFill>
              <a:latin typeface="Arial" panose="020B0604020202020204" pitchFamily="34" charset="0"/>
            </a:endParaRPr>
          </a:p>
          <a:p>
            <a:endParaRPr lang="en-US" sz="1800">
              <a:solidFill>
                <a:srgbClr val="000000"/>
              </a:solidFill>
              <a:latin typeface="Arial" panose="020B0604020202020204" pitchFamily="34" charset="0"/>
            </a:endParaRPr>
          </a:p>
          <a:p>
            <a:endParaRPr lang="en-US" sz="1800" b="0" i="0" u="none" strike="noStrike" baseline="0">
              <a:solidFill>
                <a:srgbClr val="000000"/>
              </a:solidFill>
              <a:latin typeface="Arial" panose="020B0604020202020204" pitchFamily="34" charset="0"/>
            </a:endParaRPr>
          </a:p>
          <a:p>
            <a:pPr algn="l"/>
            <a:endParaRPr lang="en-US" sz="1800" b="0" i="0" u="none" strike="noStrike" baseline="0">
              <a:solidFill>
                <a:srgbClr val="000000"/>
              </a:solidFill>
              <a:latin typeface="Arial" panose="020B0604020202020204" pitchFamily="34" charset="0"/>
            </a:endParaRPr>
          </a:p>
          <a:p>
            <a:endParaRPr lang="en-US"/>
          </a:p>
        </p:txBody>
      </p:sp>
      <p:pic>
        <p:nvPicPr>
          <p:cNvPr id="4" name="Picture 3" descr="A close up of a leaf&#10;&#10;Description automatically generated">
            <a:extLst>
              <a:ext uri="{FF2B5EF4-FFF2-40B4-BE49-F238E27FC236}">
                <a16:creationId xmlns:a16="http://schemas.microsoft.com/office/drawing/2014/main" id="{E9935050-82CB-B936-7329-89F48CC30F1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a:off x="71773" y="1317170"/>
            <a:ext cx="3570344" cy="5392529"/>
          </a:xfrm>
          <a:prstGeom prst="rect">
            <a:avLst/>
          </a:prstGeom>
        </p:spPr>
      </p:pic>
    </p:spTree>
    <p:extLst>
      <p:ext uri="{BB962C8B-B14F-4D97-AF65-F5344CB8AC3E}">
        <p14:creationId xmlns:p14="http://schemas.microsoft.com/office/powerpoint/2010/main" val="2444854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6688E73-49B9-4052-A836-D248C825D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5B6AEE0C-07FE-4154-BC7C-2F20530BC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 name="Picture 1" descr="A close up of a leaf&#10;&#10;Description automatically generated">
            <a:extLst>
              <a:ext uri="{FF2B5EF4-FFF2-40B4-BE49-F238E27FC236}">
                <a16:creationId xmlns:a16="http://schemas.microsoft.com/office/drawing/2014/main" id="{721B69BE-6D1D-CEBB-EB10-3CECF06FB2A0}"/>
              </a:ext>
            </a:extLst>
          </p:cNvPr>
          <p:cNvPicPr>
            <a:picLocks noChangeAspect="1"/>
          </p:cNvPicPr>
          <p:nvPr/>
        </p:nvPicPr>
        <p:blipFill rotWithShape="1">
          <a:blip r:embed="rId3">
            <a:alphaModFix amt="6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4938" b="37516"/>
          <a:stretch/>
        </p:blipFill>
        <p:spPr>
          <a:xfrm rot="10800000">
            <a:off x="-1" y="10"/>
            <a:ext cx="12192001" cy="6857990"/>
          </a:xfrm>
          <a:prstGeom prst="rect">
            <a:avLst/>
          </a:prstGeom>
        </p:spPr>
      </p:pic>
      <p:graphicFrame>
        <p:nvGraphicFramePr>
          <p:cNvPr id="17" name="Content Placeholder 4">
            <a:extLst>
              <a:ext uri="{FF2B5EF4-FFF2-40B4-BE49-F238E27FC236}">
                <a16:creationId xmlns:a16="http://schemas.microsoft.com/office/drawing/2014/main" id="{445E0C16-186A-75DA-9589-734201CEC6B5}"/>
              </a:ext>
            </a:extLst>
          </p:cNvPr>
          <p:cNvGraphicFramePr>
            <a:graphicFrameLocks noGrp="1"/>
          </p:cNvGraphicFramePr>
          <p:nvPr>
            <p:ph idx="1"/>
            <p:extLst>
              <p:ext uri="{D42A27DB-BD31-4B8C-83A1-F6EECF244321}">
                <p14:modId xmlns:p14="http://schemas.microsoft.com/office/powerpoint/2010/main" val="3433427765"/>
              </p:ext>
            </p:extLst>
          </p:nvPr>
        </p:nvGraphicFramePr>
        <p:xfrm>
          <a:off x="3296093" y="457201"/>
          <a:ext cx="8057706" cy="56718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21613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eaf&#10;&#10;Description automatically generated">
            <a:extLst>
              <a:ext uri="{FF2B5EF4-FFF2-40B4-BE49-F238E27FC236}">
                <a16:creationId xmlns:a16="http://schemas.microsoft.com/office/drawing/2014/main" id="{716D887A-BD6C-A200-DABD-E9599F4F6BF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0800000">
            <a:off x="71770" y="1961068"/>
            <a:ext cx="3320015" cy="5014441"/>
          </a:xfrm>
          <a:prstGeom prst="rect">
            <a:avLst/>
          </a:prstGeom>
        </p:spPr>
      </p:pic>
      <p:sp>
        <p:nvSpPr>
          <p:cNvPr id="2" name="Title 1">
            <a:extLst>
              <a:ext uri="{FF2B5EF4-FFF2-40B4-BE49-F238E27FC236}">
                <a16:creationId xmlns:a16="http://schemas.microsoft.com/office/drawing/2014/main" id="{1BA04E26-AB79-B28F-3DB2-0F1F20C6719F}"/>
              </a:ext>
            </a:extLst>
          </p:cNvPr>
          <p:cNvSpPr>
            <a:spLocks noGrp="1"/>
          </p:cNvSpPr>
          <p:nvPr>
            <p:ph type="ctrTitle"/>
          </p:nvPr>
        </p:nvSpPr>
        <p:spPr>
          <a:xfrm>
            <a:off x="2013857" y="-107723"/>
            <a:ext cx="9144000" cy="1915258"/>
          </a:xfrm>
        </p:spPr>
        <p:txBody>
          <a:bodyPr>
            <a:normAutofit fontScale="90000"/>
          </a:bodyPr>
          <a:lstStyle/>
          <a:p>
            <a:r>
              <a:rPr lang="en-US"/>
              <a:t>Significant changes from </a:t>
            </a:r>
            <a:br>
              <a:rPr lang="en-US"/>
            </a:br>
            <a:r>
              <a:rPr lang="en-US"/>
              <a:t>2022 NOFO</a:t>
            </a:r>
            <a:br>
              <a:rPr lang="en-US"/>
            </a:br>
            <a:r>
              <a:rPr lang="en-US" sz="1800" i="1"/>
              <a:t>See pages 2 &amp; 3 of RFP</a:t>
            </a:r>
          </a:p>
        </p:txBody>
      </p:sp>
      <p:sp>
        <p:nvSpPr>
          <p:cNvPr id="3" name="Subtitle 2">
            <a:extLst>
              <a:ext uri="{FF2B5EF4-FFF2-40B4-BE49-F238E27FC236}">
                <a16:creationId xmlns:a16="http://schemas.microsoft.com/office/drawing/2014/main" id="{96DE95EB-7ED5-B5A0-9D23-025CF8A4A4A2}"/>
              </a:ext>
            </a:extLst>
          </p:cNvPr>
          <p:cNvSpPr>
            <a:spLocks noGrp="1"/>
          </p:cNvSpPr>
          <p:nvPr>
            <p:ph type="subTitle" idx="1"/>
          </p:nvPr>
        </p:nvSpPr>
        <p:spPr>
          <a:xfrm>
            <a:off x="2993571" y="1717552"/>
            <a:ext cx="9144000" cy="4257946"/>
          </a:xfrm>
        </p:spPr>
        <p:txBody>
          <a:bodyPr>
            <a:normAutofit/>
          </a:bodyPr>
          <a:lstStyle/>
          <a:p>
            <a:endParaRPr lang="en-US" sz="6000" b="0" i="0" u="none" strike="noStrike" baseline="0">
              <a:solidFill>
                <a:srgbClr val="000000"/>
              </a:solidFill>
              <a:latin typeface="Arial" panose="020B0604020202020204" pitchFamily="34" charset="0"/>
            </a:endParaRPr>
          </a:p>
          <a:p>
            <a:pPr marL="342900" indent="-342900" algn="l">
              <a:buAutoNum type="arabicPeriod"/>
            </a:pPr>
            <a:r>
              <a:rPr lang="en-US" sz="2600" b="0" i="0" u="none" strike="noStrike" baseline="0">
                <a:solidFill>
                  <a:srgbClr val="000000"/>
                </a:solidFill>
                <a:latin typeface="Arial" panose="020B0604020202020204" pitchFamily="34" charset="0"/>
              </a:rPr>
              <a:t>YHDP Special Activities;</a:t>
            </a:r>
          </a:p>
          <a:p>
            <a:pPr marL="342900" indent="-342900" algn="l">
              <a:buAutoNum type="arabicPeriod"/>
            </a:pPr>
            <a:r>
              <a:rPr lang="en-US" sz="2600" b="0" i="0" u="none" strike="noStrike" baseline="0">
                <a:solidFill>
                  <a:srgbClr val="000000"/>
                </a:solidFill>
                <a:latin typeface="Arial" panose="020B0604020202020204" pitchFamily="34" charset="0"/>
              </a:rPr>
              <a:t>CoC Planning Increase;</a:t>
            </a:r>
          </a:p>
          <a:p>
            <a:pPr marL="342900" indent="-342900" algn="l">
              <a:buAutoNum type="arabicPeriod"/>
            </a:pPr>
            <a:r>
              <a:rPr lang="en-US" sz="2600">
                <a:solidFill>
                  <a:srgbClr val="000000"/>
                </a:solidFill>
                <a:latin typeface="Arial" panose="020B0604020202020204" pitchFamily="34" charset="0"/>
              </a:rPr>
              <a:t>VAWA Costs Budget Line Item;</a:t>
            </a:r>
          </a:p>
          <a:p>
            <a:pPr marL="342900" indent="-342900" algn="l">
              <a:buAutoNum type="arabicPeriod"/>
            </a:pPr>
            <a:r>
              <a:rPr lang="en-US" sz="2600" b="0" i="0" u="none" strike="noStrike" baseline="0">
                <a:solidFill>
                  <a:srgbClr val="000000"/>
                </a:solidFill>
                <a:latin typeface="Arial" panose="020B0604020202020204" pitchFamily="34" charset="0"/>
              </a:rPr>
              <a:t>Federal Relay Service’s Text Telephone (TTY) service; and</a:t>
            </a:r>
          </a:p>
          <a:p>
            <a:pPr algn="l"/>
            <a:r>
              <a:rPr lang="en-US" sz="2600">
                <a:solidFill>
                  <a:srgbClr val="000000"/>
                </a:solidFill>
                <a:latin typeface="Arial" panose="020B0604020202020204" pitchFamily="34" charset="0"/>
              </a:rPr>
              <a:t>5. Amendment to criteria for qualifying as “homeless”</a:t>
            </a:r>
            <a:endParaRPr lang="en-US" sz="2600" b="0" i="0" u="none" strike="noStrike" baseline="0">
              <a:solidFill>
                <a:srgbClr val="000000"/>
              </a:solidFill>
              <a:latin typeface="Arial" panose="020B0604020202020204" pitchFamily="34" charset="0"/>
            </a:endParaRPr>
          </a:p>
          <a:p>
            <a:endParaRPr lang="en-US" sz="1800" b="0" i="0" u="none" strike="noStrike" baseline="0">
              <a:solidFill>
                <a:srgbClr val="000000"/>
              </a:solidFill>
              <a:latin typeface="Arial" panose="020B0604020202020204" pitchFamily="34" charset="0"/>
            </a:endParaRPr>
          </a:p>
          <a:p>
            <a:endParaRPr lang="en-US"/>
          </a:p>
        </p:txBody>
      </p:sp>
    </p:spTree>
    <p:extLst>
      <p:ext uri="{BB962C8B-B14F-4D97-AF65-F5344CB8AC3E}">
        <p14:creationId xmlns:p14="http://schemas.microsoft.com/office/powerpoint/2010/main" val="17257305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TotalTime>
  <Words>3293</Words>
  <Application>Microsoft Office PowerPoint</Application>
  <PresentationFormat>Widescreen</PresentationFormat>
  <Paragraphs>305</Paragraphs>
  <Slides>29</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Open Sans</vt:lpstr>
      <vt:lpstr>Symbol</vt:lpstr>
      <vt:lpstr>Office Theme</vt:lpstr>
      <vt:lpstr>FY 2023 NOFO: Information Session</vt:lpstr>
      <vt:lpstr>Purpose </vt:lpstr>
      <vt:lpstr>Partners In Care (501c3) – Oʻahu Continuum of Care - Collaborative Applicant </vt:lpstr>
      <vt:lpstr>HUD’s NOFO for FY 2023 CoC Competition includes information on:</vt:lpstr>
      <vt:lpstr>Available Funding</vt:lpstr>
      <vt:lpstr>Eligible Funding (TBD) The table below is from the ‘22 competition See page 4 of RFP </vt:lpstr>
      <vt:lpstr>Timeline</vt:lpstr>
      <vt:lpstr>PowerPoint Presentation</vt:lpstr>
      <vt:lpstr>Significant changes from  2022 NOFO See pages 2 &amp; 3 of RFP</vt:lpstr>
      <vt:lpstr>NOFO Request for Proposal (RFP) includes information on:</vt:lpstr>
      <vt:lpstr>Program Priorities: See pages 4 &amp; 5 of RFP </vt:lpstr>
      <vt:lpstr>HUD Strategic Goals See pages 5 of RFP</vt:lpstr>
      <vt:lpstr>Grant Conditions</vt:lpstr>
      <vt:lpstr>Eligible Projects: Renewal Projects See page 6 of RFP </vt:lpstr>
      <vt:lpstr>Eligible Project Types: New Projects See page 6 of the RFP</vt:lpstr>
      <vt:lpstr>Eligible Projects: Expansion Projects See page 7 of the RFP</vt:lpstr>
      <vt:lpstr>Eligible Projects: DV Bonus Projects See pages 7 of the RFP</vt:lpstr>
      <vt:lpstr>CoC Bonus Project See page 7 of the RFP</vt:lpstr>
      <vt:lpstr>Application Process See page 8 of the RFP</vt:lpstr>
      <vt:lpstr>Application Components See page 11 of the RFP</vt:lpstr>
      <vt:lpstr>Submission Instructions See pages 13 &amp; 14 of RFP </vt:lpstr>
      <vt:lpstr>Evaluation Process See pages 9 of the RFP</vt:lpstr>
      <vt:lpstr>Scorecards See page 12 of the RFP </vt:lpstr>
      <vt:lpstr>Tier 1 &amp; 2 Explained See pages 10 &amp; 11 of the RFP</vt:lpstr>
      <vt:lpstr>Tier 1 </vt:lpstr>
      <vt:lpstr>Tier 2 </vt:lpstr>
      <vt:lpstr>Appeals Process See page 11 of the RFP</vt:lpstr>
      <vt:lpstr>Next Steps</vt:lpstr>
      <vt:lpstr>RFP questions &amp; answers will be posted on PIC’s website on July 29th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2022 Special NOFO: Information Session</dc:title>
  <dc:creator>Elliot Woods</dc:creator>
  <cp:lastModifiedBy>Laura Thielen</cp:lastModifiedBy>
  <cp:revision>1</cp:revision>
  <dcterms:created xsi:type="dcterms:W3CDTF">2022-08-01T22:25:19Z</dcterms:created>
  <dcterms:modified xsi:type="dcterms:W3CDTF">2023-07-26T21:07:22Z</dcterms:modified>
</cp:coreProperties>
</file>