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79" r:id="rId2"/>
    <p:sldMasterId id="2147483677" r:id="rId3"/>
    <p:sldMasterId id="2147483664" r:id="rId4"/>
    <p:sldMasterId id="2147483665" r:id="rId5"/>
    <p:sldMasterId id="2147483667" r:id="rId6"/>
    <p:sldMasterId id="2147483672" r:id="rId7"/>
    <p:sldMasterId id="2147483674" r:id="rId8"/>
  </p:sldMasterIdLst>
  <p:notesMasterIdLst>
    <p:notesMasterId r:id="rId50"/>
  </p:notesMasterIdLst>
  <p:handoutMasterIdLst>
    <p:handoutMasterId r:id="rId51"/>
  </p:handoutMasterIdLst>
  <p:sldIdLst>
    <p:sldId id="256" r:id="rId9"/>
    <p:sldId id="257" r:id="rId10"/>
    <p:sldId id="324" r:id="rId11"/>
    <p:sldId id="261" r:id="rId12"/>
    <p:sldId id="885" r:id="rId13"/>
    <p:sldId id="916" r:id="rId14"/>
    <p:sldId id="886" r:id="rId15"/>
    <p:sldId id="910" r:id="rId16"/>
    <p:sldId id="911" r:id="rId17"/>
    <p:sldId id="914" r:id="rId18"/>
    <p:sldId id="915" r:id="rId19"/>
    <p:sldId id="912" r:id="rId20"/>
    <p:sldId id="903" r:id="rId21"/>
    <p:sldId id="350" r:id="rId22"/>
    <p:sldId id="918" r:id="rId23"/>
    <p:sldId id="919" r:id="rId24"/>
    <p:sldId id="906" r:id="rId25"/>
    <p:sldId id="920" r:id="rId26"/>
    <p:sldId id="270" r:id="rId27"/>
    <p:sldId id="925" r:id="rId28"/>
    <p:sldId id="907" r:id="rId29"/>
    <p:sldId id="301" r:id="rId30"/>
    <p:sldId id="924" r:id="rId31"/>
    <p:sldId id="926" r:id="rId32"/>
    <p:sldId id="927" r:id="rId33"/>
    <p:sldId id="928" r:id="rId34"/>
    <p:sldId id="929" r:id="rId35"/>
    <p:sldId id="930" r:id="rId36"/>
    <p:sldId id="931" r:id="rId37"/>
    <p:sldId id="932" r:id="rId38"/>
    <p:sldId id="933" r:id="rId39"/>
    <p:sldId id="934" r:id="rId40"/>
    <p:sldId id="935" r:id="rId41"/>
    <p:sldId id="936" r:id="rId42"/>
    <p:sldId id="937" r:id="rId43"/>
    <p:sldId id="938" r:id="rId44"/>
    <p:sldId id="939" r:id="rId45"/>
    <p:sldId id="940" r:id="rId46"/>
    <p:sldId id="298" r:id="rId47"/>
    <p:sldId id="297" r:id="rId48"/>
    <p:sldId id="941"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5249" autoAdjust="0"/>
    <p:restoredTop sz="94526"/>
  </p:normalViewPr>
  <p:slideViewPr>
    <p:cSldViewPr snapToGrid="0" snapToObjects="1">
      <p:cViewPr varScale="1">
        <p:scale>
          <a:sx n="78" d="100"/>
          <a:sy n="78" d="100"/>
        </p:scale>
        <p:origin x="176" y="392"/>
      </p:cViewPr>
      <p:guideLst/>
    </p:cSldViewPr>
  </p:slideViewPr>
  <p:notesTextViewPr>
    <p:cViewPr>
      <p:scale>
        <a:sx n="1" d="1"/>
        <a:sy n="1" d="1"/>
      </p:scale>
      <p:origin x="0" y="0"/>
    </p:cViewPr>
  </p:notesTextViewPr>
  <p:notesViewPr>
    <p:cSldViewPr snapToGrid="0" snapToObjects="1">
      <p:cViewPr varScale="1">
        <p:scale>
          <a:sx n="154" d="100"/>
          <a:sy n="154" d="100"/>
        </p:scale>
        <p:origin x="543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985D02-5701-DC43-844E-F0A7BA297F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Helvetica" pitchFamily="2" charset="0"/>
            </a:endParaRPr>
          </a:p>
        </p:txBody>
      </p:sp>
      <p:sp>
        <p:nvSpPr>
          <p:cNvPr id="3" name="Date Placeholder 2">
            <a:extLst>
              <a:ext uri="{FF2B5EF4-FFF2-40B4-BE49-F238E27FC236}">
                <a16:creationId xmlns:a16="http://schemas.microsoft.com/office/drawing/2014/main" id="{DE1CF81F-E0CC-0445-9C94-3AAF4FDEA1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2D1339-2DA9-8B4C-912F-EE8FDB184C33}" type="datetimeFigureOut">
              <a:rPr lang="en-US" smtClean="0">
                <a:latin typeface="Helvetica" pitchFamily="2" charset="0"/>
              </a:rPr>
              <a:t>3/29/20</a:t>
            </a:fld>
            <a:endParaRPr lang="en-US" dirty="0">
              <a:latin typeface="Helvetica" pitchFamily="2" charset="0"/>
            </a:endParaRPr>
          </a:p>
        </p:txBody>
      </p:sp>
      <p:sp>
        <p:nvSpPr>
          <p:cNvPr id="4" name="Footer Placeholder 3">
            <a:extLst>
              <a:ext uri="{FF2B5EF4-FFF2-40B4-BE49-F238E27FC236}">
                <a16:creationId xmlns:a16="http://schemas.microsoft.com/office/drawing/2014/main" id="{E56031C1-D883-A54D-95BF-28FC53B7D1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Helvetica" pitchFamily="2" charset="0"/>
            </a:endParaRPr>
          </a:p>
        </p:txBody>
      </p:sp>
      <p:sp>
        <p:nvSpPr>
          <p:cNvPr id="5" name="Slide Number Placeholder 4">
            <a:extLst>
              <a:ext uri="{FF2B5EF4-FFF2-40B4-BE49-F238E27FC236}">
                <a16:creationId xmlns:a16="http://schemas.microsoft.com/office/drawing/2014/main" id="{D227B5D7-084C-F949-9709-6E01B2FFBC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BAE836-0D99-7B4A-8FBA-CD6B3ABE1210}" type="slidenum">
              <a:rPr lang="en-US" smtClean="0">
                <a:latin typeface="Helvetica" pitchFamily="2" charset="0"/>
              </a:rPr>
              <a:t>‹#›</a:t>
            </a:fld>
            <a:endParaRPr lang="en-US" dirty="0">
              <a:latin typeface="Helvetica" pitchFamily="2" charset="0"/>
            </a:endParaRPr>
          </a:p>
        </p:txBody>
      </p:sp>
    </p:spTree>
    <p:extLst>
      <p:ext uri="{BB962C8B-B14F-4D97-AF65-F5344CB8AC3E}">
        <p14:creationId xmlns:p14="http://schemas.microsoft.com/office/powerpoint/2010/main" val="1697986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83A0F2-8322-0E4B-A876-91702C074DA1}" type="datetimeFigureOut">
              <a:rPr lang="en-US" smtClean="0"/>
              <a:t>3/29/20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EBB276-DCFE-5B44-BF6A-59F49A45B93F}" type="slidenum">
              <a:rPr lang="en-US" smtClean="0"/>
              <a:t>‹#›</a:t>
            </a:fld>
            <a:endParaRPr lang="en-US"/>
          </a:p>
        </p:txBody>
      </p:sp>
    </p:spTree>
    <p:extLst>
      <p:ext uri="{BB962C8B-B14F-4D97-AF65-F5344CB8AC3E}">
        <p14:creationId xmlns:p14="http://schemas.microsoft.com/office/powerpoint/2010/main" val="509286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da283876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da28387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2429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EBB276-DCFE-5B44-BF6A-59F49A45B93F}" type="slidenum">
              <a:rPr lang="en-US" smtClean="0"/>
              <a:t>7</a:t>
            </a:fld>
            <a:endParaRPr lang="en-US"/>
          </a:p>
        </p:txBody>
      </p:sp>
    </p:spTree>
    <p:extLst>
      <p:ext uri="{BB962C8B-B14F-4D97-AF65-F5344CB8AC3E}">
        <p14:creationId xmlns:p14="http://schemas.microsoft.com/office/powerpoint/2010/main" val="3452446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62d04239c5_0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62d04239c5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62d04239c5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73304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82839-5C7E-3647-B923-7419B62A994A}"/>
              </a:ext>
            </a:extLst>
          </p:cNvPr>
          <p:cNvSpPr txBox="1"/>
          <p:nvPr userDrawn="1"/>
        </p:nvSpPr>
        <p:spPr>
          <a:xfrm>
            <a:off x="5865845" y="3918857"/>
            <a:ext cx="184731" cy="369332"/>
          </a:xfrm>
          <a:prstGeom prst="rect">
            <a:avLst/>
          </a:prstGeom>
          <a:noFill/>
        </p:spPr>
        <p:txBody>
          <a:bodyPr wrap="none" rtlCol="0">
            <a:spAutoFit/>
          </a:bodyPr>
          <a:lstStyle/>
          <a:p>
            <a:endParaRPr lang="en-US" b="0" i="0" dirty="0">
              <a:latin typeface="Helvetica" pitchFamily="2" charset="0"/>
            </a:endParaRPr>
          </a:p>
        </p:txBody>
      </p:sp>
      <p:sp>
        <p:nvSpPr>
          <p:cNvPr id="5" name="Text Placeholder 4">
            <a:extLst>
              <a:ext uri="{FF2B5EF4-FFF2-40B4-BE49-F238E27FC236}">
                <a16:creationId xmlns:a16="http://schemas.microsoft.com/office/drawing/2014/main" id="{BE1244CE-C906-974C-9E76-3828E44C8953}"/>
              </a:ext>
            </a:extLst>
          </p:cNvPr>
          <p:cNvSpPr>
            <a:spLocks noGrp="1"/>
          </p:cNvSpPr>
          <p:nvPr>
            <p:ph type="body" sz="quarter" idx="10" hasCustomPrompt="1"/>
          </p:nvPr>
        </p:nvSpPr>
        <p:spPr>
          <a:xfrm>
            <a:off x="7452697" y="93079"/>
            <a:ext cx="1609725" cy="336550"/>
          </a:xfrm>
          <a:prstGeom prst="rect">
            <a:avLst/>
          </a:prstGeom>
        </p:spPr>
        <p:txBody>
          <a:bodyPr/>
          <a:lstStyle>
            <a:lvl1pPr marL="0" indent="0" algn="r">
              <a:buNone/>
              <a:defRPr sz="1200" b="0" i="0">
                <a:latin typeface="Helvetica" pitchFamily="2" charset="0"/>
              </a:defRPr>
            </a:lvl1pPr>
          </a:lstStyle>
          <a:p>
            <a:pPr lvl="0"/>
            <a:r>
              <a:rPr lang="en-US" dirty="0"/>
              <a:t>Date</a:t>
            </a:r>
          </a:p>
        </p:txBody>
      </p:sp>
      <p:sp>
        <p:nvSpPr>
          <p:cNvPr id="7" name="Text Placeholder 6">
            <a:extLst>
              <a:ext uri="{FF2B5EF4-FFF2-40B4-BE49-F238E27FC236}">
                <a16:creationId xmlns:a16="http://schemas.microsoft.com/office/drawing/2014/main" id="{01C30B9D-AE1E-BB4A-9124-55292AA4782D}"/>
              </a:ext>
            </a:extLst>
          </p:cNvPr>
          <p:cNvSpPr>
            <a:spLocks noGrp="1"/>
          </p:cNvSpPr>
          <p:nvPr>
            <p:ph type="body" sz="quarter" idx="11" hasCustomPrompt="1"/>
          </p:nvPr>
        </p:nvSpPr>
        <p:spPr>
          <a:xfrm>
            <a:off x="538045" y="3316444"/>
            <a:ext cx="8067907" cy="958850"/>
          </a:xfrm>
          <a:prstGeom prst="rect">
            <a:avLst/>
          </a:prstGeom>
        </p:spPr>
        <p:txBody>
          <a:bodyPr anchor="b"/>
          <a:lstStyle>
            <a:lvl1pPr marL="0" indent="0" algn="ctr">
              <a:buNone/>
              <a:defRPr sz="4000" b="1" i="0">
                <a:latin typeface="Helvetica" pitchFamily="2" charset="0"/>
              </a:defRPr>
            </a:lvl1pPr>
          </a:lstStyle>
          <a:p>
            <a:pPr lvl="0"/>
            <a:r>
              <a:rPr lang="en-US" dirty="0"/>
              <a:t>Branded Title Slide</a:t>
            </a:r>
          </a:p>
        </p:txBody>
      </p:sp>
      <p:sp>
        <p:nvSpPr>
          <p:cNvPr id="9" name="Text Placeholder 8">
            <a:extLst>
              <a:ext uri="{FF2B5EF4-FFF2-40B4-BE49-F238E27FC236}">
                <a16:creationId xmlns:a16="http://schemas.microsoft.com/office/drawing/2014/main" id="{502258F6-DADE-8449-A37C-A65F76D64260}"/>
              </a:ext>
            </a:extLst>
          </p:cNvPr>
          <p:cNvSpPr>
            <a:spLocks noGrp="1"/>
          </p:cNvSpPr>
          <p:nvPr>
            <p:ph type="body" sz="quarter" idx="12" hasCustomPrompt="1"/>
          </p:nvPr>
        </p:nvSpPr>
        <p:spPr>
          <a:xfrm>
            <a:off x="1597818" y="4454492"/>
            <a:ext cx="5948363" cy="1454895"/>
          </a:xfrm>
          <a:prstGeom prst="rect">
            <a:avLst/>
          </a:prstGeom>
        </p:spPr>
        <p:txBody>
          <a:bodyPr/>
          <a:lstStyle>
            <a:lvl1pPr marL="0" indent="0" algn="ctr">
              <a:buNone/>
              <a:defRPr sz="2800" b="0" i="0">
                <a:latin typeface="Helvetica" pitchFamily="2" charset="0"/>
              </a:defRPr>
            </a:lvl1pPr>
          </a:lstStyle>
          <a:p>
            <a:pPr lvl="0"/>
            <a:r>
              <a:rPr lang="en-US" dirty="0"/>
              <a:t>Subtitle Here</a:t>
            </a:r>
          </a:p>
        </p:txBody>
      </p:sp>
    </p:spTree>
    <p:extLst>
      <p:ext uri="{BB962C8B-B14F-4D97-AF65-F5344CB8AC3E}">
        <p14:creationId xmlns:p14="http://schemas.microsoft.com/office/powerpoint/2010/main" val="4019647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513BF7B-6781-2F44-B95F-46E8E8DDFCBA}"/>
              </a:ext>
            </a:extLst>
          </p:cNvPr>
          <p:cNvSpPr>
            <a:spLocks noGrp="1"/>
          </p:cNvSpPr>
          <p:nvPr>
            <p:ph type="body" sz="quarter" idx="10" hasCustomPrompt="1"/>
          </p:nvPr>
        </p:nvSpPr>
        <p:spPr>
          <a:xfrm>
            <a:off x="503858" y="348363"/>
            <a:ext cx="8136283" cy="975729"/>
          </a:xfrm>
          <a:prstGeom prst="rect">
            <a:avLst/>
          </a:prstGeom>
        </p:spPr>
        <p:txBody>
          <a:bodyPr anchor="b"/>
          <a:lstStyle>
            <a:lvl1pPr marL="0" indent="0">
              <a:buNone/>
              <a:defRPr sz="3200" b="1" i="0">
                <a:latin typeface="Helvetica" pitchFamily="2" charset="0"/>
              </a:defRPr>
            </a:lvl1pPr>
          </a:lstStyle>
          <a:p>
            <a:pPr lvl="0"/>
            <a:r>
              <a:rPr lang="en-US" dirty="0"/>
              <a:t>Blank Content Slide</a:t>
            </a:r>
          </a:p>
        </p:txBody>
      </p:sp>
    </p:spTree>
    <p:extLst>
      <p:ext uri="{BB962C8B-B14F-4D97-AF65-F5344CB8AC3E}">
        <p14:creationId xmlns:p14="http://schemas.microsoft.com/office/powerpoint/2010/main" val="511762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82839-5C7E-3647-B923-7419B62A994A}"/>
              </a:ext>
            </a:extLst>
          </p:cNvPr>
          <p:cNvSpPr txBox="1"/>
          <p:nvPr userDrawn="1"/>
        </p:nvSpPr>
        <p:spPr>
          <a:xfrm>
            <a:off x="5865845" y="3918857"/>
            <a:ext cx="184731" cy="369332"/>
          </a:xfrm>
          <a:prstGeom prst="rect">
            <a:avLst/>
          </a:prstGeom>
          <a:noFill/>
        </p:spPr>
        <p:txBody>
          <a:bodyPr wrap="none" rtlCol="0">
            <a:spAutoFit/>
          </a:bodyPr>
          <a:lstStyle/>
          <a:p>
            <a:endParaRPr lang="en-US" b="0" i="0" dirty="0">
              <a:latin typeface="Helvetica" pitchFamily="2" charset="0"/>
            </a:endParaRPr>
          </a:p>
        </p:txBody>
      </p:sp>
      <p:sp>
        <p:nvSpPr>
          <p:cNvPr id="5" name="Text Placeholder 4">
            <a:extLst>
              <a:ext uri="{FF2B5EF4-FFF2-40B4-BE49-F238E27FC236}">
                <a16:creationId xmlns:a16="http://schemas.microsoft.com/office/drawing/2014/main" id="{BE1244CE-C906-974C-9E76-3828E44C8953}"/>
              </a:ext>
            </a:extLst>
          </p:cNvPr>
          <p:cNvSpPr>
            <a:spLocks noGrp="1"/>
          </p:cNvSpPr>
          <p:nvPr>
            <p:ph type="body" sz="quarter" idx="10" hasCustomPrompt="1"/>
          </p:nvPr>
        </p:nvSpPr>
        <p:spPr>
          <a:xfrm>
            <a:off x="7443720" y="99299"/>
            <a:ext cx="1609725" cy="336550"/>
          </a:xfrm>
          <a:prstGeom prst="rect">
            <a:avLst/>
          </a:prstGeom>
        </p:spPr>
        <p:txBody>
          <a:bodyPr/>
          <a:lstStyle>
            <a:lvl1pPr marL="0" indent="0" algn="r">
              <a:buNone/>
              <a:defRPr sz="1200" b="0" i="0">
                <a:latin typeface="Helvetica" pitchFamily="2" charset="0"/>
              </a:defRPr>
            </a:lvl1pPr>
          </a:lstStyle>
          <a:p>
            <a:pPr lvl="0"/>
            <a:r>
              <a:rPr lang="en-US" dirty="0"/>
              <a:t>Date</a:t>
            </a:r>
          </a:p>
        </p:txBody>
      </p:sp>
      <p:sp>
        <p:nvSpPr>
          <p:cNvPr id="7" name="Text Placeholder 6">
            <a:extLst>
              <a:ext uri="{FF2B5EF4-FFF2-40B4-BE49-F238E27FC236}">
                <a16:creationId xmlns:a16="http://schemas.microsoft.com/office/drawing/2014/main" id="{01C30B9D-AE1E-BB4A-9124-55292AA4782D}"/>
              </a:ext>
            </a:extLst>
          </p:cNvPr>
          <p:cNvSpPr>
            <a:spLocks noGrp="1"/>
          </p:cNvSpPr>
          <p:nvPr>
            <p:ph type="body" sz="quarter" idx="11" hasCustomPrompt="1"/>
          </p:nvPr>
        </p:nvSpPr>
        <p:spPr>
          <a:xfrm>
            <a:off x="90550" y="553617"/>
            <a:ext cx="8962895" cy="2527360"/>
          </a:xfrm>
          <a:prstGeom prst="rect">
            <a:avLst/>
          </a:prstGeom>
        </p:spPr>
        <p:txBody>
          <a:bodyPr anchor="b"/>
          <a:lstStyle>
            <a:lvl1pPr marL="0" indent="0" algn="ctr">
              <a:buNone/>
              <a:defRPr sz="4000" b="1" i="0">
                <a:latin typeface="Helvetica" pitchFamily="2" charset="0"/>
              </a:defRPr>
            </a:lvl1pPr>
          </a:lstStyle>
          <a:p>
            <a:pPr lvl="0"/>
            <a:r>
              <a:rPr lang="en-US" dirty="0"/>
              <a:t>Non-Branded Title Slide</a:t>
            </a:r>
          </a:p>
        </p:txBody>
      </p:sp>
      <p:sp>
        <p:nvSpPr>
          <p:cNvPr id="9" name="Text Placeholder 8">
            <a:extLst>
              <a:ext uri="{FF2B5EF4-FFF2-40B4-BE49-F238E27FC236}">
                <a16:creationId xmlns:a16="http://schemas.microsoft.com/office/drawing/2014/main" id="{502258F6-DADE-8449-A37C-A65F76D64260}"/>
              </a:ext>
            </a:extLst>
          </p:cNvPr>
          <p:cNvSpPr>
            <a:spLocks noGrp="1"/>
          </p:cNvSpPr>
          <p:nvPr>
            <p:ph type="body" sz="quarter" idx="12" hasCustomPrompt="1"/>
          </p:nvPr>
        </p:nvSpPr>
        <p:spPr>
          <a:xfrm>
            <a:off x="90550" y="3429000"/>
            <a:ext cx="8962895" cy="1454895"/>
          </a:xfrm>
          <a:prstGeom prst="rect">
            <a:avLst/>
          </a:prstGeom>
        </p:spPr>
        <p:txBody>
          <a:bodyPr/>
          <a:lstStyle>
            <a:lvl1pPr marL="0" indent="0" algn="ctr">
              <a:buNone/>
              <a:defRPr sz="2800" b="0" i="0">
                <a:latin typeface="Helvetica" pitchFamily="2" charset="0"/>
              </a:defRPr>
            </a:lvl1pPr>
          </a:lstStyle>
          <a:p>
            <a:pPr lvl="0"/>
            <a:r>
              <a:rPr lang="en-US" dirty="0"/>
              <a:t>Subtitle Here</a:t>
            </a:r>
          </a:p>
        </p:txBody>
      </p:sp>
    </p:spTree>
    <p:extLst>
      <p:ext uri="{BB962C8B-B14F-4D97-AF65-F5344CB8AC3E}">
        <p14:creationId xmlns:p14="http://schemas.microsoft.com/office/powerpoint/2010/main" val="364019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DDE2A7-905E-1E4A-A275-E0E7620FE05B}"/>
              </a:ext>
            </a:extLst>
          </p:cNvPr>
          <p:cNvSpPr>
            <a:spLocks noGrp="1"/>
          </p:cNvSpPr>
          <p:nvPr>
            <p:ph type="body" sz="quarter" idx="10" hasCustomPrompt="1"/>
          </p:nvPr>
        </p:nvSpPr>
        <p:spPr>
          <a:xfrm>
            <a:off x="167951" y="329682"/>
            <a:ext cx="8808098" cy="3099318"/>
          </a:xfrm>
          <a:prstGeom prst="rect">
            <a:avLst/>
          </a:prstGeom>
        </p:spPr>
        <p:txBody>
          <a:bodyPr anchor="b"/>
          <a:lstStyle>
            <a:lvl1pPr marL="0" indent="0" algn="ctr">
              <a:buNone/>
              <a:defRPr sz="4000" b="0" i="0">
                <a:latin typeface="Helvetica" pitchFamily="2" charset="0"/>
              </a:defRPr>
            </a:lvl1pPr>
          </a:lstStyle>
          <a:p>
            <a:pPr lvl="0"/>
            <a:r>
              <a:rPr lang="en-US" dirty="0"/>
              <a:t>Section Title Slide</a:t>
            </a:r>
          </a:p>
        </p:txBody>
      </p:sp>
    </p:spTree>
    <p:extLst>
      <p:ext uri="{BB962C8B-B14F-4D97-AF65-F5344CB8AC3E}">
        <p14:creationId xmlns:p14="http://schemas.microsoft.com/office/powerpoint/2010/main" val="31794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38FAF-5B66-794B-9420-BAA8128F093C}"/>
              </a:ext>
            </a:extLst>
          </p:cNvPr>
          <p:cNvSpPr>
            <a:spLocks noGrp="1"/>
          </p:cNvSpPr>
          <p:nvPr>
            <p:ph type="title" hasCustomPrompt="1"/>
          </p:nvPr>
        </p:nvSpPr>
        <p:spPr>
          <a:xfrm>
            <a:off x="986129" y="4460032"/>
            <a:ext cx="7171742" cy="802433"/>
          </a:xfrm>
          <a:prstGeom prst="rect">
            <a:avLst/>
          </a:prstGeom>
        </p:spPr>
        <p:txBody>
          <a:bodyPr anchor="ctr"/>
          <a:lstStyle>
            <a:lvl1pPr algn="ctr">
              <a:defRPr sz="3200" b="1" i="0">
                <a:latin typeface="Helvetica" pitchFamily="2" charset="0"/>
              </a:defRPr>
            </a:lvl1pPr>
          </a:lstStyle>
          <a:p>
            <a:r>
              <a:rPr lang="en-US" dirty="0"/>
              <a:t>Alternate Branded Slide</a:t>
            </a:r>
          </a:p>
        </p:txBody>
      </p:sp>
      <p:sp>
        <p:nvSpPr>
          <p:cNvPr id="15" name="TextBox 14">
            <a:extLst>
              <a:ext uri="{FF2B5EF4-FFF2-40B4-BE49-F238E27FC236}">
                <a16:creationId xmlns:a16="http://schemas.microsoft.com/office/drawing/2014/main" id="{3E2B333A-F1FE-6045-A571-9904E0DDAA3B}"/>
              </a:ext>
            </a:extLst>
          </p:cNvPr>
          <p:cNvSpPr txBox="1"/>
          <p:nvPr userDrawn="1"/>
        </p:nvSpPr>
        <p:spPr>
          <a:xfrm>
            <a:off x="986127" y="5485723"/>
            <a:ext cx="7171744"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endParaRPr lang="en-US" sz="2400" b="0" i="0" dirty="0">
              <a:noFill/>
              <a:effectLst/>
              <a:latin typeface="Helvetica" pitchFamily="2" charset="0"/>
            </a:endParaRPr>
          </a:p>
        </p:txBody>
      </p:sp>
      <p:sp>
        <p:nvSpPr>
          <p:cNvPr id="17" name="Text Placeholder 16">
            <a:extLst>
              <a:ext uri="{FF2B5EF4-FFF2-40B4-BE49-F238E27FC236}">
                <a16:creationId xmlns:a16="http://schemas.microsoft.com/office/drawing/2014/main" id="{EB14FE9D-DB64-9F46-B7EF-134333FAC34D}"/>
              </a:ext>
            </a:extLst>
          </p:cNvPr>
          <p:cNvSpPr>
            <a:spLocks noGrp="1"/>
          </p:cNvSpPr>
          <p:nvPr>
            <p:ph type="body" sz="quarter" idx="10" hasCustomPrompt="1"/>
          </p:nvPr>
        </p:nvSpPr>
        <p:spPr>
          <a:xfrm>
            <a:off x="986127" y="5263176"/>
            <a:ext cx="7172325" cy="684212"/>
          </a:xfrm>
          <a:prstGeom prst="rect">
            <a:avLst/>
          </a:prstGeom>
        </p:spPr>
        <p:txBody>
          <a:bodyPr/>
          <a:lstStyle>
            <a:lvl1pPr marL="0" indent="0" algn="ctr">
              <a:buNone/>
              <a:defRPr b="0" i="0">
                <a:latin typeface="Helvetica" pitchFamily="2" charset="0"/>
              </a:defRPr>
            </a:lvl1pPr>
          </a:lstStyle>
          <a:p>
            <a:pPr lvl="0"/>
            <a:r>
              <a:rPr lang="en-US" dirty="0"/>
              <a:t>Subtitle Here</a:t>
            </a:r>
          </a:p>
        </p:txBody>
      </p:sp>
      <p:sp>
        <p:nvSpPr>
          <p:cNvPr id="21" name="Text Placeholder 20">
            <a:extLst>
              <a:ext uri="{FF2B5EF4-FFF2-40B4-BE49-F238E27FC236}">
                <a16:creationId xmlns:a16="http://schemas.microsoft.com/office/drawing/2014/main" id="{5389B1BD-56AB-1540-BCA6-2D78DA819514}"/>
              </a:ext>
            </a:extLst>
          </p:cNvPr>
          <p:cNvSpPr>
            <a:spLocks noGrp="1"/>
          </p:cNvSpPr>
          <p:nvPr>
            <p:ph type="body" sz="quarter" idx="11" hasCustomPrompt="1"/>
          </p:nvPr>
        </p:nvSpPr>
        <p:spPr>
          <a:xfrm rot="18769805">
            <a:off x="476587" y="2465351"/>
            <a:ext cx="3190875" cy="348019"/>
          </a:xfrm>
          <a:prstGeom prst="rect">
            <a:avLst/>
          </a:prstGeom>
        </p:spPr>
        <p:txBody>
          <a:bodyPr/>
          <a:lstStyle>
            <a:lvl1pPr marL="0" indent="0" algn="ctr">
              <a:buNone/>
              <a:defRPr sz="2000" b="0" i="0">
                <a:solidFill>
                  <a:schemeClr val="bg1"/>
                </a:solidFill>
                <a:latin typeface="Helvetica" pitchFamily="2" charset="0"/>
              </a:defRPr>
            </a:lvl1pPr>
          </a:lstStyle>
          <a:p>
            <a:pPr lvl="0"/>
            <a:r>
              <a:rPr lang="en-US" dirty="0"/>
              <a:t>Click to Edit Master Text</a:t>
            </a:r>
          </a:p>
        </p:txBody>
      </p:sp>
      <p:sp>
        <p:nvSpPr>
          <p:cNvPr id="22" name="Text Placeholder 20">
            <a:extLst>
              <a:ext uri="{FF2B5EF4-FFF2-40B4-BE49-F238E27FC236}">
                <a16:creationId xmlns:a16="http://schemas.microsoft.com/office/drawing/2014/main" id="{EBD2CE67-B3A2-1B4F-B11E-298A871ACBEF}"/>
              </a:ext>
            </a:extLst>
          </p:cNvPr>
          <p:cNvSpPr>
            <a:spLocks noGrp="1"/>
          </p:cNvSpPr>
          <p:nvPr>
            <p:ph type="body" sz="quarter" idx="12" hasCustomPrompt="1"/>
          </p:nvPr>
        </p:nvSpPr>
        <p:spPr>
          <a:xfrm rot="2845712">
            <a:off x="5474231" y="2467456"/>
            <a:ext cx="3190875" cy="348019"/>
          </a:xfrm>
          <a:prstGeom prst="rect">
            <a:avLst/>
          </a:prstGeom>
        </p:spPr>
        <p:txBody>
          <a:bodyPr/>
          <a:lstStyle>
            <a:lvl1pPr marL="0" indent="0" algn="ctr">
              <a:buNone/>
              <a:defRPr sz="2000" b="0" i="0">
                <a:solidFill>
                  <a:schemeClr val="bg1"/>
                </a:solidFill>
                <a:latin typeface="Helvetica" pitchFamily="2" charset="0"/>
              </a:defRPr>
            </a:lvl1pPr>
          </a:lstStyle>
          <a:p>
            <a:pPr lvl="0"/>
            <a:r>
              <a:rPr lang="en-US" dirty="0"/>
              <a:t>Click to Edit Master Text</a:t>
            </a:r>
          </a:p>
        </p:txBody>
      </p:sp>
    </p:spTree>
    <p:extLst>
      <p:ext uri="{BB962C8B-B14F-4D97-AF65-F5344CB8AC3E}">
        <p14:creationId xmlns:p14="http://schemas.microsoft.com/office/powerpoint/2010/main" val="1701233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A78248D-9524-F548-A62D-AAC39A8364E8}"/>
              </a:ext>
            </a:extLst>
          </p:cNvPr>
          <p:cNvSpPr>
            <a:spLocks noGrp="1"/>
          </p:cNvSpPr>
          <p:nvPr>
            <p:ph type="body" sz="quarter" idx="10" hasCustomPrompt="1"/>
          </p:nvPr>
        </p:nvSpPr>
        <p:spPr>
          <a:xfrm>
            <a:off x="689526" y="478971"/>
            <a:ext cx="7764945" cy="2453369"/>
          </a:xfrm>
          <a:prstGeom prst="rect">
            <a:avLst/>
          </a:prstGeom>
        </p:spPr>
        <p:txBody>
          <a:bodyPr anchor="b"/>
          <a:lstStyle>
            <a:lvl1pPr marL="0" indent="0">
              <a:buNone/>
              <a:defRPr sz="3600" b="1" i="0">
                <a:latin typeface="Helvetica" pitchFamily="2" charset="0"/>
              </a:defRPr>
            </a:lvl1pPr>
          </a:lstStyle>
          <a:p>
            <a:pPr lvl="0"/>
            <a:r>
              <a:rPr lang="en-US" dirty="0"/>
              <a:t>Alternate Slide</a:t>
            </a:r>
          </a:p>
        </p:txBody>
      </p:sp>
      <p:sp>
        <p:nvSpPr>
          <p:cNvPr id="7" name="Text Placeholder 6">
            <a:extLst>
              <a:ext uri="{FF2B5EF4-FFF2-40B4-BE49-F238E27FC236}">
                <a16:creationId xmlns:a16="http://schemas.microsoft.com/office/drawing/2014/main" id="{05C2D4ED-06C2-AD49-9C0E-78A7E0267F86}"/>
              </a:ext>
            </a:extLst>
          </p:cNvPr>
          <p:cNvSpPr>
            <a:spLocks noGrp="1"/>
          </p:cNvSpPr>
          <p:nvPr>
            <p:ph type="body" sz="quarter" idx="11" hasCustomPrompt="1"/>
          </p:nvPr>
        </p:nvSpPr>
        <p:spPr>
          <a:xfrm>
            <a:off x="689526" y="3153439"/>
            <a:ext cx="7766050" cy="1268413"/>
          </a:xfrm>
          <a:prstGeom prst="rect">
            <a:avLst/>
          </a:prstGeom>
        </p:spPr>
        <p:txBody>
          <a:bodyPr/>
          <a:lstStyle>
            <a:lvl1pPr marL="0" indent="0">
              <a:buNone/>
              <a:defRPr sz="2400" b="0" i="0">
                <a:latin typeface="Helvetica" pitchFamily="2" charset="0"/>
              </a:defRPr>
            </a:lvl1pPr>
          </a:lstStyle>
          <a:p>
            <a:pPr lvl="0"/>
            <a:r>
              <a:rPr lang="en-US" dirty="0"/>
              <a:t>Subtitle Here</a:t>
            </a:r>
          </a:p>
        </p:txBody>
      </p:sp>
    </p:spTree>
    <p:extLst>
      <p:ext uri="{BB962C8B-B14F-4D97-AF65-F5344CB8AC3E}">
        <p14:creationId xmlns:p14="http://schemas.microsoft.com/office/powerpoint/2010/main" val="54901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82241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1D730C-AA0F-1149-B04B-96AEAA4CAF80}"/>
              </a:ext>
            </a:extLst>
          </p:cNvPr>
          <p:cNvSpPr>
            <a:spLocks noGrp="1"/>
          </p:cNvSpPr>
          <p:nvPr>
            <p:ph type="body" sz="quarter" idx="10" hasCustomPrompt="1"/>
          </p:nvPr>
        </p:nvSpPr>
        <p:spPr>
          <a:xfrm>
            <a:off x="503858" y="208536"/>
            <a:ext cx="8136283" cy="1014999"/>
          </a:xfrm>
          <a:prstGeom prst="rect">
            <a:avLst/>
          </a:prstGeom>
        </p:spPr>
        <p:txBody>
          <a:bodyPr anchor="b"/>
          <a:lstStyle>
            <a:lvl1pPr marL="0" indent="0">
              <a:buNone/>
              <a:defRPr sz="3600" b="1" i="0">
                <a:latin typeface="Helvetica" pitchFamily="2" charset="0"/>
              </a:defRPr>
            </a:lvl1pPr>
          </a:lstStyle>
          <a:p>
            <a:pPr lvl="0"/>
            <a:r>
              <a:rPr lang="en-US" dirty="0"/>
              <a:t>Bullet List Slide</a:t>
            </a:r>
          </a:p>
        </p:txBody>
      </p:sp>
      <p:sp>
        <p:nvSpPr>
          <p:cNvPr id="7" name="Text Placeholder 6">
            <a:extLst>
              <a:ext uri="{FF2B5EF4-FFF2-40B4-BE49-F238E27FC236}">
                <a16:creationId xmlns:a16="http://schemas.microsoft.com/office/drawing/2014/main" id="{6DB6354A-9A5E-1543-94E0-E03526161BED}"/>
              </a:ext>
            </a:extLst>
          </p:cNvPr>
          <p:cNvSpPr>
            <a:spLocks noGrp="1"/>
          </p:cNvSpPr>
          <p:nvPr>
            <p:ph type="body" sz="quarter" idx="11"/>
          </p:nvPr>
        </p:nvSpPr>
        <p:spPr>
          <a:xfrm>
            <a:off x="503858" y="1802185"/>
            <a:ext cx="8136905" cy="3751263"/>
          </a:xfrm>
          <a:prstGeom prst="rect">
            <a:avLst/>
          </a:prstGeom>
        </p:spPr>
        <p:txBody>
          <a:bodyPr/>
          <a:lstStyle>
            <a:lvl1pPr>
              <a:buClr>
                <a:schemeClr val="accent1"/>
              </a:buClr>
              <a:defRPr sz="2000" b="0" i="0">
                <a:latin typeface="Helvetica" pitchFamily="2" charset="0"/>
              </a:defRPr>
            </a:lvl1pPr>
            <a:lvl2pPr marL="685800" marR="0" indent="-22860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Char char="•"/>
              <a:tabLst/>
              <a:defRPr sz="1800"/>
            </a:lvl2pPr>
            <a:lvl3pPr marL="1200150" indent="-285750">
              <a:buClr>
                <a:schemeClr val="accent1"/>
              </a:buClr>
              <a:buFont typeface="Arial" panose="020B0604020202020204" pitchFamily="34" charset="0"/>
              <a:buChar char="•"/>
              <a:defRPr sz="1600"/>
            </a:lvl3pPr>
          </a:lstStyle>
          <a:p>
            <a:pPr lvl="0"/>
            <a:r>
              <a:rPr lang="en-US" dirty="0"/>
              <a:t>Click to edit Master text style</a:t>
            </a:r>
          </a:p>
          <a:p>
            <a:pPr lvl="1"/>
            <a:r>
              <a:rPr lang="en-US" dirty="0"/>
              <a:t>Click to edit Master text style</a:t>
            </a:r>
          </a:p>
          <a:p>
            <a:pPr lvl="2"/>
            <a:r>
              <a:rPr lang="en-US" dirty="0"/>
              <a:t>Click to edit Master text style</a:t>
            </a:r>
          </a:p>
        </p:txBody>
      </p:sp>
    </p:spTree>
    <p:extLst>
      <p:ext uri="{BB962C8B-B14F-4D97-AF65-F5344CB8AC3E}">
        <p14:creationId xmlns:p14="http://schemas.microsoft.com/office/powerpoint/2010/main" val="18319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1_Custom Layout">
    <p:spTree>
      <p:nvGrpSpPr>
        <p:cNvPr id="1" name="Shape 30"/>
        <p:cNvGrpSpPr/>
        <p:nvPr/>
      </p:nvGrpSpPr>
      <p:grpSpPr>
        <a:xfrm>
          <a:off x="0" y="0"/>
          <a:ext cx="0" cy="0"/>
          <a:chOff x="0" y="0"/>
          <a:chExt cx="0" cy="0"/>
        </a:xfrm>
      </p:grpSpPr>
      <p:sp>
        <p:nvSpPr>
          <p:cNvPr id="31" name="Google Shape;31;p6"/>
          <p:cNvSpPr txBox="1">
            <a:spLocks noGrp="1"/>
          </p:cNvSpPr>
          <p:nvPr>
            <p:ph type="body" idx="1"/>
          </p:nvPr>
        </p:nvSpPr>
        <p:spPr>
          <a:xfrm>
            <a:off x="503858" y="208536"/>
            <a:ext cx="8136283" cy="101499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3600"/>
              <a:buFont typeface="Arial"/>
              <a:buNone/>
              <a:defRPr sz="3600" b="1"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32" name="Google Shape;32;p6"/>
          <p:cNvSpPr txBox="1">
            <a:spLocks noGrp="1"/>
          </p:cNvSpPr>
          <p:nvPr>
            <p:ph type="body" idx="2"/>
          </p:nvPr>
        </p:nvSpPr>
        <p:spPr>
          <a:xfrm>
            <a:off x="503858" y="1802185"/>
            <a:ext cx="8136905" cy="3751263"/>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chemeClr val="accent1"/>
              </a:buClr>
              <a:buSzPts val="2000"/>
              <a:buFont typeface="Arial"/>
              <a:buChar char="•"/>
              <a:defRPr sz="20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90000"/>
              </a:lnSpc>
              <a:spcBef>
                <a:spcPts val="500"/>
              </a:spcBef>
              <a:spcAft>
                <a:spcPts val="0"/>
              </a:spcAft>
              <a:buClr>
                <a:schemeClr val="accent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L="1371600" marR="0" lvl="2" indent="-330200" algn="l" rtl="0">
              <a:lnSpc>
                <a:spcPct val="90000"/>
              </a:lnSpc>
              <a:spcBef>
                <a:spcPts val="500"/>
              </a:spcBef>
              <a:spcAft>
                <a:spcPts val="0"/>
              </a:spcAft>
              <a:buClr>
                <a:schemeClr val="accent1"/>
              </a:buClr>
              <a:buSzPts val="1600"/>
              <a:buFont typeface="Arial"/>
              <a:buChar char="•"/>
              <a:defRPr sz="16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1446695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3DBCAA-A81F-9E46-99E6-EC94EC187D9F}"/>
              </a:ext>
            </a:extLst>
          </p:cNvPr>
          <p:cNvSpPr>
            <a:spLocks noGrp="1"/>
          </p:cNvSpPr>
          <p:nvPr>
            <p:ph type="body" sz="quarter" idx="10" hasCustomPrompt="1"/>
          </p:nvPr>
        </p:nvSpPr>
        <p:spPr>
          <a:xfrm>
            <a:off x="503857" y="241814"/>
            <a:ext cx="8136283" cy="914400"/>
          </a:xfrm>
          <a:prstGeom prst="rect">
            <a:avLst/>
          </a:prstGeom>
        </p:spPr>
        <p:txBody>
          <a:bodyPr anchor="b"/>
          <a:lstStyle>
            <a:lvl1pPr marL="0" indent="0">
              <a:buNone/>
              <a:defRPr sz="3200" b="1" i="0">
                <a:latin typeface="Helvetica" pitchFamily="2" charset="0"/>
              </a:defRPr>
            </a:lvl1pPr>
          </a:lstStyle>
          <a:p>
            <a:pPr lvl="0"/>
            <a:r>
              <a:rPr lang="en-US" dirty="0"/>
              <a:t>Two Column Content Slide</a:t>
            </a:r>
          </a:p>
        </p:txBody>
      </p:sp>
      <p:sp>
        <p:nvSpPr>
          <p:cNvPr id="7" name="TextBox 6">
            <a:extLst>
              <a:ext uri="{FF2B5EF4-FFF2-40B4-BE49-F238E27FC236}">
                <a16:creationId xmlns:a16="http://schemas.microsoft.com/office/drawing/2014/main" id="{D145B089-E50B-6D4A-B207-4971D2102661}"/>
              </a:ext>
            </a:extLst>
          </p:cNvPr>
          <p:cNvSpPr txBox="1"/>
          <p:nvPr userDrawn="1"/>
        </p:nvSpPr>
        <p:spPr>
          <a:xfrm>
            <a:off x="1405812" y="329682"/>
            <a:ext cx="184731" cy="369332"/>
          </a:xfrm>
          <a:prstGeom prst="rect">
            <a:avLst/>
          </a:prstGeom>
          <a:noFill/>
        </p:spPr>
        <p:txBody>
          <a:bodyPr wrap="none" rtlCol="0">
            <a:spAutoFit/>
          </a:bodyPr>
          <a:lstStyle/>
          <a:p>
            <a:endParaRPr lang="en-US" b="0" i="0" dirty="0">
              <a:latin typeface="Helvetica" pitchFamily="2" charset="0"/>
            </a:endParaRPr>
          </a:p>
        </p:txBody>
      </p:sp>
      <p:sp>
        <p:nvSpPr>
          <p:cNvPr id="9" name="Text Placeholder 8">
            <a:extLst>
              <a:ext uri="{FF2B5EF4-FFF2-40B4-BE49-F238E27FC236}">
                <a16:creationId xmlns:a16="http://schemas.microsoft.com/office/drawing/2014/main" id="{2C70ABB7-A3C6-5B49-B24D-98756C1B0B80}"/>
              </a:ext>
            </a:extLst>
          </p:cNvPr>
          <p:cNvSpPr>
            <a:spLocks noGrp="1"/>
          </p:cNvSpPr>
          <p:nvPr>
            <p:ph type="body" sz="quarter" idx="11" hasCustomPrompt="1"/>
          </p:nvPr>
        </p:nvSpPr>
        <p:spPr>
          <a:xfrm>
            <a:off x="503857" y="1783661"/>
            <a:ext cx="3732241"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11" name="Text Placeholder 8">
            <a:extLst>
              <a:ext uri="{FF2B5EF4-FFF2-40B4-BE49-F238E27FC236}">
                <a16:creationId xmlns:a16="http://schemas.microsoft.com/office/drawing/2014/main" id="{FC855AD0-2280-E249-AB76-F1A81655D4F3}"/>
              </a:ext>
            </a:extLst>
          </p:cNvPr>
          <p:cNvSpPr>
            <a:spLocks noGrp="1"/>
          </p:cNvSpPr>
          <p:nvPr>
            <p:ph type="body" sz="quarter" idx="12" hasCustomPrompt="1"/>
          </p:nvPr>
        </p:nvSpPr>
        <p:spPr>
          <a:xfrm>
            <a:off x="4907899" y="1783660"/>
            <a:ext cx="3732242"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Tree>
    <p:extLst>
      <p:ext uri="{BB962C8B-B14F-4D97-AF65-F5344CB8AC3E}">
        <p14:creationId xmlns:p14="http://schemas.microsoft.com/office/powerpoint/2010/main" val="23684473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png"/><Relationship Id="rId4" Type="http://schemas.microsoft.com/office/2007/relationships/hdphoto" Target="../media/hdphoto1.wdp"/></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4" Type="http://schemas.microsoft.com/office/2007/relationships/hdphoto" Target="../media/hdphoto1.wdp"/></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jpe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emf"/><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3.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CBA48B-8EF0-9746-9134-142E3E01B559}"/>
              </a:ext>
            </a:extLst>
          </p:cNvPr>
          <p:cNvPicPr>
            <a:picLocks noChangeAspect="1"/>
          </p:cNvPicPr>
          <p:nvPr userDrawn="1"/>
        </p:nvPicPr>
        <p:blipFill>
          <a:blip r:embed="rId3">
            <a:alphaModFix amt="8000"/>
            <a:extLst>
              <a:ext uri="{BEBA8EAE-BF5A-486C-A8C5-ECC9F3942E4B}">
                <a14:imgProps xmlns:a14="http://schemas.microsoft.com/office/drawing/2010/main">
                  <a14:imgLayer r:embed="rId4">
                    <a14:imgEffect>
                      <a14:artisticPencilSketch/>
                    </a14:imgEffect>
                  </a14:imgLayer>
                </a14:imgProps>
              </a:ext>
            </a:extLst>
          </a:blip>
          <a:stretch>
            <a:fillRect/>
          </a:stretch>
        </p:blipFill>
        <p:spPr>
          <a:xfrm>
            <a:off x="0" y="-829041"/>
            <a:ext cx="9149516" cy="7074330"/>
          </a:xfrm>
          <a:prstGeom prst="rect">
            <a:avLst/>
          </a:prstGeom>
        </p:spPr>
      </p:pic>
      <p:pic>
        <p:nvPicPr>
          <p:cNvPr id="5" name="Picture 4">
            <a:extLst>
              <a:ext uri="{FF2B5EF4-FFF2-40B4-BE49-F238E27FC236}">
                <a16:creationId xmlns:a16="http://schemas.microsoft.com/office/drawing/2014/main" id="{3C579165-8DCE-004E-AA43-F9D96AADB4BB}"/>
              </a:ext>
            </a:extLst>
          </p:cNvPr>
          <p:cNvPicPr>
            <a:picLocks noChangeAspect="1"/>
          </p:cNvPicPr>
          <p:nvPr userDrawn="1"/>
        </p:nvPicPr>
        <p:blipFill>
          <a:blip r:embed="rId5">
            <a:alphaModFix/>
          </a:blip>
          <a:stretch>
            <a:fillRect/>
          </a:stretch>
        </p:blipFill>
        <p:spPr>
          <a:xfrm>
            <a:off x="3682806" y="1001486"/>
            <a:ext cx="1778387" cy="2128935"/>
          </a:xfrm>
          <a:prstGeom prst="rect">
            <a:avLst/>
          </a:prstGeom>
        </p:spPr>
      </p:pic>
      <p:sp>
        <p:nvSpPr>
          <p:cNvPr id="8" name="Rectangle 7">
            <a:extLst>
              <a:ext uri="{FF2B5EF4-FFF2-40B4-BE49-F238E27FC236}">
                <a16:creationId xmlns:a16="http://schemas.microsoft.com/office/drawing/2014/main" id="{E31B81A8-7EDC-E943-A291-A675902264C7}"/>
              </a:ext>
            </a:extLst>
          </p:cNvPr>
          <p:cNvSpPr/>
          <p:nvPr userDrawn="1"/>
        </p:nvSpPr>
        <p:spPr>
          <a:xfrm>
            <a:off x="0" y="6245290"/>
            <a:ext cx="9144000" cy="612710"/>
          </a:xfrm>
          <a:prstGeom prst="rect">
            <a:avLst/>
          </a:prstGeom>
          <a:solidFill>
            <a:srgbClr val="052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pic>
        <p:nvPicPr>
          <p:cNvPr id="12" name="Picture 11">
            <a:extLst>
              <a:ext uri="{FF2B5EF4-FFF2-40B4-BE49-F238E27FC236}">
                <a16:creationId xmlns:a16="http://schemas.microsoft.com/office/drawing/2014/main" id="{FFBFA915-080D-9641-985B-B7FDF4499172}"/>
              </a:ext>
            </a:extLst>
          </p:cNvPr>
          <p:cNvPicPr>
            <a:picLocks noChangeAspect="1"/>
          </p:cNvPicPr>
          <p:nvPr userDrawn="1"/>
        </p:nvPicPr>
        <p:blipFill>
          <a:blip r:embed="rId6">
            <a:lum bright="100000" contrast="100000"/>
          </a:blip>
          <a:stretch>
            <a:fillRect/>
          </a:stretch>
        </p:blipFill>
        <p:spPr>
          <a:xfrm>
            <a:off x="166523" y="6399071"/>
            <a:ext cx="1615779" cy="305147"/>
          </a:xfrm>
          <a:prstGeom prst="rect">
            <a:avLst/>
          </a:prstGeom>
        </p:spPr>
      </p:pic>
    </p:spTree>
    <p:extLst>
      <p:ext uri="{BB962C8B-B14F-4D97-AF65-F5344CB8AC3E}">
        <p14:creationId xmlns:p14="http://schemas.microsoft.com/office/powerpoint/2010/main" val="3795143322"/>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CBA48B-8EF0-9746-9134-142E3E01B559}"/>
              </a:ext>
            </a:extLst>
          </p:cNvPr>
          <p:cNvPicPr>
            <a:picLocks noChangeAspect="1"/>
          </p:cNvPicPr>
          <p:nvPr userDrawn="1"/>
        </p:nvPicPr>
        <p:blipFill>
          <a:blip r:embed="rId3">
            <a:alphaModFix amt="8000"/>
            <a:extLst>
              <a:ext uri="{BEBA8EAE-BF5A-486C-A8C5-ECC9F3942E4B}">
                <a14:imgProps xmlns:a14="http://schemas.microsoft.com/office/drawing/2010/main">
                  <a14:imgLayer r:embed="rId4">
                    <a14:imgEffect>
                      <a14:artisticPencilSketch/>
                    </a14:imgEffect>
                  </a14:imgLayer>
                </a14:imgProps>
              </a:ext>
            </a:extLst>
          </a:blip>
          <a:stretch>
            <a:fillRect/>
          </a:stretch>
        </p:blipFill>
        <p:spPr>
          <a:xfrm>
            <a:off x="0" y="-829041"/>
            <a:ext cx="9149516" cy="7074330"/>
          </a:xfrm>
          <a:prstGeom prst="rect">
            <a:avLst/>
          </a:prstGeom>
        </p:spPr>
      </p:pic>
      <p:sp>
        <p:nvSpPr>
          <p:cNvPr id="8" name="Rectangle 7">
            <a:extLst>
              <a:ext uri="{FF2B5EF4-FFF2-40B4-BE49-F238E27FC236}">
                <a16:creationId xmlns:a16="http://schemas.microsoft.com/office/drawing/2014/main" id="{E31B81A8-7EDC-E943-A291-A675902264C7}"/>
              </a:ext>
            </a:extLst>
          </p:cNvPr>
          <p:cNvSpPr/>
          <p:nvPr userDrawn="1"/>
        </p:nvSpPr>
        <p:spPr>
          <a:xfrm>
            <a:off x="0" y="6245290"/>
            <a:ext cx="9144000" cy="612710"/>
          </a:xfrm>
          <a:prstGeom prst="rect">
            <a:avLst/>
          </a:prstGeom>
          <a:solidFill>
            <a:srgbClr val="052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spTree>
    <p:extLst>
      <p:ext uri="{BB962C8B-B14F-4D97-AF65-F5344CB8AC3E}">
        <p14:creationId xmlns:p14="http://schemas.microsoft.com/office/powerpoint/2010/main" val="3206110945"/>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FBFA915-080D-9641-985B-B7FDF4499172}"/>
              </a:ext>
            </a:extLst>
          </p:cNvPr>
          <p:cNvPicPr>
            <a:picLocks noChangeAspect="1"/>
          </p:cNvPicPr>
          <p:nvPr userDrawn="1"/>
        </p:nvPicPr>
        <p:blipFill>
          <a:blip r:embed="rId3">
            <a:lum bright="100000" contrast="100000"/>
          </a:blip>
          <a:stretch>
            <a:fillRect/>
          </a:stretch>
        </p:blipFill>
        <p:spPr>
          <a:xfrm>
            <a:off x="253609" y="6337678"/>
            <a:ext cx="1615779" cy="305147"/>
          </a:xfrm>
          <a:prstGeom prst="rect">
            <a:avLst/>
          </a:prstGeom>
        </p:spPr>
      </p:pic>
      <p:pic>
        <p:nvPicPr>
          <p:cNvPr id="6" name="Picture 5">
            <a:extLst>
              <a:ext uri="{FF2B5EF4-FFF2-40B4-BE49-F238E27FC236}">
                <a16:creationId xmlns:a16="http://schemas.microsoft.com/office/drawing/2014/main" id="{025B8628-328A-4546-B9B9-750EFB27DD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51" y="3799055"/>
            <a:ext cx="9144000" cy="1221211"/>
          </a:xfrm>
          <a:prstGeom prst="rect">
            <a:avLst/>
          </a:prstGeom>
        </p:spPr>
      </p:pic>
      <p:pic>
        <p:nvPicPr>
          <p:cNvPr id="7" name="Picture 6">
            <a:extLst>
              <a:ext uri="{FF2B5EF4-FFF2-40B4-BE49-F238E27FC236}">
                <a16:creationId xmlns:a16="http://schemas.microsoft.com/office/drawing/2014/main" id="{85CBA48B-8EF0-9746-9134-142E3E01B559}"/>
              </a:ext>
            </a:extLst>
          </p:cNvPr>
          <p:cNvPicPr>
            <a:picLocks noChangeAspect="1"/>
          </p:cNvPicPr>
          <p:nvPr userDrawn="1"/>
        </p:nvPicPr>
        <p:blipFill>
          <a:blip r:embed="rId5">
            <a:alphaModFix amt="8000"/>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184271" y="-659958"/>
            <a:ext cx="9512541" cy="7402664"/>
          </a:xfrm>
          <a:prstGeom prst="rect">
            <a:avLst/>
          </a:prstGeom>
        </p:spPr>
      </p:pic>
    </p:spTree>
    <p:extLst>
      <p:ext uri="{BB962C8B-B14F-4D97-AF65-F5344CB8AC3E}">
        <p14:creationId xmlns:p14="http://schemas.microsoft.com/office/powerpoint/2010/main" val="3549123169"/>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DDA509E-BDCE-E84F-B94D-3518298ED2C1}"/>
              </a:ext>
            </a:extLst>
          </p:cNvPr>
          <p:cNvGrpSpPr>
            <a:grpSpLocks noChangeAspect="1"/>
          </p:cNvGrpSpPr>
          <p:nvPr userDrawn="1"/>
        </p:nvGrpSpPr>
        <p:grpSpPr>
          <a:xfrm>
            <a:off x="-31234" y="0"/>
            <a:ext cx="9206459" cy="5383776"/>
            <a:chOff x="363337" y="364146"/>
            <a:chExt cx="8417326" cy="4507003"/>
          </a:xfrm>
          <a:solidFill>
            <a:srgbClr val="052933"/>
          </a:solidFill>
        </p:grpSpPr>
        <p:sp>
          <p:nvSpPr>
            <p:cNvPr id="8" name="Right Triangle 7">
              <a:extLst>
                <a:ext uri="{FF2B5EF4-FFF2-40B4-BE49-F238E27FC236}">
                  <a16:creationId xmlns:a16="http://schemas.microsoft.com/office/drawing/2014/main" id="{408F51AC-D210-6A44-81FB-1D591043386F}"/>
                </a:ext>
              </a:extLst>
            </p:cNvPr>
            <p:cNvSpPr/>
            <p:nvPr userDrawn="1"/>
          </p:nvSpPr>
          <p:spPr>
            <a:xfrm rot="5400000">
              <a:off x="370603" y="356881"/>
              <a:ext cx="4492472" cy="450700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sp>
          <p:nvSpPr>
            <p:cNvPr id="9" name="Right Triangle 8">
              <a:extLst>
                <a:ext uri="{FF2B5EF4-FFF2-40B4-BE49-F238E27FC236}">
                  <a16:creationId xmlns:a16="http://schemas.microsoft.com/office/drawing/2014/main" id="{29FD51CD-5ED1-A54D-9603-B0EB9E4B6186}"/>
                </a:ext>
              </a:extLst>
            </p:cNvPr>
            <p:cNvSpPr/>
            <p:nvPr userDrawn="1"/>
          </p:nvSpPr>
          <p:spPr>
            <a:xfrm rot="10800000">
              <a:off x="4288191" y="364146"/>
              <a:ext cx="4492472" cy="450700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grpSp>
      <p:grpSp>
        <p:nvGrpSpPr>
          <p:cNvPr id="10" name="Group 9">
            <a:extLst>
              <a:ext uri="{FF2B5EF4-FFF2-40B4-BE49-F238E27FC236}">
                <a16:creationId xmlns:a16="http://schemas.microsoft.com/office/drawing/2014/main" id="{B5F9E25B-F70A-BF4F-923E-5214B2E477A7}"/>
              </a:ext>
            </a:extLst>
          </p:cNvPr>
          <p:cNvGrpSpPr>
            <a:grpSpLocks noChangeAspect="1"/>
          </p:cNvGrpSpPr>
          <p:nvPr userDrawn="1"/>
        </p:nvGrpSpPr>
        <p:grpSpPr>
          <a:xfrm>
            <a:off x="-8" y="6122504"/>
            <a:ext cx="9144007" cy="735496"/>
            <a:chOff x="1524000" y="6122504"/>
            <a:chExt cx="9144000" cy="735496"/>
          </a:xfrm>
        </p:grpSpPr>
        <p:sp>
          <p:nvSpPr>
            <p:cNvPr id="11" name="Rectangle 10">
              <a:extLst>
                <a:ext uri="{FF2B5EF4-FFF2-40B4-BE49-F238E27FC236}">
                  <a16:creationId xmlns:a16="http://schemas.microsoft.com/office/drawing/2014/main" id="{41B6B588-C57C-1B4A-BCCD-FD461104C549}"/>
                </a:ext>
              </a:extLst>
            </p:cNvPr>
            <p:cNvSpPr>
              <a:spLocks noChangeAspect="1"/>
            </p:cNvSpPr>
            <p:nvPr/>
          </p:nvSpPr>
          <p:spPr>
            <a:xfrm>
              <a:off x="1524000" y="6122504"/>
              <a:ext cx="9144000" cy="735496"/>
            </a:xfrm>
            <a:prstGeom prst="rect">
              <a:avLst/>
            </a:prstGeom>
            <a:solidFill>
              <a:srgbClr val="20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pic>
          <p:nvPicPr>
            <p:cNvPr id="12" name="Picture 11">
              <a:extLst>
                <a:ext uri="{FF2B5EF4-FFF2-40B4-BE49-F238E27FC236}">
                  <a16:creationId xmlns:a16="http://schemas.microsoft.com/office/drawing/2014/main" id="{74FA6061-EF46-8E47-A391-2B4C83247244}"/>
                </a:ext>
              </a:extLst>
            </p:cNvPr>
            <p:cNvPicPr>
              <a:picLocks noChangeAspect="1"/>
            </p:cNvPicPr>
            <p:nvPr/>
          </p:nvPicPr>
          <p:blipFill>
            <a:blip r:embed="rId3">
              <a:lum bright="100000" contrast="100000"/>
            </a:blip>
            <a:stretch>
              <a:fillRect/>
            </a:stretch>
          </p:blipFill>
          <p:spPr>
            <a:xfrm>
              <a:off x="1786224" y="6312206"/>
              <a:ext cx="1615779" cy="305147"/>
            </a:xfrm>
            <a:prstGeom prst="rect">
              <a:avLst/>
            </a:prstGeom>
          </p:spPr>
        </p:pic>
      </p:grpSp>
      <p:pic>
        <p:nvPicPr>
          <p:cNvPr id="13" name="Picture 12">
            <a:extLst>
              <a:ext uri="{FF2B5EF4-FFF2-40B4-BE49-F238E27FC236}">
                <a16:creationId xmlns:a16="http://schemas.microsoft.com/office/drawing/2014/main" id="{703093D3-B5C5-6846-A20E-F9220036A439}"/>
              </a:ext>
            </a:extLst>
          </p:cNvPr>
          <p:cNvPicPr>
            <a:picLocks noChangeAspect="1"/>
          </p:cNvPicPr>
          <p:nvPr userDrawn="1"/>
        </p:nvPicPr>
        <p:blipFill>
          <a:blip r:embed="rId4"/>
          <a:stretch>
            <a:fillRect/>
          </a:stretch>
        </p:blipFill>
        <p:spPr>
          <a:xfrm>
            <a:off x="3752599" y="2130035"/>
            <a:ext cx="1638794" cy="1961826"/>
          </a:xfrm>
          <a:prstGeom prst="rect">
            <a:avLst/>
          </a:prstGeom>
        </p:spPr>
      </p:pic>
    </p:spTree>
    <p:extLst>
      <p:ext uri="{BB962C8B-B14F-4D97-AF65-F5344CB8AC3E}">
        <p14:creationId xmlns:p14="http://schemas.microsoft.com/office/powerpoint/2010/main" val="2052022719"/>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0B2E1D-C90E-2F4C-B277-9373AEAFC7B4}"/>
              </a:ext>
            </a:extLst>
          </p:cNvPr>
          <p:cNvPicPr>
            <a:picLocks noChangeAspect="1"/>
          </p:cNvPicPr>
          <p:nvPr userDrawn="1"/>
        </p:nvPicPr>
        <p:blipFill rotWithShape="1">
          <a:blip r:embed="rId4"/>
          <a:srcRect l="8432" b="49151"/>
          <a:stretch/>
        </p:blipFill>
        <p:spPr>
          <a:xfrm flipH="1">
            <a:off x="-68614" y="4578349"/>
            <a:ext cx="9212614" cy="2279651"/>
          </a:xfrm>
          <a:prstGeom prst="rect">
            <a:avLst/>
          </a:prstGeom>
        </p:spPr>
      </p:pic>
      <p:pic>
        <p:nvPicPr>
          <p:cNvPr id="4" name="Picture 3">
            <a:extLst>
              <a:ext uri="{FF2B5EF4-FFF2-40B4-BE49-F238E27FC236}">
                <a16:creationId xmlns:a16="http://schemas.microsoft.com/office/drawing/2014/main" id="{A66F2648-9BE4-0649-8D52-F8BD318D3265}"/>
              </a:ext>
            </a:extLst>
          </p:cNvPr>
          <p:cNvPicPr>
            <a:picLocks noChangeAspect="1"/>
          </p:cNvPicPr>
          <p:nvPr userDrawn="1"/>
        </p:nvPicPr>
        <p:blipFill>
          <a:blip r:embed="rId5">
            <a:lum bright="100000" contrast="100000"/>
          </a:blip>
          <a:stretch>
            <a:fillRect/>
          </a:stretch>
        </p:blipFill>
        <p:spPr>
          <a:xfrm>
            <a:off x="7350480" y="6426506"/>
            <a:ext cx="1615779" cy="305147"/>
          </a:xfrm>
          <a:prstGeom prst="rect">
            <a:avLst/>
          </a:prstGeom>
        </p:spPr>
      </p:pic>
    </p:spTree>
    <p:extLst>
      <p:ext uri="{BB962C8B-B14F-4D97-AF65-F5344CB8AC3E}">
        <p14:creationId xmlns:p14="http://schemas.microsoft.com/office/powerpoint/2010/main" val="4069604928"/>
      </p:ext>
    </p:extLst>
  </p:cSld>
  <p:clrMap bg1="lt1" tx1="dk1" bg2="lt2" tx2="dk2" accent1="accent1" accent2="accent2" accent3="accent3" accent4="accent4" accent5="accent5" accent6="accent6" hlink="hlink" folHlink="folHlink"/>
  <p:sldLayoutIdLst>
    <p:sldLayoutId id="2147483668" r:id="rId1"/>
    <p:sldLayoutId id="214748368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92A9F73-4BEF-1946-8050-16BEE7E96C14}"/>
              </a:ext>
            </a:extLst>
          </p:cNvPr>
          <p:cNvCxnSpPr>
            <a:cxnSpLocks/>
          </p:cNvCxnSpPr>
          <p:nvPr userDrawn="1"/>
        </p:nvCxnSpPr>
        <p:spPr>
          <a:xfrm>
            <a:off x="301625" y="1368299"/>
            <a:ext cx="8540750" cy="0"/>
          </a:xfrm>
          <a:prstGeom prst="line">
            <a:avLst/>
          </a:prstGeom>
          <a:ln w="50800">
            <a:solidFill>
              <a:srgbClr val="20CCC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93A2077-8F4F-274D-B224-64E567662D6F}"/>
              </a:ext>
            </a:extLst>
          </p:cNvPr>
          <p:cNvGrpSpPr>
            <a:grpSpLocks noChangeAspect="1"/>
          </p:cNvGrpSpPr>
          <p:nvPr userDrawn="1"/>
        </p:nvGrpSpPr>
        <p:grpSpPr>
          <a:xfrm>
            <a:off x="0" y="6122504"/>
            <a:ext cx="9144000" cy="735496"/>
            <a:chOff x="1524000" y="6122504"/>
            <a:chExt cx="9144000" cy="735496"/>
          </a:xfrm>
        </p:grpSpPr>
        <p:sp>
          <p:nvSpPr>
            <p:cNvPr id="6" name="Rectangle 5">
              <a:extLst>
                <a:ext uri="{FF2B5EF4-FFF2-40B4-BE49-F238E27FC236}">
                  <a16:creationId xmlns:a16="http://schemas.microsoft.com/office/drawing/2014/main" id="{A0C10B07-D1A6-C64C-B50C-82DC869DFCBA}"/>
                </a:ext>
              </a:extLst>
            </p:cNvPr>
            <p:cNvSpPr/>
            <p:nvPr/>
          </p:nvSpPr>
          <p:spPr>
            <a:xfrm>
              <a:off x="1524000" y="6122504"/>
              <a:ext cx="9144000" cy="735496"/>
            </a:xfrm>
            <a:prstGeom prst="rect">
              <a:avLst/>
            </a:prstGeom>
            <a:solidFill>
              <a:srgbClr val="20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pic>
          <p:nvPicPr>
            <p:cNvPr id="7" name="Picture 6">
              <a:extLst>
                <a:ext uri="{FF2B5EF4-FFF2-40B4-BE49-F238E27FC236}">
                  <a16:creationId xmlns:a16="http://schemas.microsoft.com/office/drawing/2014/main" id="{29E68ECD-DB7F-A845-B103-9E09636A510F}"/>
                </a:ext>
              </a:extLst>
            </p:cNvPr>
            <p:cNvPicPr>
              <a:picLocks noChangeAspect="1"/>
            </p:cNvPicPr>
            <p:nvPr/>
          </p:nvPicPr>
          <p:blipFill>
            <a:blip r:embed="rId4">
              <a:lum bright="100000" contrast="100000"/>
            </a:blip>
            <a:stretch>
              <a:fillRect/>
            </a:stretch>
          </p:blipFill>
          <p:spPr>
            <a:xfrm>
              <a:off x="1786224" y="6312206"/>
              <a:ext cx="1615779" cy="305147"/>
            </a:xfrm>
            <a:prstGeom prst="rect">
              <a:avLst/>
            </a:prstGeom>
          </p:spPr>
        </p:pic>
      </p:grpSp>
    </p:spTree>
    <p:extLst>
      <p:ext uri="{BB962C8B-B14F-4D97-AF65-F5344CB8AC3E}">
        <p14:creationId xmlns:p14="http://schemas.microsoft.com/office/powerpoint/2010/main" val="2039033198"/>
      </p:ext>
    </p:extLst>
  </p:cSld>
  <p:clrMap bg1="lt1" tx1="dk1" bg2="lt2" tx2="dk2" accent1="accent1" accent2="accent2" accent3="accent3" accent4="accent4" accent5="accent5" accent6="accent6" hlink="hlink" folHlink="folHlink"/>
  <p:sldLayoutIdLst>
    <p:sldLayoutId id="2147483670" r:id="rId1"/>
    <p:sldLayoutId id="214748368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92A9F73-4BEF-1946-8050-16BEE7E96C14}"/>
              </a:ext>
            </a:extLst>
          </p:cNvPr>
          <p:cNvCxnSpPr>
            <a:cxnSpLocks/>
          </p:cNvCxnSpPr>
          <p:nvPr userDrawn="1"/>
        </p:nvCxnSpPr>
        <p:spPr>
          <a:xfrm>
            <a:off x="301625" y="1368299"/>
            <a:ext cx="8540750" cy="0"/>
          </a:xfrm>
          <a:prstGeom prst="line">
            <a:avLst/>
          </a:prstGeom>
          <a:ln w="50800">
            <a:solidFill>
              <a:srgbClr val="20CCC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93A2077-8F4F-274D-B224-64E567662D6F}"/>
              </a:ext>
            </a:extLst>
          </p:cNvPr>
          <p:cNvGrpSpPr>
            <a:grpSpLocks noChangeAspect="1"/>
          </p:cNvGrpSpPr>
          <p:nvPr userDrawn="1"/>
        </p:nvGrpSpPr>
        <p:grpSpPr>
          <a:xfrm>
            <a:off x="0" y="6122504"/>
            <a:ext cx="9144000" cy="735496"/>
            <a:chOff x="1524000" y="6122504"/>
            <a:chExt cx="9144000" cy="735496"/>
          </a:xfrm>
        </p:grpSpPr>
        <p:sp>
          <p:nvSpPr>
            <p:cNvPr id="6" name="Rectangle 5">
              <a:extLst>
                <a:ext uri="{FF2B5EF4-FFF2-40B4-BE49-F238E27FC236}">
                  <a16:creationId xmlns:a16="http://schemas.microsoft.com/office/drawing/2014/main" id="{A0C10B07-D1A6-C64C-B50C-82DC869DFCBA}"/>
                </a:ext>
              </a:extLst>
            </p:cNvPr>
            <p:cNvSpPr/>
            <p:nvPr/>
          </p:nvSpPr>
          <p:spPr>
            <a:xfrm>
              <a:off x="1524000" y="6122504"/>
              <a:ext cx="9144000" cy="735496"/>
            </a:xfrm>
            <a:prstGeom prst="rect">
              <a:avLst/>
            </a:prstGeom>
            <a:solidFill>
              <a:srgbClr val="20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pic>
          <p:nvPicPr>
            <p:cNvPr id="7" name="Picture 6">
              <a:extLst>
                <a:ext uri="{FF2B5EF4-FFF2-40B4-BE49-F238E27FC236}">
                  <a16:creationId xmlns:a16="http://schemas.microsoft.com/office/drawing/2014/main" id="{29E68ECD-DB7F-A845-B103-9E09636A510F}"/>
                </a:ext>
              </a:extLst>
            </p:cNvPr>
            <p:cNvPicPr>
              <a:picLocks noChangeAspect="1"/>
            </p:cNvPicPr>
            <p:nvPr/>
          </p:nvPicPr>
          <p:blipFill>
            <a:blip r:embed="rId3">
              <a:lum bright="100000" contrast="100000"/>
            </a:blip>
            <a:stretch>
              <a:fillRect/>
            </a:stretch>
          </p:blipFill>
          <p:spPr>
            <a:xfrm>
              <a:off x="1786224" y="6312206"/>
              <a:ext cx="1615779" cy="305147"/>
            </a:xfrm>
            <a:prstGeom prst="rect">
              <a:avLst/>
            </a:prstGeom>
          </p:spPr>
        </p:pic>
      </p:grpSp>
    </p:spTree>
    <p:extLst>
      <p:ext uri="{BB962C8B-B14F-4D97-AF65-F5344CB8AC3E}">
        <p14:creationId xmlns:p14="http://schemas.microsoft.com/office/powerpoint/2010/main" val="2340609779"/>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92A9F73-4BEF-1946-8050-16BEE7E96C14}"/>
              </a:ext>
            </a:extLst>
          </p:cNvPr>
          <p:cNvCxnSpPr>
            <a:cxnSpLocks/>
          </p:cNvCxnSpPr>
          <p:nvPr userDrawn="1"/>
        </p:nvCxnSpPr>
        <p:spPr>
          <a:xfrm>
            <a:off x="301625" y="1368299"/>
            <a:ext cx="8540750" cy="0"/>
          </a:xfrm>
          <a:prstGeom prst="line">
            <a:avLst/>
          </a:prstGeom>
          <a:ln w="50800">
            <a:solidFill>
              <a:srgbClr val="20CCC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93A2077-8F4F-274D-B224-64E567662D6F}"/>
              </a:ext>
            </a:extLst>
          </p:cNvPr>
          <p:cNvGrpSpPr>
            <a:grpSpLocks noChangeAspect="1"/>
          </p:cNvGrpSpPr>
          <p:nvPr userDrawn="1"/>
        </p:nvGrpSpPr>
        <p:grpSpPr>
          <a:xfrm>
            <a:off x="0" y="6122504"/>
            <a:ext cx="9144000" cy="735496"/>
            <a:chOff x="1524000" y="6122504"/>
            <a:chExt cx="9144000" cy="735496"/>
          </a:xfrm>
        </p:grpSpPr>
        <p:sp>
          <p:nvSpPr>
            <p:cNvPr id="6" name="Rectangle 5">
              <a:extLst>
                <a:ext uri="{FF2B5EF4-FFF2-40B4-BE49-F238E27FC236}">
                  <a16:creationId xmlns:a16="http://schemas.microsoft.com/office/drawing/2014/main" id="{A0C10B07-D1A6-C64C-B50C-82DC869DFCBA}"/>
                </a:ext>
              </a:extLst>
            </p:cNvPr>
            <p:cNvSpPr/>
            <p:nvPr/>
          </p:nvSpPr>
          <p:spPr>
            <a:xfrm>
              <a:off x="1524000" y="6122504"/>
              <a:ext cx="9144000" cy="735496"/>
            </a:xfrm>
            <a:prstGeom prst="rect">
              <a:avLst/>
            </a:prstGeom>
            <a:solidFill>
              <a:srgbClr val="20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pic>
          <p:nvPicPr>
            <p:cNvPr id="7" name="Picture 6">
              <a:extLst>
                <a:ext uri="{FF2B5EF4-FFF2-40B4-BE49-F238E27FC236}">
                  <a16:creationId xmlns:a16="http://schemas.microsoft.com/office/drawing/2014/main" id="{29E68ECD-DB7F-A845-B103-9E09636A510F}"/>
                </a:ext>
              </a:extLst>
            </p:cNvPr>
            <p:cNvPicPr>
              <a:picLocks noChangeAspect="1"/>
            </p:cNvPicPr>
            <p:nvPr/>
          </p:nvPicPr>
          <p:blipFill>
            <a:blip r:embed="rId3">
              <a:lum bright="100000" contrast="100000"/>
            </a:blip>
            <a:stretch>
              <a:fillRect/>
            </a:stretch>
          </p:blipFill>
          <p:spPr>
            <a:xfrm>
              <a:off x="1786224" y="6312206"/>
              <a:ext cx="1615779" cy="305147"/>
            </a:xfrm>
            <a:prstGeom prst="rect">
              <a:avLst/>
            </a:prstGeom>
          </p:spPr>
        </p:pic>
      </p:grpSp>
    </p:spTree>
    <p:extLst>
      <p:ext uri="{BB962C8B-B14F-4D97-AF65-F5344CB8AC3E}">
        <p14:creationId xmlns:p14="http://schemas.microsoft.com/office/powerpoint/2010/main" val="3881231506"/>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mailto:alicia@homebaseccc.org" TargetMode="External"/><Relationship Id="rId2" Type="http://schemas.openxmlformats.org/officeDocument/2006/relationships/hyperlink" Target="mailto:piper@homebaseccc.org"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573EBA-E244-F94A-B159-7811DBAB198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FB889E84-FD10-404B-8E50-788ABDC91354}"/>
              </a:ext>
            </a:extLst>
          </p:cNvPr>
          <p:cNvSpPr>
            <a:spLocks noGrp="1"/>
          </p:cNvSpPr>
          <p:nvPr>
            <p:ph type="body" sz="quarter" idx="11"/>
          </p:nvPr>
        </p:nvSpPr>
        <p:spPr>
          <a:xfrm>
            <a:off x="538045" y="3611866"/>
            <a:ext cx="8067907" cy="958850"/>
          </a:xfrm>
        </p:spPr>
        <p:txBody>
          <a:bodyPr/>
          <a:lstStyle/>
          <a:p>
            <a:r>
              <a:rPr lang="en-US" dirty="0"/>
              <a:t>Youth Homelessness Demonstration Program (YHDP) </a:t>
            </a:r>
          </a:p>
        </p:txBody>
      </p:sp>
      <p:sp>
        <p:nvSpPr>
          <p:cNvPr id="4" name="Text Placeholder 3">
            <a:extLst>
              <a:ext uri="{FF2B5EF4-FFF2-40B4-BE49-F238E27FC236}">
                <a16:creationId xmlns:a16="http://schemas.microsoft.com/office/drawing/2014/main" id="{59F2826E-3388-254C-805B-3777EB99DA5D}"/>
              </a:ext>
            </a:extLst>
          </p:cNvPr>
          <p:cNvSpPr>
            <a:spLocks noGrp="1"/>
          </p:cNvSpPr>
          <p:nvPr>
            <p:ph type="body" sz="quarter" idx="12"/>
          </p:nvPr>
        </p:nvSpPr>
        <p:spPr>
          <a:xfrm>
            <a:off x="164892" y="4735846"/>
            <a:ext cx="8679305" cy="1454895"/>
          </a:xfrm>
        </p:spPr>
        <p:txBody>
          <a:bodyPr/>
          <a:lstStyle/>
          <a:p>
            <a:r>
              <a:rPr lang="en-US" dirty="0"/>
              <a:t>Request for Proposals (RFP) Informational Meeting</a:t>
            </a:r>
          </a:p>
          <a:p>
            <a:r>
              <a:rPr lang="en-US" dirty="0"/>
              <a:t>Honolulu/ PIC</a:t>
            </a:r>
          </a:p>
          <a:p>
            <a:r>
              <a:rPr lang="en-US" dirty="0"/>
              <a:t>March 30, 2020</a:t>
            </a:r>
          </a:p>
        </p:txBody>
      </p:sp>
      <p:sp>
        <p:nvSpPr>
          <p:cNvPr id="5" name="TextBox 4">
            <a:extLst>
              <a:ext uri="{FF2B5EF4-FFF2-40B4-BE49-F238E27FC236}">
                <a16:creationId xmlns:a16="http://schemas.microsoft.com/office/drawing/2014/main" id="{BB9CD4E5-C218-4531-92D8-AF2317F8FE7C}"/>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721688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5918E5-E463-8741-A55A-E8EB98F59270}"/>
              </a:ext>
            </a:extLst>
          </p:cNvPr>
          <p:cNvSpPr>
            <a:spLocks noGrp="1"/>
          </p:cNvSpPr>
          <p:nvPr>
            <p:ph type="body" sz="quarter" idx="10"/>
          </p:nvPr>
        </p:nvSpPr>
        <p:spPr/>
        <p:txBody>
          <a:bodyPr/>
          <a:lstStyle/>
          <a:p>
            <a:r>
              <a:rPr lang="en-US" dirty="0"/>
              <a:t>Coordinated Entry and HMIS for Youth</a:t>
            </a:r>
          </a:p>
        </p:txBody>
      </p:sp>
      <p:sp>
        <p:nvSpPr>
          <p:cNvPr id="3" name="Text Placeholder 2">
            <a:extLst>
              <a:ext uri="{FF2B5EF4-FFF2-40B4-BE49-F238E27FC236}">
                <a16:creationId xmlns:a16="http://schemas.microsoft.com/office/drawing/2014/main" id="{69007134-01B8-4549-B40B-4B072E22DC39}"/>
              </a:ext>
            </a:extLst>
          </p:cNvPr>
          <p:cNvSpPr>
            <a:spLocks noGrp="1"/>
          </p:cNvSpPr>
          <p:nvPr>
            <p:ph type="body" sz="quarter" idx="11"/>
          </p:nvPr>
        </p:nvSpPr>
        <p:spPr>
          <a:xfrm>
            <a:off x="503859" y="1978702"/>
            <a:ext cx="4457886" cy="3574746"/>
          </a:xfrm>
        </p:spPr>
        <p:txBody>
          <a:bodyPr/>
          <a:lstStyle/>
          <a:p>
            <a:pPr marL="0" indent="0" algn="ctr">
              <a:buNone/>
            </a:pPr>
            <a:r>
              <a:rPr lang="en-US" dirty="0"/>
              <a:t>Projects for planning and implementation of Coordinated Entry and HMIS for unaccompanied youth under the age of 25 are also being funded through YHDP funds, and will be applied for by PIC in their role as the Collaborative Applicant, Coordinated Entry and HMIS Lead Agency, as described in the HMIS and Coordinated Entry Policies and Procedures.</a:t>
            </a:r>
          </a:p>
          <a:p>
            <a:endParaRPr lang="en-US" dirty="0"/>
          </a:p>
        </p:txBody>
      </p:sp>
      <p:pic>
        <p:nvPicPr>
          <p:cNvPr id="4" name="Content Placeholder 5">
            <a:extLst>
              <a:ext uri="{FF2B5EF4-FFF2-40B4-BE49-F238E27FC236}">
                <a16:creationId xmlns:a16="http://schemas.microsoft.com/office/drawing/2014/main" id="{DF31AEA0-19DC-1044-A5C7-0A94B59155CB}"/>
              </a:ext>
            </a:extLst>
          </p:cNvPr>
          <p:cNvPicPr>
            <a:picLocks noChangeAspect="1"/>
          </p:cNvPicPr>
          <p:nvPr/>
        </p:nvPicPr>
        <p:blipFill rotWithShape="1">
          <a:blip r:embed="rId2">
            <a:extLst>
              <a:ext uri="{28A0092B-C50C-407E-A947-70E740481C1C}">
                <a14:useLocalDpi xmlns:a14="http://schemas.microsoft.com/office/drawing/2010/main" val="0"/>
              </a:ext>
            </a:extLst>
          </a:blip>
          <a:srcRect r="43868"/>
          <a:stretch/>
        </p:blipFill>
        <p:spPr>
          <a:xfrm>
            <a:off x="5381469" y="1802185"/>
            <a:ext cx="2809427" cy="3498820"/>
          </a:xfrm>
          <a:prstGeom prst="rect">
            <a:avLst/>
          </a:prstGeom>
        </p:spPr>
      </p:pic>
    </p:spTree>
    <p:extLst>
      <p:ext uri="{BB962C8B-B14F-4D97-AF65-F5344CB8AC3E}">
        <p14:creationId xmlns:p14="http://schemas.microsoft.com/office/powerpoint/2010/main" val="3141950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F56CB05-6075-F041-ABE1-F5CD018287C3}"/>
              </a:ext>
            </a:extLst>
          </p:cNvPr>
          <p:cNvSpPr>
            <a:spLocks noGrp="1"/>
          </p:cNvSpPr>
          <p:nvPr>
            <p:ph type="body" sz="quarter" idx="10"/>
          </p:nvPr>
        </p:nvSpPr>
        <p:spPr/>
        <p:txBody>
          <a:bodyPr/>
          <a:lstStyle/>
          <a:p>
            <a:r>
              <a:rPr lang="en-US" dirty="0"/>
              <a:t>Funding Availability</a:t>
            </a:r>
          </a:p>
        </p:txBody>
      </p:sp>
      <p:sp>
        <p:nvSpPr>
          <p:cNvPr id="5" name="Text Placeholder 4">
            <a:extLst>
              <a:ext uri="{FF2B5EF4-FFF2-40B4-BE49-F238E27FC236}">
                <a16:creationId xmlns:a16="http://schemas.microsoft.com/office/drawing/2014/main" id="{4C925C82-043C-5648-9F08-2412B120569A}"/>
              </a:ext>
            </a:extLst>
          </p:cNvPr>
          <p:cNvSpPr>
            <a:spLocks noGrp="1"/>
          </p:cNvSpPr>
          <p:nvPr>
            <p:ph type="body" sz="quarter" idx="11"/>
          </p:nvPr>
        </p:nvSpPr>
        <p:spPr>
          <a:xfrm>
            <a:off x="314793" y="1517371"/>
            <a:ext cx="8626527" cy="3751263"/>
          </a:xfrm>
        </p:spPr>
        <p:txBody>
          <a:bodyPr/>
          <a:lstStyle/>
          <a:p>
            <a:pPr marL="0" indent="0">
              <a:buNone/>
            </a:pPr>
            <a:r>
              <a:rPr lang="en-US" sz="1800" b="1" dirty="0"/>
              <a:t>$3,686,000 </a:t>
            </a:r>
            <a:r>
              <a:rPr lang="en-US" sz="1800" dirty="0"/>
              <a:t>million total in HUD YHDP funding is available across a two-year grant term. </a:t>
            </a:r>
          </a:p>
        </p:txBody>
      </p:sp>
      <p:graphicFrame>
        <p:nvGraphicFramePr>
          <p:cNvPr id="6" name="Table 5">
            <a:extLst>
              <a:ext uri="{FF2B5EF4-FFF2-40B4-BE49-F238E27FC236}">
                <a16:creationId xmlns:a16="http://schemas.microsoft.com/office/drawing/2014/main" id="{3D605BCF-FCC7-4944-B062-02FB30B7F472}"/>
              </a:ext>
            </a:extLst>
          </p:cNvPr>
          <p:cNvGraphicFramePr>
            <a:graphicFrameLocks noGrp="1"/>
          </p:cNvGraphicFramePr>
          <p:nvPr>
            <p:extLst>
              <p:ext uri="{D42A27DB-BD31-4B8C-83A1-F6EECF244321}">
                <p14:modId xmlns:p14="http://schemas.microsoft.com/office/powerpoint/2010/main" val="3026516677"/>
              </p:ext>
            </p:extLst>
          </p:nvPr>
        </p:nvGraphicFramePr>
        <p:xfrm>
          <a:off x="503858" y="2163347"/>
          <a:ext cx="8117173" cy="3672840"/>
        </p:xfrm>
        <a:graphic>
          <a:graphicData uri="http://schemas.openxmlformats.org/drawingml/2006/table">
            <a:tbl>
              <a:tblPr firstRow="1" bandRow="1">
                <a:tableStyleId>{00A15C55-8517-42AA-B614-E9B94910E393}</a:tableStyleId>
              </a:tblPr>
              <a:tblGrid>
                <a:gridCol w="4911019">
                  <a:extLst>
                    <a:ext uri="{9D8B030D-6E8A-4147-A177-3AD203B41FA5}">
                      <a16:colId xmlns:a16="http://schemas.microsoft.com/office/drawing/2014/main" val="2635506489"/>
                    </a:ext>
                  </a:extLst>
                </a:gridCol>
                <a:gridCol w="3206154">
                  <a:extLst>
                    <a:ext uri="{9D8B030D-6E8A-4147-A177-3AD203B41FA5}">
                      <a16:colId xmlns:a16="http://schemas.microsoft.com/office/drawing/2014/main" val="2352978059"/>
                    </a:ext>
                  </a:extLst>
                </a:gridCol>
              </a:tblGrid>
              <a:tr h="324812">
                <a:tc>
                  <a:txBody>
                    <a:bodyPr/>
                    <a:lstStyle/>
                    <a:p>
                      <a:r>
                        <a:rPr lang="en-US" sz="1700" dirty="0"/>
                        <a:t>Project Type</a:t>
                      </a:r>
                    </a:p>
                  </a:txBody>
                  <a:tcPr/>
                </a:tc>
                <a:tc>
                  <a:txBody>
                    <a:bodyPr/>
                    <a:lstStyle/>
                    <a:p>
                      <a:r>
                        <a:rPr lang="en-US" sz="1700" dirty="0"/>
                        <a:t>Two-Year Funding Available</a:t>
                      </a:r>
                    </a:p>
                  </a:txBody>
                  <a:tcPr/>
                </a:tc>
                <a:extLst>
                  <a:ext uri="{0D108BD9-81ED-4DB2-BD59-A6C34878D82A}">
                    <a16:rowId xmlns:a16="http://schemas.microsoft.com/office/drawing/2014/main" val="1188182392"/>
                  </a:ext>
                </a:extLst>
              </a:tr>
              <a:tr h="324812">
                <a:tc>
                  <a:txBody>
                    <a:bodyPr/>
                    <a:lstStyle/>
                    <a:p>
                      <a:r>
                        <a:rPr lang="en-US" sz="1700" dirty="0"/>
                        <a:t>Host Homes</a:t>
                      </a:r>
                    </a:p>
                  </a:txBody>
                  <a:tcPr/>
                </a:tc>
                <a:tc>
                  <a:txBody>
                    <a:bodyPr/>
                    <a:lstStyle/>
                    <a:p>
                      <a:r>
                        <a:rPr lang="en-US" sz="1700" kern="1200" dirty="0">
                          <a:solidFill>
                            <a:schemeClr val="dk1"/>
                          </a:solidFill>
                          <a:effectLst/>
                          <a:latin typeface="+mn-lt"/>
                          <a:ea typeface="+mn-ea"/>
                          <a:cs typeface="+mn-cs"/>
                        </a:rPr>
                        <a:t>$25,000 - $200,000</a:t>
                      </a:r>
                      <a:r>
                        <a:rPr lang="en-US" sz="1700" dirty="0">
                          <a:effectLst/>
                        </a:rPr>
                        <a:t> </a:t>
                      </a:r>
                      <a:endParaRPr lang="en-US" sz="1700" dirty="0"/>
                    </a:p>
                  </a:txBody>
                  <a:tcPr/>
                </a:tc>
                <a:extLst>
                  <a:ext uri="{0D108BD9-81ED-4DB2-BD59-A6C34878D82A}">
                    <a16:rowId xmlns:a16="http://schemas.microsoft.com/office/drawing/2014/main" val="200818602"/>
                  </a:ext>
                </a:extLst>
              </a:tr>
              <a:tr h="568422">
                <a:tc>
                  <a:txBody>
                    <a:bodyPr/>
                    <a:lstStyle/>
                    <a:p>
                      <a:r>
                        <a:rPr lang="en-US" sz="1700" kern="1200" dirty="0">
                          <a:solidFill>
                            <a:schemeClr val="dk1"/>
                          </a:solidFill>
                          <a:effectLst/>
                          <a:latin typeface="+mn-lt"/>
                          <a:ea typeface="+mn-ea"/>
                          <a:cs typeface="+mn-cs"/>
                        </a:rPr>
                        <a:t>Joint Transitional Housing/Rapid Rehousing (TH/RRH)</a:t>
                      </a:r>
                      <a:endParaRPr lang="en-US" sz="1700" dirty="0"/>
                    </a:p>
                  </a:txBody>
                  <a:tcPr/>
                </a:tc>
                <a:tc>
                  <a:txBody>
                    <a:bodyPr/>
                    <a:lstStyle/>
                    <a:p>
                      <a:r>
                        <a:rPr lang="en-US" sz="1700" kern="1200" dirty="0">
                          <a:solidFill>
                            <a:schemeClr val="dk1"/>
                          </a:solidFill>
                          <a:effectLst/>
                          <a:latin typeface="+mn-lt"/>
                          <a:ea typeface="+mn-ea"/>
                          <a:cs typeface="+mn-cs"/>
                        </a:rPr>
                        <a:t>$93,000 - $336,000</a:t>
                      </a:r>
                      <a:r>
                        <a:rPr lang="en-US" sz="1700" dirty="0">
                          <a:effectLst/>
                        </a:rPr>
                        <a:t> </a:t>
                      </a:r>
                      <a:endParaRPr lang="en-US" sz="1700" dirty="0"/>
                    </a:p>
                  </a:txBody>
                  <a:tcPr/>
                </a:tc>
                <a:extLst>
                  <a:ext uri="{0D108BD9-81ED-4DB2-BD59-A6C34878D82A}">
                    <a16:rowId xmlns:a16="http://schemas.microsoft.com/office/drawing/2014/main" val="1373127576"/>
                  </a:ext>
                </a:extLst>
              </a:tr>
              <a:tr h="324812">
                <a:tc>
                  <a:txBody>
                    <a:bodyPr/>
                    <a:lstStyle/>
                    <a:p>
                      <a:r>
                        <a:rPr lang="en-US" sz="1700" kern="1200" dirty="0">
                          <a:solidFill>
                            <a:schemeClr val="dk1"/>
                          </a:solidFill>
                          <a:effectLst/>
                          <a:latin typeface="+mn-lt"/>
                          <a:ea typeface="+mn-ea"/>
                          <a:cs typeface="+mn-cs"/>
                        </a:rPr>
                        <a:t>Mobile Crisis Response</a:t>
                      </a:r>
                      <a:r>
                        <a:rPr lang="en-US" sz="1700" dirty="0">
                          <a:effectLst/>
                        </a:rPr>
                        <a:t> </a:t>
                      </a:r>
                      <a:endParaRPr lang="en-US" sz="1700" dirty="0"/>
                    </a:p>
                  </a:txBody>
                  <a:tcPr/>
                </a:tc>
                <a:tc>
                  <a:txBody>
                    <a:bodyPr/>
                    <a:lstStyle/>
                    <a:p>
                      <a:r>
                        <a:rPr lang="en-US" sz="1700" kern="1200" dirty="0">
                          <a:solidFill>
                            <a:schemeClr val="dk1"/>
                          </a:solidFill>
                          <a:effectLst/>
                          <a:latin typeface="+mn-lt"/>
                          <a:ea typeface="+mn-ea"/>
                          <a:cs typeface="+mn-cs"/>
                        </a:rPr>
                        <a:t>$200,000 - $550,000</a:t>
                      </a:r>
                      <a:r>
                        <a:rPr lang="en-US" sz="1700" dirty="0">
                          <a:effectLst/>
                        </a:rPr>
                        <a:t> </a:t>
                      </a:r>
                      <a:endParaRPr lang="en-US" sz="1700" dirty="0"/>
                    </a:p>
                  </a:txBody>
                  <a:tcPr/>
                </a:tc>
                <a:extLst>
                  <a:ext uri="{0D108BD9-81ED-4DB2-BD59-A6C34878D82A}">
                    <a16:rowId xmlns:a16="http://schemas.microsoft.com/office/drawing/2014/main" val="580171150"/>
                  </a:ext>
                </a:extLst>
              </a:tr>
              <a:tr h="324812">
                <a:tc>
                  <a:txBody>
                    <a:bodyPr/>
                    <a:lstStyle/>
                    <a:p>
                      <a:r>
                        <a:rPr lang="en-US" sz="1700" kern="1200" dirty="0">
                          <a:solidFill>
                            <a:schemeClr val="dk1"/>
                          </a:solidFill>
                          <a:effectLst/>
                          <a:latin typeface="+mn-lt"/>
                          <a:ea typeface="+mn-ea"/>
                          <a:cs typeface="+mn-cs"/>
                        </a:rPr>
                        <a:t>Diversion</a:t>
                      </a:r>
                      <a:r>
                        <a:rPr lang="en-US" sz="1700" dirty="0">
                          <a:effectLst/>
                        </a:rPr>
                        <a:t> </a:t>
                      </a:r>
                      <a:endParaRPr lang="en-US" sz="1700" dirty="0"/>
                    </a:p>
                  </a:txBody>
                  <a:tcPr/>
                </a:tc>
                <a:tc>
                  <a:txBody>
                    <a:bodyPr/>
                    <a:lstStyle/>
                    <a:p>
                      <a:r>
                        <a:rPr lang="en-US" sz="1700" kern="1200" dirty="0">
                          <a:solidFill>
                            <a:schemeClr val="dk1"/>
                          </a:solidFill>
                          <a:effectLst/>
                          <a:latin typeface="+mn-lt"/>
                          <a:ea typeface="+mn-ea"/>
                          <a:cs typeface="+mn-cs"/>
                        </a:rPr>
                        <a:t>$250,000 - $650,000</a:t>
                      </a:r>
                      <a:r>
                        <a:rPr lang="en-US" sz="1700" dirty="0">
                          <a:effectLst/>
                        </a:rPr>
                        <a:t> </a:t>
                      </a:r>
                      <a:endParaRPr lang="en-US" sz="1700" dirty="0"/>
                    </a:p>
                  </a:txBody>
                  <a:tcPr/>
                </a:tc>
                <a:extLst>
                  <a:ext uri="{0D108BD9-81ED-4DB2-BD59-A6C34878D82A}">
                    <a16:rowId xmlns:a16="http://schemas.microsoft.com/office/drawing/2014/main" val="1985415607"/>
                  </a:ext>
                </a:extLst>
              </a:tr>
              <a:tr h="324812">
                <a:tc>
                  <a:txBody>
                    <a:bodyPr/>
                    <a:lstStyle/>
                    <a:p>
                      <a:r>
                        <a:rPr lang="en-US" sz="1700" kern="1200" dirty="0">
                          <a:solidFill>
                            <a:schemeClr val="dk1"/>
                          </a:solidFill>
                          <a:effectLst/>
                          <a:latin typeface="+mn-lt"/>
                          <a:ea typeface="+mn-ea"/>
                          <a:cs typeface="+mn-cs"/>
                        </a:rPr>
                        <a:t>Permanent Supportive Housing</a:t>
                      </a:r>
                      <a:r>
                        <a:rPr lang="en-US" sz="1700" dirty="0">
                          <a:effectLst/>
                        </a:rPr>
                        <a:t> (PSH)</a:t>
                      </a:r>
                      <a:endParaRPr lang="en-US" sz="1700" dirty="0"/>
                    </a:p>
                  </a:txBody>
                  <a:tcPr/>
                </a:tc>
                <a:tc>
                  <a:txBody>
                    <a:bodyPr/>
                    <a:lstStyle/>
                    <a:p>
                      <a:r>
                        <a:rPr lang="en-US" sz="1700" kern="1200" dirty="0">
                          <a:solidFill>
                            <a:schemeClr val="dk1"/>
                          </a:solidFill>
                          <a:effectLst/>
                          <a:latin typeface="+mn-lt"/>
                          <a:ea typeface="+mn-ea"/>
                          <a:cs typeface="+mn-cs"/>
                        </a:rPr>
                        <a:t>$350,000 - $850,000</a:t>
                      </a:r>
                      <a:r>
                        <a:rPr lang="en-US" sz="1700" dirty="0">
                          <a:effectLst/>
                        </a:rPr>
                        <a:t> </a:t>
                      </a:r>
                      <a:endParaRPr lang="en-US" sz="1700" dirty="0"/>
                    </a:p>
                  </a:txBody>
                  <a:tcPr/>
                </a:tc>
                <a:extLst>
                  <a:ext uri="{0D108BD9-81ED-4DB2-BD59-A6C34878D82A}">
                    <a16:rowId xmlns:a16="http://schemas.microsoft.com/office/drawing/2014/main" val="3843421473"/>
                  </a:ext>
                </a:extLst>
              </a:tr>
              <a:tr h="3248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dk1"/>
                          </a:solidFill>
                          <a:effectLst/>
                          <a:latin typeface="+mn-lt"/>
                          <a:ea typeface="+mn-ea"/>
                          <a:cs typeface="+mn-cs"/>
                        </a:rPr>
                        <a:t>Guide On The Side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dk1"/>
                          </a:solidFill>
                          <a:effectLst/>
                          <a:latin typeface="+mn-lt"/>
                          <a:ea typeface="+mn-ea"/>
                          <a:cs typeface="+mn-cs"/>
                        </a:rPr>
                        <a:t>$450,000 - $1,050,000</a:t>
                      </a:r>
                    </a:p>
                  </a:txBody>
                  <a:tcPr/>
                </a:tc>
                <a:extLst>
                  <a:ext uri="{0D108BD9-81ED-4DB2-BD59-A6C34878D82A}">
                    <a16:rowId xmlns:a16="http://schemas.microsoft.com/office/drawing/2014/main" val="1263062376"/>
                  </a:ext>
                </a:extLst>
              </a:tr>
              <a:tr h="3248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dk1"/>
                          </a:solidFill>
                          <a:effectLst/>
                          <a:latin typeface="+mn-lt"/>
                          <a:ea typeface="+mn-ea"/>
                          <a:cs typeface="+mn-cs"/>
                        </a:rPr>
                        <a:t>Coordinated Entry System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dk1"/>
                          </a:solidFill>
                          <a:effectLst/>
                          <a:latin typeface="+mn-lt"/>
                          <a:ea typeface="+mn-ea"/>
                          <a:cs typeface="+mn-cs"/>
                        </a:rPr>
                        <a:t>$75,000 - $150,000</a:t>
                      </a:r>
                    </a:p>
                  </a:txBody>
                  <a:tcPr/>
                </a:tc>
                <a:extLst>
                  <a:ext uri="{0D108BD9-81ED-4DB2-BD59-A6C34878D82A}">
                    <a16:rowId xmlns:a16="http://schemas.microsoft.com/office/drawing/2014/main" val="1644887031"/>
                  </a:ext>
                </a:extLst>
              </a:tr>
              <a:tr h="3497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dk1"/>
                          </a:solidFill>
                          <a:effectLst/>
                          <a:latin typeface="+mn-lt"/>
                          <a:ea typeface="+mn-ea"/>
                          <a:cs typeface="+mn-cs"/>
                        </a:rPr>
                        <a:t>Homeless Management Information System</a:t>
                      </a:r>
                      <a:r>
                        <a:rPr lang="en-US" sz="1700" dirty="0">
                          <a:effectLst/>
                        </a:rPr>
                        <a:t> (HMIS)</a:t>
                      </a:r>
                      <a:endParaRPr lang="en-US" sz="17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dk1"/>
                          </a:solidFill>
                          <a:effectLst/>
                          <a:latin typeface="+mn-lt"/>
                          <a:ea typeface="+mn-ea"/>
                          <a:cs typeface="+mn-cs"/>
                        </a:rPr>
                        <a:t>$100,000 - $200,000</a:t>
                      </a:r>
                      <a:r>
                        <a:rPr lang="en-US" sz="1700" dirty="0">
                          <a:effectLst/>
                        </a:rPr>
                        <a:t> </a:t>
                      </a:r>
                      <a:endParaRPr lang="en-US" sz="1700" kern="1200" dirty="0">
                        <a:solidFill>
                          <a:schemeClr val="dk1"/>
                        </a:solidFill>
                        <a:effectLst/>
                        <a:latin typeface="+mn-lt"/>
                        <a:ea typeface="+mn-ea"/>
                        <a:cs typeface="+mn-cs"/>
                      </a:endParaRPr>
                    </a:p>
                  </a:txBody>
                  <a:tcPr/>
                </a:tc>
                <a:extLst>
                  <a:ext uri="{0D108BD9-81ED-4DB2-BD59-A6C34878D82A}">
                    <a16:rowId xmlns:a16="http://schemas.microsoft.com/office/drawing/2014/main" val="1561966146"/>
                  </a:ext>
                </a:extLst>
              </a:tr>
            </a:tbl>
          </a:graphicData>
        </a:graphic>
      </p:graphicFrame>
    </p:spTree>
    <p:extLst>
      <p:ext uri="{BB962C8B-B14F-4D97-AF65-F5344CB8AC3E}">
        <p14:creationId xmlns:p14="http://schemas.microsoft.com/office/powerpoint/2010/main" val="1453739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075E21-73D0-AE4E-B5A2-EE31C586ECD9}"/>
              </a:ext>
            </a:extLst>
          </p:cNvPr>
          <p:cNvSpPr>
            <a:spLocks noGrp="1"/>
          </p:cNvSpPr>
          <p:nvPr>
            <p:ph type="body" sz="quarter" idx="10"/>
          </p:nvPr>
        </p:nvSpPr>
        <p:spPr/>
        <p:txBody>
          <a:bodyPr/>
          <a:lstStyle/>
          <a:p>
            <a:r>
              <a:rPr lang="en-US" dirty="0"/>
              <a:t>Questions? </a:t>
            </a:r>
          </a:p>
        </p:txBody>
      </p:sp>
      <p:sp>
        <p:nvSpPr>
          <p:cNvPr id="3" name="Text Placeholder 2">
            <a:extLst>
              <a:ext uri="{FF2B5EF4-FFF2-40B4-BE49-F238E27FC236}">
                <a16:creationId xmlns:a16="http://schemas.microsoft.com/office/drawing/2014/main" id="{D8758E6F-D9CE-1F4F-8E31-7DF5C4985D2A}"/>
              </a:ext>
            </a:extLst>
          </p:cNvPr>
          <p:cNvSpPr>
            <a:spLocks noGrp="1"/>
          </p:cNvSpPr>
          <p:nvPr>
            <p:ph type="body" sz="quarter" idx="11"/>
          </p:nvPr>
        </p:nvSpPr>
        <p:spPr/>
        <p:txBody>
          <a:bodyPr/>
          <a:lstStyle/>
          <a:p>
            <a:r>
              <a:rPr lang="en-US" dirty="0"/>
              <a:t>Questions about project types and requirements so far?</a:t>
            </a:r>
          </a:p>
        </p:txBody>
      </p:sp>
      <p:pic>
        <p:nvPicPr>
          <p:cNvPr id="4" name="Content Placeholder 7" descr="Questions">
            <a:extLst>
              <a:ext uri="{FF2B5EF4-FFF2-40B4-BE49-F238E27FC236}">
                <a16:creationId xmlns:a16="http://schemas.microsoft.com/office/drawing/2014/main" id="{95025C9E-3F0C-E94D-A823-5D46027388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32429" y="2266880"/>
            <a:ext cx="3697684" cy="3697684"/>
          </a:xfrm>
          <a:prstGeom prst="rect">
            <a:avLst/>
          </a:prstGeom>
        </p:spPr>
      </p:pic>
    </p:spTree>
    <p:extLst>
      <p:ext uri="{BB962C8B-B14F-4D97-AF65-F5344CB8AC3E}">
        <p14:creationId xmlns:p14="http://schemas.microsoft.com/office/powerpoint/2010/main" val="1052132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B9A6D4-4AD7-D74E-8FC7-E0E7274E5314}"/>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E50F0250-1AD7-4044-9325-3483C94D41EC}"/>
              </a:ext>
            </a:extLst>
          </p:cNvPr>
          <p:cNvSpPr>
            <a:spLocks noGrp="1"/>
          </p:cNvSpPr>
          <p:nvPr>
            <p:ph type="body" sz="quarter" idx="11"/>
          </p:nvPr>
        </p:nvSpPr>
        <p:spPr/>
        <p:txBody>
          <a:bodyPr/>
          <a:lstStyle/>
          <a:p>
            <a:r>
              <a:rPr lang="en-US" dirty="0"/>
              <a:t>Project Selection Process</a:t>
            </a:r>
          </a:p>
        </p:txBody>
      </p:sp>
    </p:spTree>
    <p:extLst>
      <p:ext uri="{BB962C8B-B14F-4D97-AF65-F5344CB8AC3E}">
        <p14:creationId xmlns:p14="http://schemas.microsoft.com/office/powerpoint/2010/main" val="220712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33B697-7B33-F641-BD2F-B9F4C62772C5}"/>
              </a:ext>
            </a:extLst>
          </p:cNvPr>
          <p:cNvSpPr>
            <a:spLocks noGrp="1"/>
          </p:cNvSpPr>
          <p:nvPr>
            <p:ph type="body" sz="quarter" idx="10"/>
          </p:nvPr>
        </p:nvSpPr>
        <p:spPr/>
        <p:txBody>
          <a:bodyPr/>
          <a:lstStyle/>
          <a:p>
            <a:r>
              <a:rPr lang="en-US" dirty="0"/>
              <a:t>Project Term/Renewal</a:t>
            </a:r>
          </a:p>
        </p:txBody>
      </p:sp>
      <p:sp>
        <p:nvSpPr>
          <p:cNvPr id="3" name="Text Placeholder 2">
            <a:extLst>
              <a:ext uri="{FF2B5EF4-FFF2-40B4-BE49-F238E27FC236}">
                <a16:creationId xmlns:a16="http://schemas.microsoft.com/office/drawing/2014/main" id="{83E0BA4D-5686-1B4B-9169-AAB1849B1F47}"/>
              </a:ext>
            </a:extLst>
          </p:cNvPr>
          <p:cNvSpPr>
            <a:spLocks noGrp="1"/>
          </p:cNvSpPr>
          <p:nvPr>
            <p:ph type="body" sz="quarter" idx="11"/>
          </p:nvPr>
        </p:nvSpPr>
        <p:spPr>
          <a:xfrm>
            <a:off x="503858" y="2638269"/>
            <a:ext cx="8136905" cy="2735297"/>
          </a:xfrm>
        </p:spPr>
        <p:txBody>
          <a:bodyPr/>
          <a:lstStyle/>
          <a:p>
            <a:pPr marL="0" indent="0">
              <a:buNone/>
            </a:pPr>
            <a:r>
              <a:rPr lang="en-US" sz="2600" dirty="0"/>
              <a:t>If selected, each project would be awarded for a grant term two years with the possibility thereafter of renewal annually through the HUD Continuum of Care (CoC) funding competition. </a:t>
            </a:r>
          </a:p>
        </p:txBody>
      </p:sp>
    </p:spTree>
    <p:extLst>
      <p:ext uri="{BB962C8B-B14F-4D97-AF65-F5344CB8AC3E}">
        <p14:creationId xmlns:p14="http://schemas.microsoft.com/office/powerpoint/2010/main" val="1585080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E3B497-3300-5449-9B61-322C2EAF6303}"/>
              </a:ext>
            </a:extLst>
          </p:cNvPr>
          <p:cNvSpPr>
            <a:spLocks noGrp="1"/>
          </p:cNvSpPr>
          <p:nvPr>
            <p:ph type="body" sz="quarter" idx="10"/>
          </p:nvPr>
        </p:nvSpPr>
        <p:spPr/>
        <p:txBody>
          <a:bodyPr/>
          <a:lstStyle/>
          <a:p>
            <a:r>
              <a:rPr lang="en-US" dirty="0"/>
              <a:t>Joint Applications</a:t>
            </a:r>
          </a:p>
        </p:txBody>
      </p:sp>
      <p:sp>
        <p:nvSpPr>
          <p:cNvPr id="3" name="Text Placeholder 2">
            <a:extLst>
              <a:ext uri="{FF2B5EF4-FFF2-40B4-BE49-F238E27FC236}">
                <a16:creationId xmlns:a16="http://schemas.microsoft.com/office/drawing/2014/main" id="{DA20FB92-0D08-1F47-B352-16CCEE7968A7}"/>
              </a:ext>
            </a:extLst>
          </p:cNvPr>
          <p:cNvSpPr>
            <a:spLocks noGrp="1"/>
          </p:cNvSpPr>
          <p:nvPr>
            <p:ph type="body" sz="quarter" idx="11"/>
          </p:nvPr>
        </p:nvSpPr>
        <p:spPr/>
        <p:txBody>
          <a:bodyPr/>
          <a:lstStyle/>
          <a:p>
            <a:r>
              <a:rPr lang="en-US" dirty="0"/>
              <a:t>Applicant may apply in partnership with one or more other organizations</a:t>
            </a:r>
          </a:p>
          <a:p>
            <a:r>
              <a:rPr lang="en-US" dirty="0"/>
              <a:t>Joint applicants should submit a Memorandum of Understanding (MOU) reflecting role of project partners, specify funding for each organization</a:t>
            </a:r>
          </a:p>
          <a:p>
            <a:r>
              <a:rPr lang="en-US" b="1" i="1" dirty="0"/>
              <a:t>Collaboration is encouraged!</a:t>
            </a:r>
          </a:p>
          <a:p>
            <a:pPr marL="0" indent="0">
              <a:buNone/>
            </a:pPr>
            <a:endParaRPr lang="en-US" dirty="0"/>
          </a:p>
        </p:txBody>
      </p:sp>
    </p:spTree>
    <p:extLst>
      <p:ext uri="{BB962C8B-B14F-4D97-AF65-F5344CB8AC3E}">
        <p14:creationId xmlns:p14="http://schemas.microsoft.com/office/powerpoint/2010/main" val="1063967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B548F1-FE5F-8245-BC94-52FCBA556800}"/>
              </a:ext>
            </a:extLst>
          </p:cNvPr>
          <p:cNvSpPr>
            <a:spLocks noGrp="1"/>
          </p:cNvSpPr>
          <p:nvPr>
            <p:ph type="body" sz="quarter" idx="10"/>
          </p:nvPr>
        </p:nvSpPr>
        <p:spPr/>
        <p:txBody>
          <a:bodyPr/>
          <a:lstStyle/>
          <a:p>
            <a:r>
              <a:rPr lang="en-US" dirty="0"/>
              <a:t>YHDP RFP Timeline</a:t>
            </a:r>
          </a:p>
        </p:txBody>
      </p:sp>
      <p:graphicFrame>
        <p:nvGraphicFramePr>
          <p:cNvPr id="7" name="Table 6">
            <a:extLst>
              <a:ext uri="{FF2B5EF4-FFF2-40B4-BE49-F238E27FC236}">
                <a16:creationId xmlns:a16="http://schemas.microsoft.com/office/drawing/2014/main" id="{36685111-482D-624D-AD02-1718B82CAFAB}"/>
              </a:ext>
            </a:extLst>
          </p:cNvPr>
          <p:cNvGraphicFramePr>
            <a:graphicFrameLocks noGrp="1"/>
          </p:cNvGraphicFramePr>
          <p:nvPr>
            <p:extLst>
              <p:ext uri="{D42A27DB-BD31-4B8C-83A1-F6EECF244321}">
                <p14:modId xmlns:p14="http://schemas.microsoft.com/office/powerpoint/2010/main" val="2835259710"/>
              </p:ext>
            </p:extLst>
          </p:nvPr>
        </p:nvGraphicFramePr>
        <p:xfrm>
          <a:off x="0" y="1496392"/>
          <a:ext cx="9143999" cy="5361608"/>
        </p:xfrm>
        <a:graphic>
          <a:graphicData uri="http://schemas.openxmlformats.org/drawingml/2006/table">
            <a:tbl>
              <a:tblPr firstRow="1" bandRow="1">
                <a:tableStyleId>{5C22544A-7EE6-4342-B048-85BDC9FD1C3A}</a:tableStyleId>
              </a:tblPr>
              <a:tblGrid>
                <a:gridCol w="4949505">
                  <a:extLst>
                    <a:ext uri="{9D8B030D-6E8A-4147-A177-3AD203B41FA5}">
                      <a16:colId xmlns:a16="http://schemas.microsoft.com/office/drawing/2014/main" val="844863184"/>
                    </a:ext>
                  </a:extLst>
                </a:gridCol>
                <a:gridCol w="4194494">
                  <a:extLst>
                    <a:ext uri="{9D8B030D-6E8A-4147-A177-3AD203B41FA5}">
                      <a16:colId xmlns:a16="http://schemas.microsoft.com/office/drawing/2014/main" val="4593157"/>
                    </a:ext>
                  </a:extLst>
                </a:gridCol>
              </a:tblGrid>
              <a:tr h="408973">
                <a:tc>
                  <a:txBody>
                    <a:bodyPr/>
                    <a:lstStyle/>
                    <a:p>
                      <a:r>
                        <a:rPr lang="en-US" sz="1600" dirty="0"/>
                        <a:t>Milestone</a:t>
                      </a:r>
                    </a:p>
                  </a:txBody>
                  <a:tcPr/>
                </a:tc>
                <a:tc>
                  <a:txBody>
                    <a:bodyPr/>
                    <a:lstStyle/>
                    <a:p>
                      <a:r>
                        <a:rPr lang="en-US" sz="1600" dirty="0"/>
                        <a:t>Date</a:t>
                      </a:r>
                    </a:p>
                  </a:txBody>
                  <a:tcPr/>
                </a:tc>
                <a:extLst>
                  <a:ext uri="{0D108BD9-81ED-4DB2-BD59-A6C34878D82A}">
                    <a16:rowId xmlns:a16="http://schemas.microsoft.com/office/drawing/2014/main" val="3403712980"/>
                  </a:ext>
                </a:extLst>
              </a:tr>
              <a:tr h="408973">
                <a:tc>
                  <a:txBody>
                    <a:bodyPr/>
                    <a:lstStyle/>
                    <a:p>
                      <a:pPr marL="64770" marR="0">
                        <a:lnSpc>
                          <a:spcPts val="1505"/>
                        </a:lnSpc>
                        <a:spcBef>
                          <a:spcPts val="0"/>
                        </a:spcBef>
                        <a:spcAft>
                          <a:spcPts val="0"/>
                        </a:spcAft>
                      </a:pPr>
                      <a:r>
                        <a:rPr lang="en-US" sz="1600" b="1" dirty="0"/>
                        <a:t>RFP Released</a:t>
                      </a:r>
                    </a:p>
                  </a:txBody>
                  <a:tcPr marL="0" marR="0" marT="0" marB="0" anchor="ctr"/>
                </a:tc>
                <a:tc>
                  <a:txBody>
                    <a:bodyPr/>
                    <a:lstStyle/>
                    <a:p>
                      <a:pPr marL="0" marR="0">
                        <a:lnSpc>
                          <a:spcPts val="1505"/>
                        </a:lnSpc>
                        <a:spcBef>
                          <a:spcPts val="0"/>
                        </a:spcBef>
                        <a:spcAft>
                          <a:spcPts val="0"/>
                        </a:spcAft>
                      </a:pPr>
                      <a:r>
                        <a:rPr lang="en-US" sz="1600" b="1" dirty="0"/>
                        <a:t> March 28, 2020</a:t>
                      </a:r>
                    </a:p>
                  </a:txBody>
                  <a:tcPr marL="0" marR="0" marT="0" marB="0" anchor="ctr"/>
                </a:tc>
                <a:extLst>
                  <a:ext uri="{0D108BD9-81ED-4DB2-BD59-A6C34878D82A}">
                    <a16:rowId xmlns:a16="http://schemas.microsoft.com/office/drawing/2014/main" val="689462988"/>
                  </a:ext>
                </a:extLst>
              </a:tr>
              <a:tr h="408973">
                <a:tc>
                  <a:txBody>
                    <a:bodyPr/>
                    <a:lstStyle/>
                    <a:p>
                      <a:pPr marL="64770" marR="0">
                        <a:lnSpc>
                          <a:spcPts val="1600"/>
                        </a:lnSpc>
                        <a:spcBef>
                          <a:spcPts val="0"/>
                        </a:spcBef>
                        <a:spcAft>
                          <a:spcPts val="0"/>
                        </a:spcAft>
                      </a:pPr>
                      <a:r>
                        <a:rPr lang="en-US" sz="1600" dirty="0"/>
                        <a:t>RFP Informational Meeting</a:t>
                      </a:r>
                    </a:p>
                  </a:txBody>
                  <a:tcPr marL="0" marR="0" marT="0" marB="0" anchor="ctr"/>
                </a:tc>
                <a:tc>
                  <a:txBody>
                    <a:bodyPr/>
                    <a:lstStyle/>
                    <a:p>
                      <a:pPr marL="0" marR="0">
                        <a:lnSpc>
                          <a:spcPts val="1600"/>
                        </a:lnSpc>
                        <a:spcBef>
                          <a:spcPts val="0"/>
                        </a:spcBef>
                        <a:spcAft>
                          <a:spcPts val="0"/>
                        </a:spcAft>
                      </a:pPr>
                      <a:r>
                        <a:rPr lang="en-US" sz="1600" dirty="0"/>
                        <a:t> March 30, 2020 (You are here!)</a:t>
                      </a:r>
                    </a:p>
                  </a:txBody>
                  <a:tcPr marL="0" marR="0" marT="0" marB="0" anchor="ctr"/>
                </a:tc>
                <a:extLst>
                  <a:ext uri="{0D108BD9-81ED-4DB2-BD59-A6C34878D82A}">
                    <a16:rowId xmlns:a16="http://schemas.microsoft.com/office/drawing/2014/main" val="263671848"/>
                  </a:ext>
                </a:extLst>
              </a:tr>
              <a:tr h="453932">
                <a:tc>
                  <a:txBody>
                    <a:bodyPr/>
                    <a:lstStyle/>
                    <a:p>
                      <a:pPr marL="64770" marR="0">
                        <a:lnSpc>
                          <a:spcPts val="1600"/>
                        </a:lnSpc>
                        <a:spcBef>
                          <a:spcPts val="0"/>
                        </a:spcBef>
                        <a:spcAft>
                          <a:spcPts val="0"/>
                        </a:spcAft>
                      </a:pPr>
                      <a:r>
                        <a:rPr lang="en-US" sz="1600" dirty="0"/>
                        <a:t>RFP Questions Answered on a Rolling Basis and Posted to the PIC Website </a:t>
                      </a:r>
                    </a:p>
                  </a:txBody>
                  <a:tcPr marL="0" marR="0" marT="0" marB="0" anchor="ctr"/>
                </a:tc>
                <a:tc>
                  <a:txBody>
                    <a:bodyPr/>
                    <a:lstStyle/>
                    <a:p>
                      <a:pPr marL="0" marR="0">
                        <a:lnSpc>
                          <a:spcPts val="1600"/>
                        </a:lnSpc>
                        <a:spcBef>
                          <a:spcPts val="0"/>
                        </a:spcBef>
                        <a:spcAft>
                          <a:spcPts val="0"/>
                        </a:spcAft>
                      </a:pPr>
                      <a:r>
                        <a:rPr lang="en-US" sz="1600" dirty="0"/>
                        <a:t> No additional questions after April 29, 2020</a:t>
                      </a:r>
                    </a:p>
                  </a:txBody>
                  <a:tcPr marL="0" marR="0" marT="0" marB="0" anchor="ctr"/>
                </a:tc>
                <a:extLst>
                  <a:ext uri="{0D108BD9-81ED-4DB2-BD59-A6C34878D82A}">
                    <a16:rowId xmlns:a16="http://schemas.microsoft.com/office/drawing/2014/main" val="3983928653"/>
                  </a:ext>
                </a:extLst>
              </a:tr>
              <a:tr h="408973">
                <a:tc>
                  <a:txBody>
                    <a:bodyPr/>
                    <a:lstStyle/>
                    <a:p>
                      <a:pPr marL="64770" marR="0">
                        <a:lnSpc>
                          <a:spcPts val="1600"/>
                        </a:lnSpc>
                        <a:spcBef>
                          <a:spcPts val="0"/>
                        </a:spcBef>
                        <a:spcAft>
                          <a:spcPts val="0"/>
                        </a:spcAft>
                      </a:pPr>
                      <a:r>
                        <a:rPr lang="en-US" sz="1600" b="1" dirty="0"/>
                        <a:t>Proposals Due</a:t>
                      </a:r>
                    </a:p>
                  </a:txBody>
                  <a:tcPr marL="0" marR="0" marT="0" marB="0" anchor="ctr"/>
                </a:tc>
                <a:tc>
                  <a:txBody>
                    <a:bodyPr/>
                    <a:lstStyle/>
                    <a:p>
                      <a:pPr marL="0" marR="0">
                        <a:lnSpc>
                          <a:spcPts val="1600"/>
                        </a:lnSpc>
                        <a:spcBef>
                          <a:spcPts val="0"/>
                        </a:spcBef>
                        <a:spcAft>
                          <a:spcPts val="0"/>
                        </a:spcAft>
                      </a:pPr>
                      <a:r>
                        <a:rPr lang="en-US" sz="1600" b="1" dirty="0"/>
                        <a:t> April 30, 2020</a:t>
                      </a:r>
                    </a:p>
                  </a:txBody>
                  <a:tcPr marL="0" marR="0" marT="0" marB="0" anchor="ctr"/>
                </a:tc>
                <a:extLst>
                  <a:ext uri="{0D108BD9-81ED-4DB2-BD59-A6C34878D82A}">
                    <a16:rowId xmlns:a16="http://schemas.microsoft.com/office/drawing/2014/main" val="2454311212"/>
                  </a:ext>
                </a:extLst>
              </a:tr>
              <a:tr h="408973">
                <a:tc>
                  <a:txBody>
                    <a:bodyPr/>
                    <a:lstStyle/>
                    <a:p>
                      <a:pPr marL="64770" marR="0">
                        <a:lnSpc>
                          <a:spcPts val="1600"/>
                        </a:lnSpc>
                        <a:spcBef>
                          <a:spcPts val="0"/>
                        </a:spcBef>
                        <a:spcAft>
                          <a:spcPts val="0"/>
                        </a:spcAft>
                      </a:pPr>
                      <a:r>
                        <a:rPr lang="en-US" sz="1600"/>
                        <a:t>Project Review and Ranking</a:t>
                      </a:r>
                    </a:p>
                  </a:txBody>
                  <a:tcPr marL="0" marR="0" marT="0" marB="0" anchor="ctr"/>
                </a:tc>
                <a:tc>
                  <a:txBody>
                    <a:bodyPr/>
                    <a:lstStyle/>
                    <a:p>
                      <a:pPr marL="0" marR="0">
                        <a:lnSpc>
                          <a:spcPts val="1600"/>
                        </a:lnSpc>
                        <a:spcBef>
                          <a:spcPts val="0"/>
                        </a:spcBef>
                        <a:spcAft>
                          <a:spcPts val="0"/>
                        </a:spcAft>
                      </a:pPr>
                      <a:r>
                        <a:rPr lang="en-US" sz="1600" dirty="0"/>
                        <a:t> May 13, 2020</a:t>
                      </a:r>
                    </a:p>
                  </a:txBody>
                  <a:tcPr marL="0" marR="0" marT="0" marB="0" anchor="ctr"/>
                </a:tc>
                <a:extLst>
                  <a:ext uri="{0D108BD9-81ED-4DB2-BD59-A6C34878D82A}">
                    <a16:rowId xmlns:a16="http://schemas.microsoft.com/office/drawing/2014/main" val="3888302261"/>
                  </a:ext>
                </a:extLst>
              </a:tr>
              <a:tr h="408973">
                <a:tc>
                  <a:txBody>
                    <a:bodyPr/>
                    <a:lstStyle/>
                    <a:p>
                      <a:pPr marL="65405" marR="0">
                        <a:lnSpc>
                          <a:spcPts val="1600"/>
                        </a:lnSpc>
                        <a:spcBef>
                          <a:spcPts val="0"/>
                        </a:spcBef>
                        <a:spcAft>
                          <a:spcPts val="0"/>
                        </a:spcAft>
                      </a:pPr>
                      <a:r>
                        <a:rPr lang="en-US" sz="1600" b="1"/>
                        <a:t> Project Ranking Notification</a:t>
                      </a:r>
                    </a:p>
                  </a:txBody>
                  <a:tcPr marL="0" marR="0" marT="0" marB="0" anchor="ctr"/>
                </a:tc>
                <a:tc>
                  <a:txBody>
                    <a:bodyPr/>
                    <a:lstStyle/>
                    <a:p>
                      <a:pPr marL="0" marR="0">
                        <a:lnSpc>
                          <a:spcPts val="1600"/>
                        </a:lnSpc>
                        <a:spcBef>
                          <a:spcPts val="0"/>
                        </a:spcBef>
                        <a:spcAft>
                          <a:spcPts val="0"/>
                        </a:spcAft>
                      </a:pPr>
                      <a:r>
                        <a:rPr lang="en-US" sz="1600" b="1" dirty="0"/>
                        <a:t> May 14, 2020</a:t>
                      </a:r>
                    </a:p>
                  </a:txBody>
                  <a:tcPr marL="0" marR="0" marT="0" marB="0" anchor="ctr"/>
                </a:tc>
                <a:extLst>
                  <a:ext uri="{0D108BD9-81ED-4DB2-BD59-A6C34878D82A}">
                    <a16:rowId xmlns:a16="http://schemas.microsoft.com/office/drawing/2014/main" val="2629073714"/>
                  </a:ext>
                </a:extLst>
              </a:tr>
              <a:tr h="408973">
                <a:tc>
                  <a:txBody>
                    <a:bodyPr/>
                    <a:lstStyle/>
                    <a:p>
                      <a:pPr marL="64770" marR="0">
                        <a:lnSpc>
                          <a:spcPts val="1600"/>
                        </a:lnSpc>
                        <a:spcBef>
                          <a:spcPts val="0"/>
                        </a:spcBef>
                        <a:spcAft>
                          <a:spcPts val="0"/>
                        </a:spcAft>
                      </a:pPr>
                      <a:r>
                        <a:rPr lang="en-US" sz="1600"/>
                        <a:t>Appeals Deadline</a:t>
                      </a:r>
                    </a:p>
                  </a:txBody>
                  <a:tcPr marL="0" marR="0" marT="0" marB="0" anchor="ctr"/>
                </a:tc>
                <a:tc>
                  <a:txBody>
                    <a:bodyPr/>
                    <a:lstStyle/>
                    <a:p>
                      <a:pPr marL="0" marR="0">
                        <a:lnSpc>
                          <a:spcPts val="1600"/>
                        </a:lnSpc>
                        <a:spcBef>
                          <a:spcPts val="0"/>
                        </a:spcBef>
                        <a:spcAft>
                          <a:spcPts val="0"/>
                        </a:spcAft>
                      </a:pPr>
                      <a:r>
                        <a:rPr lang="en-US" sz="1600" dirty="0"/>
                        <a:t> May 19, 2020</a:t>
                      </a:r>
                    </a:p>
                  </a:txBody>
                  <a:tcPr marL="0" marR="0" marT="0" marB="0" anchor="ctr"/>
                </a:tc>
                <a:extLst>
                  <a:ext uri="{0D108BD9-81ED-4DB2-BD59-A6C34878D82A}">
                    <a16:rowId xmlns:a16="http://schemas.microsoft.com/office/drawing/2014/main" val="3696175177"/>
                  </a:ext>
                </a:extLst>
              </a:tr>
              <a:tr h="408973">
                <a:tc>
                  <a:txBody>
                    <a:bodyPr/>
                    <a:lstStyle/>
                    <a:p>
                      <a:pPr marL="64770" marR="0">
                        <a:lnSpc>
                          <a:spcPts val="1600"/>
                        </a:lnSpc>
                        <a:spcBef>
                          <a:spcPts val="0"/>
                        </a:spcBef>
                        <a:spcAft>
                          <a:spcPts val="0"/>
                        </a:spcAft>
                      </a:pPr>
                      <a:r>
                        <a:rPr lang="en-US" sz="1600"/>
                        <a:t>Appeals Review and Notification</a:t>
                      </a:r>
                    </a:p>
                  </a:txBody>
                  <a:tcPr marL="0" marR="0" marT="0" marB="0" anchor="ctr"/>
                </a:tc>
                <a:tc>
                  <a:txBody>
                    <a:bodyPr/>
                    <a:lstStyle/>
                    <a:p>
                      <a:pPr marL="0" marR="0">
                        <a:lnSpc>
                          <a:spcPts val="1600"/>
                        </a:lnSpc>
                        <a:spcBef>
                          <a:spcPts val="0"/>
                        </a:spcBef>
                        <a:spcAft>
                          <a:spcPts val="0"/>
                        </a:spcAft>
                      </a:pPr>
                      <a:r>
                        <a:rPr lang="en-US" sz="1600" dirty="0"/>
                        <a:t> May 20, 2020</a:t>
                      </a:r>
                    </a:p>
                  </a:txBody>
                  <a:tcPr marL="0" marR="0" marT="0" marB="0" anchor="ctr"/>
                </a:tc>
                <a:extLst>
                  <a:ext uri="{0D108BD9-81ED-4DB2-BD59-A6C34878D82A}">
                    <a16:rowId xmlns:a16="http://schemas.microsoft.com/office/drawing/2014/main" val="3414289070"/>
                  </a:ext>
                </a:extLst>
              </a:tr>
              <a:tr h="408973">
                <a:tc>
                  <a:txBody>
                    <a:bodyPr/>
                    <a:lstStyle/>
                    <a:p>
                      <a:pPr marL="64770" marR="0">
                        <a:lnSpc>
                          <a:spcPts val="1600"/>
                        </a:lnSpc>
                        <a:spcBef>
                          <a:spcPts val="0"/>
                        </a:spcBef>
                        <a:spcAft>
                          <a:spcPts val="0"/>
                        </a:spcAft>
                      </a:pPr>
                      <a:r>
                        <a:rPr lang="en-US" sz="1600" b="1"/>
                        <a:t>Projects begin entering into e-snaps</a:t>
                      </a:r>
                    </a:p>
                  </a:txBody>
                  <a:tcPr marL="0" marR="0" marT="0" marB="0" anchor="ctr"/>
                </a:tc>
                <a:tc>
                  <a:txBody>
                    <a:bodyPr/>
                    <a:lstStyle/>
                    <a:p>
                      <a:pPr marL="0" marR="0">
                        <a:lnSpc>
                          <a:spcPts val="1600"/>
                        </a:lnSpc>
                        <a:spcBef>
                          <a:spcPts val="0"/>
                        </a:spcBef>
                        <a:spcAft>
                          <a:spcPts val="0"/>
                        </a:spcAft>
                      </a:pPr>
                      <a:r>
                        <a:rPr lang="en-US" sz="1600" b="1" dirty="0"/>
                        <a:t> June 1, 2020</a:t>
                      </a:r>
                    </a:p>
                  </a:txBody>
                  <a:tcPr marL="0" marR="0" marT="0" marB="0" anchor="ctr"/>
                </a:tc>
                <a:extLst>
                  <a:ext uri="{0D108BD9-81ED-4DB2-BD59-A6C34878D82A}">
                    <a16:rowId xmlns:a16="http://schemas.microsoft.com/office/drawing/2014/main" val="18721223"/>
                  </a:ext>
                </a:extLst>
              </a:tr>
              <a:tr h="408973">
                <a:tc>
                  <a:txBody>
                    <a:bodyPr/>
                    <a:lstStyle/>
                    <a:p>
                      <a:pPr marL="64770" marR="0">
                        <a:lnSpc>
                          <a:spcPts val="1600"/>
                        </a:lnSpc>
                        <a:spcBef>
                          <a:spcPts val="0"/>
                        </a:spcBef>
                        <a:spcAft>
                          <a:spcPts val="0"/>
                        </a:spcAft>
                      </a:pPr>
                      <a:r>
                        <a:rPr lang="en-US" sz="1600" b="1" dirty="0"/>
                        <a:t>E-Snaps Application Deadline</a:t>
                      </a:r>
                    </a:p>
                  </a:txBody>
                  <a:tcPr marL="0" marR="0" marT="0" marB="0" anchor="ctr"/>
                </a:tc>
                <a:tc>
                  <a:txBody>
                    <a:bodyPr/>
                    <a:lstStyle/>
                    <a:p>
                      <a:pPr marL="0" marR="0">
                        <a:lnSpc>
                          <a:spcPts val="1600"/>
                        </a:lnSpc>
                        <a:spcBef>
                          <a:spcPts val="0"/>
                        </a:spcBef>
                        <a:spcAft>
                          <a:spcPts val="0"/>
                        </a:spcAft>
                      </a:pPr>
                      <a:r>
                        <a:rPr lang="en-US" sz="1600" b="1" dirty="0"/>
                        <a:t> June 30, 2020</a:t>
                      </a:r>
                    </a:p>
                  </a:txBody>
                  <a:tcPr marL="0" marR="0" marT="0" marB="0" anchor="ctr"/>
                </a:tc>
                <a:extLst>
                  <a:ext uri="{0D108BD9-81ED-4DB2-BD59-A6C34878D82A}">
                    <a16:rowId xmlns:a16="http://schemas.microsoft.com/office/drawing/2014/main" val="1837024522"/>
                  </a:ext>
                </a:extLst>
              </a:tr>
              <a:tr h="408973">
                <a:tc>
                  <a:txBody>
                    <a:bodyPr/>
                    <a:lstStyle/>
                    <a:p>
                      <a:pPr marL="64770" marR="0">
                        <a:lnSpc>
                          <a:spcPts val="1575"/>
                        </a:lnSpc>
                        <a:spcBef>
                          <a:spcPts val="0"/>
                        </a:spcBef>
                        <a:spcAft>
                          <a:spcPts val="0"/>
                        </a:spcAft>
                      </a:pPr>
                      <a:r>
                        <a:rPr lang="en-US" sz="1600" b="1"/>
                        <a:t>Contract signed with HUD</a:t>
                      </a:r>
                    </a:p>
                  </a:txBody>
                  <a:tcPr marL="0" marR="0" marT="0" marB="0" anchor="ctr"/>
                </a:tc>
                <a:tc>
                  <a:txBody>
                    <a:bodyPr/>
                    <a:lstStyle/>
                    <a:p>
                      <a:pPr marL="0" marR="0">
                        <a:lnSpc>
                          <a:spcPts val="1575"/>
                        </a:lnSpc>
                        <a:spcBef>
                          <a:spcPts val="0"/>
                        </a:spcBef>
                        <a:spcAft>
                          <a:spcPts val="0"/>
                        </a:spcAft>
                      </a:pPr>
                      <a:r>
                        <a:rPr lang="en-US" sz="1600" b="1" dirty="0"/>
                        <a:t> September 30, 2020</a:t>
                      </a:r>
                    </a:p>
                  </a:txBody>
                  <a:tcPr marL="0" marR="0" marT="0" marB="0" anchor="ctr"/>
                </a:tc>
                <a:extLst>
                  <a:ext uri="{0D108BD9-81ED-4DB2-BD59-A6C34878D82A}">
                    <a16:rowId xmlns:a16="http://schemas.microsoft.com/office/drawing/2014/main" val="1107644805"/>
                  </a:ext>
                </a:extLst>
              </a:tr>
              <a:tr h="408973">
                <a:tc>
                  <a:txBody>
                    <a:bodyPr/>
                    <a:lstStyle/>
                    <a:p>
                      <a:pPr marL="64770" marR="0">
                        <a:lnSpc>
                          <a:spcPts val="1505"/>
                        </a:lnSpc>
                        <a:spcBef>
                          <a:spcPts val="0"/>
                        </a:spcBef>
                        <a:spcAft>
                          <a:spcPts val="0"/>
                        </a:spcAft>
                      </a:pPr>
                      <a:r>
                        <a:rPr lang="en-US" sz="1600" b="1"/>
                        <a:t>Projects begin operations</a:t>
                      </a:r>
                    </a:p>
                  </a:txBody>
                  <a:tcPr marL="0" marR="0" marT="0" marB="0" anchor="ctr"/>
                </a:tc>
                <a:tc>
                  <a:txBody>
                    <a:bodyPr/>
                    <a:lstStyle/>
                    <a:p>
                      <a:pPr marL="0" marR="0">
                        <a:lnSpc>
                          <a:spcPts val="1505"/>
                        </a:lnSpc>
                        <a:spcBef>
                          <a:spcPts val="0"/>
                        </a:spcBef>
                        <a:spcAft>
                          <a:spcPts val="0"/>
                        </a:spcAft>
                      </a:pPr>
                      <a:r>
                        <a:rPr lang="en-US" sz="1600" b="1" dirty="0"/>
                        <a:t> October – November 2020</a:t>
                      </a:r>
                    </a:p>
                  </a:txBody>
                  <a:tcPr marL="0" marR="0" marT="0" marB="0" anchor="ctr"/>
                </a:tc>
                <a:extLst>
                  <a:ext uri="{0D108BD9-81ED-4DB2-BD59-A6C34878D82A}">
                    <a16:rowId xmlns:a16="http://schemas.microsoft.com/office/drawing/2014/main" val="87175132"/>
                  </a:ext>
                </a:extLst>
              </a:tr>
            </a:tbl>
          </a:graphicData>
        </a:graphic>
      </p:graphicFrame>
    </p:spTree>
    <p:extLst>
      <p:ext uri="{BB962C8B-B14F-4D97-AF65-F5344CB8AC3E}">
        <p14:creationId xmlns:p14="http://schemas.microsoft.com/office/powerpoint/2010/main" val="27220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33B697-7B33-F641-BD2F-B9F4C62772C5}"/>
              </a:ext>
            </a:extLst>
          </p:cNvPr>
          <p:cNvSpPr>
            <a:spLocks noGrp="1"/>
          </p:cNvSpPr>
          <p:nvPr>
            <p:ph type="body" sz="quarter" idx="10"/>
          </p:nvPr>
        </p:nvSpPr>
        <p:spPr/>
        <p:txBody>
          <a:bodyPr/>
          <a:lstStyle/>
          <a:p>
            <a:r>
              <a:rPr lang="en-US" dirty="0"/>
              <a:t>Submission Requirements</a:t>
            </a:r>
          </a:p>
        </p:txBody>
      </p:sp>
      <p:sp>
        <p:nvSpPr>
          <p:cNvPr id="3" name="Text Placeholder 2">
            <a:extLst>
              <a:ext uri="{FF2B5EF4-FFF2-40B4-BE49-F238E27FC236}">
                <a16:creationId xmlns:a16="http://schemas.microsoft.com/office/drawing/2014/main" id="{83E0BA4D-5686-1B4B-9169-AAB1849B1F47}"/>
              </a:ext>
            </a:extLst>
          </p:cNvPr>
          <p:cNvSpPr>
            <a:spLocks noGrp="1"/>
          </p:cNvSpPr>
          <p:nvPr>
            <p:ph type="body" sz="quarter" idx="11"/>
          </p:nvPr>
        </p:nvSpPr>
        <p:spPr>
          <a:xfrm>
            <a:off x="503858" y="1622303"/>
            <a:ext cx="8136905" cy="3751263"/>
          </a:xfrm>
        </p:spPr>
        <p:txBody>
          <a:bodyPr/>
          <a:lstStyle/>
          <a:p>
            <a:r>
              <a:rPr lang="en-US" b="1" dirty="0"/>
              <a:t>Format: </a:t>
            </a:r>
            <a:r>
              <a:rPr lang="en-US" dirty="0"/>
              <a:t>No more than 15 single spaced pages s (single-spaced, ragged right margin, times new roman 12 point font, 1" margins)</a:t>
            </a:r>
          </a:p>
          <a:p>
            <a:r>
              <a:rPr lang="en-US" b="1" dirty="0"/>
              <a:t>Deadline: </a:t>
            </a:r>
            <a:r>
              <a:rPr lang="en-US" dirty="0"/>
              <a:t>Thursday, April 30, 2020 at 4:30 p.m. </a:t>
            </a:r>
          </a:p>
          <a:p>
            <a:r>
              <a:rPr lang="en-US" b="1" dirty="0"/>
              <a:t>Submission: </a:t>
            </a:r>
            <a:r>
              <a:rPr lang="en-US" dirty="0"/>
              <a:t>Mail or hand deliver proposal submissions – one (1) original hard copy, eight (8) copies of project proposal packets, and one (1) electronic PDF copy via flash drive – to:</a:t>
            </a:r>
          </a:p>
          <a:p>
            <a:endParaRPr lang="en-US" sz="100" dirty="0"/>
          </a:p>
          <a:p>
            <a:pPr marL="457200" lvl="1" indent="0">
              <a:buNone/>
            </a:pPr>
            <a:r>
              <a:rPr lang="en-US" dirty="0"/>
              <a:t>Partners In Care – Oahu Continuum of Care</a:t>
            </a:r>
          </a:p>
          <a:p>
            <a:pPr marL="457200" lvl="1" indent="0">
              <a:buNone/>
            </a:pPr>
            <a:r>
              <a:rPr lang="en-US" dirty="0"/>
              <a:t>200 North Vineyard Boulevard, Suite 210</a:t>
            </a:r>
          </a:p>
          <a:p>
            <a:pPr marL="457200" lvl="1" indent="0">
              <a:buNone/>
            </a:pPr>
            <a:r>
              <a:rPr lang="en-US" dirty="0"/>
              <a:t>Honolulu, HI 96817</a:t>
            </a:r>
          </a:p>
          <a:p>
            <a:pPr marL="0" indent="0">
              <a:buNone/>
            </a:pPr>
            <a:endParaRPr lang="en-US" dirty="0"/>
          </a:p>
          <a:p>
            <a:endParaRPr lang="en-US" dirty="0"/>
          </a:p>
        </p:txBody>
      </p:sp>
    </p:spTree>
    <p:extLst>
      <p:ext uri="{BB962C8B-B14F-4D97-AF65-F5344CB8AC3E}">
        <p14:creationId xmlns:p14="http://schemas.microsoft.com/office/powerpoint/2010/main" val="2070606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C75B81-3741-D649-80FB-0B9EBF238247}"/>
              </a:ext>
            </a:extLst>
          </p:cNvPr>
          <p:cNvSpPr>
            <a:spLocks noGrp="1"/>
          </p:cNvSpPr>
          <p:nvPr>
            <p:ph type="body" sz="quarter" idx="10"/>
          </p:nvPr>
        </p:nvSpPr>
        <p:spPr/>
        <p:txBody>
          <a:bodyPr/>
          <a:lstStyle/>
          <a:p>
            <a:r>
              <a:rPr lang="en-US" dirty="0"/>
              <a:t>e-snaps Project Applications</a:t>
            </a:r>
          </a:p>
        </p:txBody>
      </p:sp>
      <p:sp>
        <p:nvSpPr>
          <p:cNvPr id="3" name="Text Placeholder 2">
            <a:extLst>
              <a:ext uri="{FF2B5EF4-FFF2-40B4-BE49-F238E27FC236}">
                <a16:creationId xmlns:a16="http://schemas.microsoft.com/office/drawing/2014/main" id="{AA95DCAF-8460-C842-AA13-E9423E820F5D}"/>
              </a:ext>
            </a:extLst>
          </p:cNvPr>
          <p:cNvSpPr>
            <a:spLocks noGrp="1"/>
          </p:cNvSpPr>
          <p:nvPr>
            <p:ph type="body" sz="quarter" idx="11"/>
          </p:nvPr>
        </p:nvSpPr>
        <p:spPr/>
        <p:txBody>
          <a:bodyPr/>
          <a:lstStyle/>
          <a:p>
            <a:r>
              <a:rPr lang="en-US" dirty="0"/>
              <a:t>HUD requires that all applicants for YHDP funds submit an application through the web-based e-snaps system.  </a:t>
            </a:r>
          </a:p>
          <a:p>
            <a:r>
              <a:rPr lang="en-US" b="1" dirty="0"/>
              <a:t>Selected projects will be required to enter their applications into e-snaps after the competitive proposal and selection process is complete.</a:t>
            </a:r>
            <a:endParaRPr lang="en-US" dirty="0"/>
          </a:p>
          <a:p>
            <a:endParaRPr lang="en-US" dirty="0"/>
          </a:p>
        </p:txBody>
      </p:sp>
    </p:spTree>
    <p:extLst>
      <p:ext uri="{BB962C8B-B14F-4D97-AF65-F5344CB8AC3E}">
        <p14:creationId xmlns:p14="http://schemas.microsoft.com/office/powerpoint/2010/main" val="1062714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body" idx="1"/>
          </p:nvPr>
        </p:nvSpPr>
        <p:spPr>
          <a:xfrm>
            <a:off x="503858" y="208536"/>
            <a:ext cx="8136300" cy="10149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en-US"/>
              <a:t>Questions?</a:t>
            </a:r>
            <a:endParaRPr/>
          </a:p>
        </p:txBody>
      </p:sp>
      <p:sp>
        <p:nvSpPr>
          <p:cNvPr id="198" name="Google Shape;198;p29"/>
          <p:cNvSpPr txBox="1">
            <a:spLocks noGrp="1"/>
          </p:cNvSpPr>
          <p:nvPr>
            <p:ph type="body" idx="2"/>
          </p:nvPr>
        </p:nvSpPr>
        <p:spPr>
          <a:xfrm>
            <a:off x="1199597" y="1736776"/>
            <a:ext cx="3026142" cy="3751200"/>
          </a:xfrm>
          <a:prstGeom prst="rect">
            <a:avLst/>
          </a:prstGeom>
          <a:solidFill>
            <a:schemeClr val="lt1"/>
          </a:solidFill>
        </p:spPr>
        <p:txBody>
          <a:bodyPr spcFirstLastPara="1" wrap="square" lIns="91425" tIns="45700" rIns="91425" bIns="45700" anchor="t" anchorCtr="0">
            <a:noAutofit/>
          </a:bodyPr>
          <a:lstStyle/>
          <a:p>
            <a:pPr marL="0" lvl="0" indent="0" algn="ctr" rtl="0">
              <a:spcBef>
                <a:spcPts val="1000"/>
              </a:spcBef>
              <a:spcAft>
                <a:spcPts val="0"/>
              </a:spcAft>
              <a:buNone/>
            </a:pPr>
            <a:endParaRPr lang="en-US" dirty="0"/>
          </a:p>
          <a:p>
            <a:pPr marL="0" lvl="0" indent="0" algn="ctr" rtl="0">
              <a:spcBef>
                <a:spcPts val="1000"/>
              </a:spcBef>
              <a:spcAft>
                <a:spcPts val="0"/>
              </a:spcAft>
              <a:buNone/>
            </a:pPr>
            <a:endParaRPr lang="en-US" dirty="0"/>
          </a:p>
          <a:p>
            <a:pPr marL="0" lvl="0" indent="0" algn="ctr" rtl="0">
              <a:spcBef>
                <a:spcPts val="1000"/>
              </a:spcBef>
              <a:spcAft>
                <a:spcPts val="0"/>
              </a:spcAft>
              <a:buNone/>
            </a:pPr>
            <a:r>
              <a:rPr lang="en-US" sz="2600" dirty="0"/>
              <a:t>Process?</a:t>
            </a:r>
          </a:p>
          <a:p>
            <a:pPr marL="0" lvl="0" indent="0" algn="ctr" rtl="0">
              <a:spcBef>
                <a:spcPts val="1000"/>
              </a:spcBef>
              <a:spcAft>
                <a:spcPts val="0"/>
              </a:spcAft>
              <a:buNone/>
            </a:pPr>
            <a:r>
              <a:rPr lang="en-US" sz="2600" dirty="0"/>
              <a:t>Timeline? </a:t>
            </a:r>
          </a:p>
          <a:p>
            <a:pPr marL="0" lvl="0" indent="0" algn="ctr" rtl="0">
              <a:spcBef>
                <a:spcPts val="1000"/>
              </a:spcBef>
              <a:spcAft>
                <a:spcPts val="0"/>
              </a:spcAft>
              <a:buNone/>
            </a:pPr>
            <a:r>
              <a:rPr lang="en-US" sz="2600" dirty="0"/>
              <a:t>Requirements?</a:t>
            </a:r>
          </a:p>
          <a:p>
            <a:pPr marL="0" lvl="0" indent="0" algn="ctr" rtl="0">
              <a:spcBef>
                <a:spcPts val="1000"/>
              </a:spcBef>
              <a:spcAft>
                <a:spcPts val="0"/>
              </a:spcAft>
              <a:buNone/>
            </a:pPr>
            <a:r>
              <a:rPr lang="en-US" sz="2600" dirty="0"/>
              <a:t>Others?</a:t>
            </a:r>
            <a:endParaRPr sz="2600" dirty="0"/>
          </a:p>
        </p:txBody>
      </p:sp>
      <p:pic>
        <p:nvPicPr>
          <p:cNvPr id="3" name="Graphic 2" descr="Help">
            <a:extLst>
              <a:ext uri="{FF2B5EF4-FFF2-40B4-BE49-F238E27FC236}">
                <a16:creationId xmlns:a16="http://schemas.microsoft.com/office/drawing/2014/main" id="{7F062A7C-E56C-C24A-9547-AE9083A09F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9809" y="2306178"/>
            <a:ext cx="2612397" cy="2612397"/>
          </a:xfrm>
          <a:prstGeom prst="rect">
            <a:avLst/>
          </a:prstGeom>
        </p:spPr>
      </p:pic>
    </p:spTree>
    <p:extLst>
      <p:ext uri="{BB962C8B-B14F-4D97-AF65-F5344CB8AC3E}">
        <p14:creationId xmlns:p14="http://schemas.microsoft.com/office/powerpoint/2010/main" val="2131127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E07DD67-55A3-1A40-8FE5-AEB6588C45A4}"/>
              </a:ext>
            </a:extLst>
          </p:cNvPr>
          <p:cNvSpPr>
            <a:spLocks noGrp="1"/>
          </p:cNvSpPr>
          <p:nvPr>
            <p:ph type="body" sz="quarter" idx="10"/>
          </p:nvPr>
        </p:nvSpPr>
        <p:spPr>
          <a:xfrm>
            <a:off x="689526" y="478972"/>
            <a:ext cx="7764945" cy="1926604"/>
          </a:xfrm>
        </p:spPr>
        <p:txBody>
          <a:bodyPr/>
          <a:lstStyle/>
          <a:p>
            <a:r>
              <a:rPr lang="en-US" dirty="0"/>
              <a:t>Homebase Staff</a:t>
            </a:r>
          </a:p>
        </p:txBody>
      </p:sp>
      <p:sp>
        <p:nvSpPr>
          <p:cNvPr id="6" name="Text Placeholder 5">
            <a:extLst>
              <a:ext uri="{FF2B5EF4-FFF2-40B4-BE49-F238E27FC236}">
                <a16:creationId xmlns:a16="http://schemas.microsoft.com/office/drawing/2014/main" id="{E0E82927-70A5-4C41-B510-75953E21B9D2}"/>
              </a:ext>
            </a:extLst>
          </p:cNvPr>
          <p:cNvSpPr>
            <a:spLocks noGrp="1"/>
          </p:cNvSpPr>
          <p:nvPr>
            <p:ph type="body" sz="quarter" idx="11"/>
          </p:nvPr>
        </p:nvSpPr>
        <p:spPr>
          <a:xfrm>
            <a:off x="689526" y="2686929"/>
            <a:ext cx="7766050" cy="1734923"/>
          </a:xfrm>
        </p:spPr>
        <p:txBody>
          <a:bodyPr/>
          <a:lstStyle/>
          <a:p>
            <a:r>
              <a:rPr lang="en-US" b="1" dirty="0"/>
              <a:t>Piper Ehlen</a:t>
            </a:r>
            <a:r>
              <a:rPr lang="en-US" dirty="0"/>
              <a:t>, Managing Director, Federal Programs</a:t>
            </a:r>
          </a:p>
          <a:p>
            <a:r>
              <a:rPr lang="en-US" b="1" dirty="0"/>
              <a:t>Alicia </a:t>
            </a:r>
            <a:r>
              <a:rPr lang="en-US" b="1" dirty="0" err="1"/>
              <a:t>Lehmer</a:t>
            </a:r>
            <a:r>
              <a:rPr lang="en-US" dirty="0"/>
              <a:t>, Policy Analyst</a:t>
            </a:r>
          </a:p>
          <a:p>
            <a:r>
              <a:rPr lang="en-US" b="1" dirty="0"/>
              <a:t>Nora </a:t>
            </a:r>
            <a:r>
              <a:rPr lang="en-US" b="1" dirty="0" err="1"/>
              <a:t>Lally</a:t>
            </a:r>
            <a:r>
              <a:rPr lang="en-US" dirty="0"/>
              <a:t>, Policy Analyst</a:t>
            </a:r>
          </a:p>
          <a:p>
            <a:endParaRPr lang="en-US" dirty="0"/>
          </a:p>
        </p:txBody>
      </p:sp>
    </p:spTree>
    <p:extLst>
      <p:ext uri="{BB962C8B-B14F-4D97-AF65-F5344CB8AC3E}">
        <p14:creationId xmlns:p14="http://schemas.microsoft.com/office/powerpoint/2010/main" val="1585074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D97211-66AA-C54A-8602-F93166C7785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71EF2F41-5CA5-AD40-9C66-3FF72831937F}"/>
              </a:ext>
            </a:extLst>
          </p:cNvPr>
          <p:cNvSpPr>
            <a:spLocks noGrp="1"/>
          </p:cNvSpPr>
          <p:nvPr>
            <p:ph type="body" sz="quarter" idx="11"/>
          </p:nvPr>
        </p:nvSpPr>
        <p:spPr>
          <a:xfrm>
            <a:off x="538045" y="3674252"/>
            <a:ext cx="8067907" cy="958850"/>
          </a:xfrm>
        </p:spPr>
        <p:txBody>
          <a:bodyPr/>
          <a:lstStyle/>
          <a:p>
            <a:r>
              <a:rPr lang="en-US" dirty="0"/>
              <a:t>Project Components &amp; Application Requirements</a:t>
            </a:r>
          </a:p>
        </p:txBody>
      </p:sp>
    </p:spTree>
    <p:extLst>
      <p:ext uri="{BB962C8B-B14F-4D97-AF65-F5344CB8AC3E}">
        <p14:creationId xmlns:p14="http://schemas.microsoft.com/office/powerpoint/2010/main" val="747894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33B697-7B33-F641-BD2F-B9F4C62772C5}"/>
              </a:ext>
            </a:extLst>
          </p:cNvPr>
          <p:cNvSpPr>
            <a:spLocks noGrp="1"/>
          </p:cNvSpPr>
          <p:nvPr>
            <p:ph type="body" sz="quarter" idx="10"/>
          </p:nvPr>
        </p:nvSpPr>
        <p:spPr/>
        <p:txBody>
          <a:bodyPr/>
          <a:lstStyle/>
          <a:p>
            <a:r>
              <a:rPr lang="en-US" dirty="0"/>
              <a:t>Exceptions</a:t>
            </a:r>
          </a:p>
        </p:txBody>
      </p:sp>
      <p:sp>
        <p:nvSpPr>
          <p:cNvPr id="3" name="Text Placeholder 2">
            <a:extLst>
              <a:ext uri="{FF2B5EF4-FFF2-40B4-BE49-F238E27FC236}">
                <a16:creationId xmlns:a16="http://schemas.microsoft.com/office/drawing/2014/main" id="{83E0BA4D-5686-1B4B-9169-AAB1849B1F47}"/>
              </a:ext>
            </a:extLst>
          </p:cNvPr>
          <p:cNvSpPr>
            <a:spLocks noGrp="1"/>
          </p:cNvSpPr>
          <p:nvPr>
            <p:ph type="body" sz="quarter" idx="11"/>
          </p:nvPr>
        </p:nvSpPr>
        <p:spPr>
          <a:xfrm>
            <a:off x="503858" y="1769165"/>
            <a:ext cx="8136905" cy="3604401"/>
          </a:xfrm>
        </p:spPr>
        <p:txBody>
          <a:bodyPr/>
          <a:lstStyle/>
          <a:p>
            <a:r>
              <a:rPr lang="en-US" sz="2200" dirty="0"/>
              <a:t>Process by which HUD can make exceptions to CoC rules so that the community can test innovative models for ending youth homelessness</a:t>
            </a:r>
          </a:p>
          <a:p>
            <a:r>
              <a:rPr lang="en-US" sz="2200" dirty="0"/>
              <a:t>Exceptions must be submitted as attachment to project application in e-snaps, but if you would like to ask for an exception HUD wants to know now. Let Homebase know ASAP so we can start the process. </a:t>
            </a:r>
          </a:p>
          <a:p>
            <a:r>
              <a:rPr lang="en-US" sz="2200" dirty="0"/>
              <a:t>Not all requests for exceptions may be approved</a:t>
            </a:r>
          </a:p>
        </p:txBody>
      </p:sp>
    </p:spTree>
    <p:extLst>
      <p:ext uri="{BB962C8B-B14F-4D97-AF65-F5344CB8AC3E}">
        <p14:creationId xmlns:p14="http://schemas.microsoft.com/office/powerpoint/2010/main" val="751716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AD9058-7430-4D4F-9816-67BF3C7806CF}"/>
              </a:ext>
            </a:extLst>
          </p:cNvPr>
          <p:cNvSpPr>
            <a:spLocks noGrp="1"/>
          </p:cNvSpPr>
          <p:nvPr>
            <p:ph type="body" sz="quarter" idx="10"/>
          </p:nvPr>
        </p:nvSpPr>
        <p:spPr/>
        <p:txBody>
          <a:bodyPr/>
          <a:lstStyle/>
          <a:p>
            <a:r>
              <a:rPr lang="en-US" dirty="0"/>
              <a:t>Innovation</a:t>
            </a:r>
          </a:p>
        </p:txBody>
      </p:sp>
      <p:sp>
        <p:nvSpPr>
          <p:cNvPr id="3" name="Text Placeholder 2">
            <a:extLst>
              <a:ext uri="{FF2B5EF4-FFF2-40B4-BE49-F238E27FC236}">
                <a16:creationId xmlns:a16="http://schemas.microsoft.com/office/drawing/2014/main" id="{2A50DD38-E491-FC4C-9004-11C6C0E03B0D}"/>
              </a:ext>
            </a:extLst>
          </p:cNvPr>
          <p:cNvSpPr>
            <a:spLocks noGrp="1"/>
          </p:cNvSpPr>
          <p:nvPr>
            <p:ph type="body" sz="quarter" idx="11"/>
          </p:nvPr>
        </p:nvSpPr>
        <p:spPr>
          <a:xfrm>
            <a:off x="503858" y="3329092"/>
            <a:ext cx="8136905" cy="2360543"/>
          </a:xfrm>
        </p:spPr>
        <p:txBody>
          <a:bodyPr/>
          <a:lstStyle/>
          <a:p>
            <a:r>
              <a:rPr lang="en-US" dirty="0"/>
              <a:t>One of the great things about YHDP is that you are encouraged to </a:t>
            </a:r>
            <a:r>
              <a:rPr lang="en-US" b="1" dirty="0"/>
              <a:t>innovate</a:t>
            </a:r>
          </a:p>
          <a:p>
            <a:r>
              <a:rPr lang="en-US" dirty="0"/>
              <a:t>If you are not familiar with HUD project types or if you have an idea that does not seem to fit with HUD’s requirements or components, that’s okay! </a:t>
            </a:r>
          </a:p>
          <a:p>
            <a:r>
              <a:rPr lang="en-US" dirty="0"/>
              <a:t>We can work with interested stakeholders to find a fit for project ideas within the YHDP</a:t>
            </a:r>
          </a:p>
        </p:txBody>
      </p:sp>
      <p:pic>
        <p:nvPicPr>
          <p:cNvPr id="5" name="Graphic 4" descr="Lightbulb and gear">
            <a:extLst>
              <a:ext uri="{FF2B5EF4-FFF2-40B4-BE49-F238E27FC236}">
                <a16:creationId xmlns:a16="http://schemas.microsoft.com/office/drawing/2014/main" id="{560B6E2B-BB72-614F-98A2-155951307B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17834" y="1622149"/>
            <a:ext cx="1308329" cy="1308329"/>
          </a:xfrm>
          <a:prstGeom prst="rect">
            <a:avLst/>
          </a:prstGeom>
        </p:spPr>
      </p:pic>
    </p:spTree>
    <p:extLst>
      <p:ext uri="{BB962C8B-B14F-4D97-AF65-F5344CB8AC3E}">
        <p14:creationId xmlns:p14="http://schemas.microsoft.com/office/powerpoint/2010/main" val="410946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07A619-4A10-B34B-843E-8151134934FF}"/>
              </a:ext>
            </a:extLst>
          </p:cNvPr>
          <p:cNvSpPr>
            <a:spLocks noGrp="1"/>
          </p:cNvSpPr>
          <p:nvPr>
            <p:ph type="body" idx="1"/>
          </p:nvPr>
        </p:nvSpPr>
        <p:spPr/>
        <p:txBody>
          <a:bodyPr/>
          <a:lstStyle/>
          <a:p>
            <a:r>
              <a:rPr lang="en-US" dirty="0"/>
              <a:t>Questions on Exceptions?</a:t>
            </a:r>
          </a:p>
        </p:txBody>
      </p:sp>
      <p:pic>
        <p:nvPicPr>
          <p:cNvPr id="5" name="Picture 4" descr="A close up of a logo&#10;&#10;Description automatically generated">
            <a:extLst>
              <a:ext uri="{FF2B5EF4-FFF2-40B4-BE49-F238E27FC236}">
                <a16:creationId xmlns:a16="http://schemas.microsoft.com/office/drawing/2014/main" id="{7A4141BD-6E38-F74E-BEEA-D949E6B21B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03202" y="1984795"/>
            <a:ext cx="4902707" cy="3425798"/>
          </a:xfrm>
          <a:prstGeom prst="rect">
            <a:avLst/>
          </a:prstGeom>
        </p:spPr>
      </p:pic>
    </p:spTree>
    <p:extLst>
      <p:ext uri="{BB962C8B-B14F-4D97-AF65-F5344CB8AC3E}">
        <p14:creationId xmlns:p14="http://schemas.microsoft.com/office/powerpoint/2010/main" val="734487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1CEBE5-DBCD-4044-B12D-D0B66C1EFBD8}"/>
              </a:ext>
            </a:extLst>
          </p:cNvPr>
          <p:cNvSpPr>
            <a:spLocks noGrp="1"/>
          </p:cNvSpPr>
          <p:nvPr>
            <p:ph type="body" sz="quarter" idx="10"/>
          </p:nvPr>
        </p:nvSpPr>
        <p:spPr/>
        <p:txBody>
          <a:bodyPr/>
          <a:lstStyle/>
          <a:p>
            <a:r>
              <a:rPr lang="en-US" dirty="0"/>
              <a:t>Key Principles</a:t>
            </a:r>
          </a:p>
        </p:txBody>
      </p:sp>
      <p:sp>
        <p:nvSpPr>
          <p:cNvPr id="3" name="Text Placeholder 2">
            <a:extLst>
              <a:ext uri="{FF2B5EF4-FFF2-40B4-BE49-F238E27FC236}">
                <a16:creationId xmlns:a16="http://schemas.microsoft.com/office/drawing/2014/main" id="{59237A97-25BE-6C49-B7D8-09A52C3BE0ED}"/>
              </a:ext>
            </a:extLst>
          </p:cNvPr>
          <p:cNvSpPr>
            <a:spLocks noGrp="1"/>
          </p:cNvSpPr>
          <p:nvPr>
            <p:ph type="body" sz="quarter" idx="11"/>
          </p:nvPr>
        </p:nvSpPr>
        <p:spPr/>
        <p:txBody>
          <a:bodyPr/>
          <a:lstStyle/>
          <a:p>
            <a:pPr marL="0" lvl="0" indent="0">
              <a:lnSpc>
                <a:spcPct val="100000"/>
              </a:lnSpc>
              <a:spcBef>
                <a:spcPts val="0"/>
              </a:spcBef>
              <a:buClrTx/>
              <a:buNone/>
              <a:defRPr/>
            </a:pPr>
            <a:r>
              <a:rPr lang="en-US" dirty="0"/>
              <a:t>All applicants should ensure that their proposed project(s): </a:t>
            </a:r>
          </a:p>
          <a:p>
            <a:pPr marL="0" lvl="0" indent="0">
              <a:lnSpc>
                <a:spcPct val="100000"/>
              </a:lnSpc>
              <a:spcBef>
                <a:spcPts val="0"/>
              </a:spcBef>
              <a:buClrTx/>
              <a:buNone/>
              <a:defRPr/>
            </a:pPr>
            <a:endParaRPr lang="en-US" dirty="0"/>
          </a:p>
          <a:p>
            <a:pPr marL="514350" lvl="0" indent="-514350">
              <a:lnSpc>
                <a:spcPct val="100000"/>
              </a:lnSpc>
              <a:spcBef>
                <a:spcPts val="0"/>
              </a:spcBef>
              <a:buClr>
                <a:srgbClr val="C00000"/>
              </a:buClr>
              <a:buFont typeface="+mj-lt"/>
              <a:buAutoNum type="arabicPeriod"/>
              <a:defRPr/>
            </a:pPr>
            <a:r>
              <a:rPr lang="en-US" dirty="0"/>
              <a:t>Incorporates innovative and creative models and strategies</a:t>
            </a:r>
          </a:p>
          <a:p>
            <a:pPr marL="514350" lvl="0" indent="-514350">
              <a:lnSpc>
                <a:spcPct val="100000"/>
              </a:lnSpc>
              <a:spcBef>
                <a:spcPts val="0"/>
              </a:spcBef>
              <a:buClr>
                <a:srgbClr val="C00000"/>
              </a:buClr>
              <a:buFont typeface="+mj-lt"/>
              <a:buAutoNum type="arabicPeriod"/>
              <a:defRPr/>
            </a:pPr>
            <a:r>
              <a:rPr lang="en-US" dirty="0"/>
              <a:t>Furthers goals and objectives of Community Plan</a:t>
            </a:r>
          </a:p>
          <a:p>
            <a:pPr marL="514350" lvl="0" indent="-514350">
              <a:lnSpc>
                <a:spcPct val="100000"/>
              </a:lnSpc>
              <a:spcBef>
                <a:spcPts val="0"/>
              </a:spcBef>
              <a:buClr>
                <a:srgbClr val="C00000"/>
              </a:buClr>
              <a:buFont typeface="+mj-lt"/>
              <a:buAutoNum type="arabicPeriod"/>
              <a:defRPr/>
            </a:pPr>
            <a:r>
              <a:rPr lang="en-US" dirty="0"/>
              <a:t>Contains strategies for measuring effectiveness</a:t>
            </a:r>
          </a:p>
          <a:p>
            <a:pPr marL="514350" lvl="0" indent="-514350">
              <a:lnSpc>
                <a:spcPct val="100000"/>
              </a:lnSpc>
              <a:spcBef>
                <a:spcPts val="0"/>
              </a:spcBef>
              <a:buClr>
                <a:srgbClr val="C00000"/>
              </a:buClr>
              <a:buFont typeface="+mj-lt"/>
              <a:buAutoNum type="arabicPeriod"/>
              <a:defRPr/>
            </a:pPr>
            <a:r>
              <a:rPr lang="en-US" dirty="0"/>
              <a:t>Actively incorporates youth voice and is responsive to youth-specific needs</a:t>
            </a:r>
          </a:p>
          <a:p>
            <a:pPr marL="514350" lvl="0" indent="-514350">
              <a:lnSpc>
                <a:spcPct val="100000"/>
              </a:lnSpc>
              <a:spcBef>
                <a:spcPts val="0"/>
              </a:spcBef>
              <a:buClr>
                <a:srgbClr val="C00000"/>
              </a:buClr>
              <a:buFont typeface="+mj-lt"/>
              <a:buAutoNum type="arabicPeriod"/>
              <a:defRPr/>
            </a:pPr>
            <a:r>
              <a:rPr lang="en-US" dirty="0"/>
              <a:t>Responds to wider community-wide priorities for preventing and ending homelessness</a:t>
            </a:r>
          </a:p>
          <a:p>
            <a:endParaRPr lang="en-US" dirty="0"/>
          </a:p>
        </p:txBody>
      </p:sp>
    </p:spTree>
    <p:extLst>
      <p:ext uri="{BB962C8B-B14F-4D97-AF65-F5344CB8AC3E}">
        <p14:creationId xmlns:p14="http://schemas.microsoft.com/office/powerpoint/2010/main" val="1971169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9BFDFE-2340-6143-B254-D0014BE4F37F}"/>
              </a:ext>
            </a:extLst>
          </p:cNvPr>
          <p:cNvSpPr>
            <a:spLocks noGrp="1"/>
          </p:cNvSpPr>
          <p:nvPr>
            <p:ph type="body" idx="1"/>
          </p:nvPr>
        </p:nvSpPr>
        <p:spPr/>
        <p:txBody>
          <a:bodyPr/>
          <a:lstStyle/>
          <a:p>
            <a:r>
              <a:rPr lang="en-US" dirty="0"/>
              <a:t>Requirements for Project Applicants</a:t>
            </a:r>
          </a:p>
        </p:txBody>
      </p:sp>
      <p:sp>
        <p:nvSpPr>
          <p:cNvPr id="3" name="Text Placeholder 2">
            <a:extLst>
              <a:ext uri="{FF2B5EF4-FFF2-40B4-BE49-F238E27FC236}">
                <a16:creationId xmlns:a16="http://schemas.microsoft.com/office/drawing/2014/main" id="{F26A3973-66BF-4C4B-8F8C-4CF5FAD5A17E}"/>
              </a:ext>
            </a:extLst>
          </p:cNvPr>
          <p:cNvSpPr>
            <a:spLocks noGrp="1"/>
          </p:cNvSpPr>
          <p:nvPr>
            <p:ph type="body" idx="2"/>
          </p:nvPr>
        </p:nvSpPr>
        <p:spPr/>
        <p:txBody>
          <a:bodyPr/>
          <a:lstStyle/>
          <a:p>
            <a:pPr lvl="0" indent="-457200">
              <a:lnSpc>
                <a:spcPct val="100000"/>
              </a:lnSpc>
              <a:spcBef>
                <a:spcPts val="0"/>
              </a:spcBef>
              <a:buClr>
                <a:srgbClr val="C00000"/>
              </a:buClr>
              <a:buSzTx/>
              <a:buFont typeface="+mj-lt"/>
              <a:buAutoNum type="arabicPeriod"/>
              <a:defRPr/>
            </a:pPr>
            <a:r>
              <a:rPr lang="en-US" dirty="0"/>
              <a:t>Submit innovative project applications to HUD via e-snaps, that achieves goals/objectives in Coordinated Community Plan, approved by PIC, </a:t>
            </a:r>
            <a:r>
              <a:rPr lang="en-US" dirty="0" err="1"/>
              <a:t>O’ahu</a:t>
            </a:r>
            <a:r>
              <a:rPr lang="en-US" dirty="0"/>
              <a:t> Youth Action Board (OYAB), and review and rank panel.</a:t>
            </a:r>
          </a:p>
          <a:p>
            <a:pPr lvl="0" indent="-457200">
              <a:lnSpc>
                <a:spcPct val="100000"/>
              </a:lnSpc>
              <a:spcBef>
                <a:spcPts val="0"/>
              </a:spcBef>
              <a:buClr>
                <a:srgbClr val="C00000"/>
              </a:buClr>
              <a:buSzTx/>
              <a:buFont typeface="+mj-lt"/>
              <a:buAutoNum type="arabicPeriod"/>
              <a:defRPr/>
            </a:pPr>
            <a:r>
              <a:rPr lang="en-US" dirty="0"/>
              <a:t>Comply with Honolulu CoC Policies and Procedures, HUD CoC Program Interim Rule, YHDP NOFA, HUD-approved exceptions. Participate in Coordinated Entry and HMIS.</a:t>
            </a:r>
          </a:p>
          <a:p>
            <a:pPr lvl="0" indent="-457200">
              <a:lnSpc>
                <a:spcPct val="100000"/>
              </a:lnSpc>
              <a:spcBef>
                <a:spcPts val="0"/>
              </a:spcBef>
              <a:buClr>
                <a:srgbClr val="C00000"/>
              </a:buClr>
              <a:buSzTx/>
              <a:buFont typeface="+mj-lt"/>
              <a:buAutoNum type="arabicPeriod"/>
              <a:defRPr/>
            </a:pPr>
            <a:r>
              <a:rPr lang="en-US" dirty="0"/>
              <a:t>Comply with all HUD CoC and YHDP program reporting and evaluation requirements. </a:t>
            </a:r>
          </a:p>
        </p:txBody>
      </p:sp>
    </p:spTree>
    <p:extLst>
      <p:ext uri="{BB962C8B-B14F-4D97-AF65-F5344CB8AC3E}">
        <p14:creationId xmlns:p14="http://schemas.microsoft.com/office/powerpoint/2010/main" val="1981976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69F880-57A0-654B-BF4E-F593DE4946B2}"/>
              </a:ext>
            </a:extLst>
          </p:cNvPr>
          <p:cNvSpPr>
            <a:spLocks noGrp="1"/>
          </p:cNvSpPr>
          <p:nvPr>
            <p:ph type="body" sz="quarter" idx="10"/>
          </p:nvPr>
        </p:nvSpPr>
        <p:spPr/>
        <p:txBody>
          <a:bodyPr/>
          <a:lstStyle/>
          <a:p>
            <a:r>
              <a:rPr lang="en-US" dirty="0"/>
              <a:t>Proposal Requirements:          Interest and Experience</a:t>
            </a:r>
          </a:p>
        </p:txBody>
      </p:sp>
      <p:sp>
        <p:nvSpPr>
          <p:cNvPr id="3" name="Text Placeholder 2">
            <a:extLst>
              <a:ext uri="{FF2B5EF4-FFF2-40B4-BE49-F238E27FC236}">
                <a16:creationId xmlns:a16="http://schemas.microsoft.com/office/drawing/2014/main" id="{6FA39D09-E2BE-B140-81BF-8938BC5D0395}"/>
              </a:ext>
            </a:extLst>
          </p:cNvPr>
          <p:cNvSpPr>
            <a:spLocks noGrp="1"/>
          </p:cNvSpPr>
          <p:nvPr>
            <p:ph type="body" sz="quarter" idx="11"/>
          </p:nvPr>
        </p:nvSpPr>
        <p:spPr/>
        <p:txBody>
          <a:bodyPr/>
          <a:lstStyle/>
          <a:p>
            <a:r>
              <a:rPr lang="en-US" dirty="0"/>
              <a:t>Cover Page, Table of Contents</a:t>
            </a:r>
          </a:p>
          <a:p>
            <a:r>
              <a:rPr lang="en-US" dirty="0"/>
              <a:t>Interest </a:t>
            </a:r>
          </a:p>
          <a:p>
            <a:r>
              <a:rPr lang="en-US" dirty="0"/>
              <a:t>Organizational Experience </a:t>
            </a:r>
          </a:p>
          <a:p>
            <a:pPr lvl="1"/>
            <a:r>
              <a:rPr lang="en-US" dirty="0"/>
              <a:t>History of Performance and Compliance</a:t>
            </a:r>
          </a:p>
          <a:p>
            <a:pPr lvl="1"/>
            <a:r>
              <a:rPr lang="en-US" dirty="0"/>
              <a:t>Collaboration and Knowledge of Community Resources</a:t>
            </a:r>
          </a:p>
          <a:p>
            <a:pPr lvl="1"/>
            <a:r>
              <a:rPr lang="en-US" dirty="0"/>
              <a:t>Staff Qualifications and Experience</a:t>
            </a:r>
          </a:p>
          <a:p>
            <a:pPr lvl="1"/>
            <a:r>
              <a:rPr lang="en-US" dirty="0"/>
              <a:t>Compliance with Fair Housing and Equal Access Requirements</a:t>
            </a:r>
          </a:p>
          <a:p>
            <a:pPr marL="0" indent="0">
              <a:buNone/>
            </a:pPr>
            <a:endParaRPr lang="en-US" dirty="0"/>
          </a:p>
        </p:txBody>
      </p:sp>
    </p:spTree>
    <p:extLst>
      <p:ext uri="{BB962C8B-B14F-4D97-AF65-F5344CB8AC3E}">
        <p14:creationId xmlns:p14="http://schemas.microsoft.com/office/powerpoint/2010/main" val="3869251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B21359-0574-E64E-BC7F-741F43DB76AC}"/>
              </a:ext>
            </a:extLst>
          </p:cNvPr>
          <p:cNvSpPr>
            <a:spLocks noGrp="1"/>
          </p:cNvSpPr>
          <p:nvPr>
            <p:ph type="body" idx="1"/>
          </p:nvPr>
        </p:nvSpPr>
        <p:spPr/>
        <p:txBody>
          <a:bodyPr/>
          <a:lstStyle/>
          <a:p>
            <a:pPr marL="238125" indent="-9525"/>
            <a:r>
              <a:rPr lang="en-US" dirty="0"/>
              <a:t>Proposal Requirements:      Program Description</a:t>
            </a:r>
          </a:p>
        </p:txBody>
      </p:sp>
      <p:sp>
        <p:nvSpPr>
          <p:cNvPr id="3" name="Text Placeholder 2">
            <a:extLst>
              <a:ext uri="{FF2B5EF4-FFF2-40B4-BE49-F238E27FC236}">
                <a16:creationId xmlns:a16="http://schemas.microsoft.com/office/drawing/2014/main" id="{37D98420-681B-1247-AC45-64D293E4369C}"/>
              </a:ext>
            </a:extLst>
          </p:cNvPr>
          <p:cNvSpPr>
            <a:spLocks noGrp="1"/>
          </p:cNvSpPr>
          <p:nvPr>
            <p:ph type="body" idx="2"/>
          </p:nvPr>
        </p:nvSpPr>
        <p:spPr/>
        <p:txBody>
          <a:bodyPr/>
          <a:lstStyle/>
          <a:p>
            <a:pPr marL="101600" indent="0">
              <a:buNone/>
            </a:pPr>
            <a:r>
              <a:rPr lang="en-US" dirty="0"/>
              <a:t>The program description should include the following elements:</a:t>
            </a:r>
          </a:p>
          <a:p>
            <a:pPr marL="101600" indent="0">
              <a:buNone/>
            </a:pPr>
            <a:endParaRPr lang="en-US" dirty="0"/>
          </a:p>
          <a:p>
            <a:pPr lvl="1"/>
            <a:r>
              <a:rPr lang="en-US" dirty="0">
                <a:latin typeface="+mn-lt"/>
              </a:rPr>
              <a:t>Program Design</a:t>
            </a:r>
          </a:p>
          <a:p>
            <a:pPr lvl="1"/>
            <a:r>
              <a:rPr lang="en-US" dirty="0">
                <a:latin typeface="+mn-lt"/>
              </a:rPr>
              <a:t>Supportive Services</a:t>
            </a:r>
          </a:p>
          <a:p>
            <a:pPr lvl="1"/>
            <a:r>
              <a:rPr lang="en-US" dirty="0">
                <a:latin typeface="+mn-lt"/>
              </a:rPr>
              <a:t>Linkages</a:t>
            </a:r>
          </a:p>
          <a:p>
            <a:pPr lvl="1"/>
            <a:r>
              <a:rPr lang="en-US" dirty="0">
                <a:latin typeface="+mn-lt"/>
              </a:rPr>
              <a:t>Youth Involvement and Leadership</a:t>
            </a:r>
          </a:p>
          <a:p>
            <a:pPr lvl="1"/>
            <a:r>
              <a:rPr lang="en-US" dirty="0">
                <a:latin typeface="+mn-lt"/>
              </a:rPr>
              <a:t>Populations of Focus</a:t>
            </a:r>
          </a:p>
          <a:p>
            <a:pPr lvl="1"/>
            <a:r>
              <a:rPr lang="en-US" dirty="0">
                <a:latin typeface="+mn-lt"/>
              </a:rPr>
              <a:t>Cultural Competency</a:t>
            </a:r>
          </a:p>
          <a:p>
            <a:pPr marL="101600" indent="0">
              <a:buNone/>
            </a:pPr>
            <a:endParaRPr lang="en-US" dirty="0"/>
          </a:p>
        </p:txBody>
      </p:sp>
      <p:pic>
        <p:nvPicPr>
          <p:cNvPr id="5" name="Picture 4" descr="A picture containing object&#10;&#10;Description generated with high confidence">
            <a:extLst>
              <a:ext uri="{FF2B5EF4-FFF2-40B4-BE49-F238E27FC236}">
                <a16:creationId xmlns:a16="http://schemas.microsoft.com/office/drawing/2014/main" id="{B5C2BE6E-EBD7-4746-8FE3-BCE3A8456DD8}"/>
              </a:ext>
            </a:extLst>
          </p:cNvPr>
          <p:cNvPicPr>
            <a:picLocks noChangeAspect="1"/>
          </p:cNvPicPr>
          <p:nvPr/>
        </p:nvPicPr>
        <p:blipFill rotWithShape="1">
          <a:blip r:embed="rId2">
            <a:extLst>
              <a:ext uri="{28A0092B-C50C-407E-A947-70E740481C1C}">
                <a14:useLocalDpi xmlns:a14="http://schemas.microsoft.com/office/drawing/2010/main" val="0"/>
              </a:ext>
            </a:extLst>
          </a:blip>
          <a:srcRect l="23304" r="10643" b="-2"/>
          <a:stretch/>
        </p:blipFill>
        <p:spPr>
          <a:xfrm>
            <a:off x="6307479" y="2544417"/>
            <a:ext cx="2332662" cy="3299791"/>
          </a:xfrm>
          <a:custGeom>
            <a:avLst/>
            <a:gdLst>
              <a:gd name="connsiteX0" fmla="*/ 121782 w 5110407"/>
              <a:gd name="connsiteY0" fmla="*/ 0 h 6856413"/>
              <a:gd name="connsiteX1" fmla="*/ 4731440 w 5110407"/>
              <a:gd name="connsiteY1" fmla="*/ 0 h 6856413"/>
              <a:gd name="connsiteX2" fmla="*/ 4775629 w 5110407"/>
              <a:gd name="connsiteY2" fmla="*/ 179775 h 6856413"/>
              <a:gd name="connsiteX3" fmla="*/ 5084710 w 5110407"/>
              <a:gd name="connsiteY3" fmla="*/ 4108260 h 6856413"/>
              <a:gd name="connsiteX4" fmla="*/ 4768709 w 5110407"/>
              <a:gd name="connsiteY4" fmla="*/ 6381464 h 6856413"/>
              <a:gd name="connsiteX5" fmla="*/ 4653290 w 5110407"/>
              <a:gd name="connsiteY5" fmla="*/ 6856413 h 6856413"/>
              <a:gd name="connsiteX6" fmla="*/ 0 w 5110407"/>
              <a:gd name="connsiteY6" fmla="*/ 6856413 h 6856413"/>
              <a:gd name="connsiteX7" fmla="*/ 21062 w 5110407"/>
              <a:gd name="connsiteY7" fmla="*/ 6803488 h 6856413"/>
              <a:gd name="connsiteX8" fmla="*/ 636462 w 5110407"/>
              <a:gd name="connsiteY8" fmla="*/ 3844830 h 6856413"/>
              <a:gd name="connsiteX9" fmla="*/ 203879 w 5110407"/>
              <a:gd name="connsiteY9" fmla="*/ 236924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10407" h="6856413">
                <a:moveTo>
                  <a:pt x="121782" y="0"/>
                </a:moveTo>
                <a:lnTo>
                  <a:pt x="4731440" y="0"/>
                </a:lnTo>
                <a:lnTo>
                  <a:pt x="4775629" y="179775"/>
                </a:lnTo>
                <a:cubicBezTo>
                  <a:pt x="5052916" y="1415453"/>
                  <a:pt x="5165791" y="2739148"/>
                  <a:pt x="5084710" y="4108260"/>
                </a:cubicBezTo>
                <a:cubicBezTo>
                  <a:pt x="5038379" y="4890611"/>
                  <a:pt x="4930907" y="5650759"/>
                  <a:pt x="4768709" y="6381464"/>
                </a:cubicBezTo>
                <a:lnTo>
                  <a:pt x="4653290" y="6856413"/>
                </a:lnTo>
                <a:lnTo>
                  <a:pt x="0" y="6856413"/>
                </a:lnTo>
                <a:lnTo>
                  <a:pt x="21062" y="6803488"/>
                </a:lnTo>
                <a:cubicBezTo>
                  <a:pt x="355644" y="5917239"/>
                  <a:pt x="573134" y="4914171"/>
                  <a:pt x="636462" y="3844830"/>
                </a:cubicBezTo>
                <a:cubicBezTo>
                  <a:pt x="713862" y="2537857"/>
                  <a:pt x="550895" y="1302013"/>
                  <a:pt x="203879" y="236924"/>
                </a:cubicBezTo>
                <a:close/>
              </a:path>
            </a:pathLst>
          </a:custGeom>
        </p:spPr>
      </p:pic>
    </p:spTree>
    <p:extLst>
      <p:ext uri="{BB962C8B-B14F-4D97-AF65-F5344CB8AC3E}">
        <p14:creationId xmlns:p14="http://schemas.microsoft.com/office/powerpoint/2010/main" val="469379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E3CD55-AEDB-2A4E-99CC-A891A9FB2E4D}"/>
              </a:ext>
            </a:extLst>
          </p:cNvPr>
          <p:cNvSpPr>
            <a:spLocks noGrp="1"/>
          </p:cNvSpPr>
          <p:nvPr>
            <p:ph type="body" sz="quarter" idx="10"/>
          </p:nvPr>
        </p:nvSpPr>
        <p:spPr/>
        <p:txBody>
          <a:bodyPr/>
          <a:lstStyle/>
          <a:p>
            <a:r>
              <a:rPr lang="en-US" dirty="0"/>
              <a:t>Proposal Requirements: HUD Key Principles and Prioritized Elements</a:t>
            </a:r>
          </a:p>
        </p:txBody>
      </p:sp>
      <p:sp>
        <p:nvSpPr>
          <p:cNvPr id="3" name="Text Placeholder 2">
            <a:extLst>
              <a:ext uri="{FF2B5EF4-FFF2-40B4-BE49-F238E27FC236}">
                <a16:creationId xmlns:a16="http://schemas.microsoft.com/office/drawing/2014/main" id="{0C7FBF2E-07F9-774D-8F7D-C17BA5816724}"/>
              </a:ext>
            </a:extLst>
          </p:cNvPr>
          <p:cNvSpPr>
            <a:spLocks noGrp="1"/>
          </p:cNvSpPr>
          <p:nvPr>
            <p:ph type="body" sz="quarter" idx="11"/>
          </p:nvPr>
        </p:nvSpPr>
        <p:spPr/>
        <p:txBody>
          <a:bodyPr/>
          <a:lstStyle/>
          <a:p>
            <a:r>
              <a:rPr lang="en-US" dirty="0"/>
              <a:t>Alignment with HUD Principles and Prioritized Elements of Coordinated Community Plan</a:t>
            </a:r>
          </a:p>
          <a:p>
            <a:pPr lvl="1"/>
            <a:r>
              <a:rPr lang="en-US" dirty="0"/>
              <a:t>USICH Four Core Outcomes (stable housing, permanent connections, education/employment, social-emotional well-being)</a:t>
            </a:r>
          </a:p>
          <a:p>
            <a:pPr lvl="1"/>
            <a:r>
              <a:rPr lang="en-US" dirty="0"/>
              <a:t>Permanent Connections and Family Engagement</a:t>
            </a:r>
          </a:p>
          <a:p>
            <a:pPr lvl="1"/>
            <a:r>
              <a:rPr lang="en-US" dirty="0"/>
              <a:t>Youth Choice</a:t>
            </a:r>
          </a:p>
          <a:p>
            <a:pPr lvl="1"/>
            <a:r>
              <a:rPr lang="en-US" dirty="0"/>
              <a:t>Positive Youth Development and Trauma Informed Care</a:t>
            </a:r>
          </a:p>
          <a:p>
            <a:pPr lvl="1"/>
            <a:r>
              <a:rPr lang="en-US" dirty="0"/>
              <a:t>Social and Community Integration</a:t>
            </a:r>
          </a:p>
          <a:p>
            <a:r>
              <a:rPr lang="en-US" dirty="0"/>
              <a:t>Innovative elements to be incorporated into project</a:t>
            </a:r>
          </a:p>
          <a:p>
            <a:pPr marL="0" indent="0">
              <a:buNone/>
            </a:pPr>
            <a:endParaRPr lang="en-US" dirty="0"/>
          </a:p>
        </p:txBody>
      </p:sp>
    </p:spTree>
    <p:extLst>
      <p:ext uri="{BB962C8B-B14F-4D97-AF65-F5344CB8AC3E}">
        <p14:creationId xmlns:p14="http://schemas.microsoft.com/office/powerpoint/2010/main" val="3303597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84B434-8674-654A-B0C7-88AF247A5C57}"/>
              </a:ext>
            </a:extLst>
          </p:cNvPr>
          <p:cNvSpPr>
            <a:spLocks noGrp="1"/>
          </p:cNvSpPr>
          <p:nvPr>
            <p:ph type="body" sz="quarter" idx="10"/>
          </p:nvPr>
        </p:nvSpPr>
        <p:spPr/>
        <p:txBody>
          <a:bodyPr/>
          <a:lstStyle/>
          <a:p>
            <a:r>
              <a:rPr lang="en-US" dirty="0"/>
              <a:t>Proposal Requirements: Implementation Plan</a:t>
            </a:r>
          </a:p>
        </p:txBody>
      </p:sp>
      <p:sp>
        <p:nvSpPr>
          <p:cNvPr id="3" name="Text Placeholder 2">
            <a:extLst>
              <a:ext uri="{FF2B5EF4-FFF2-40B4-BE49-F238E27FC236}">
                <a16:creationId xmlns:a16="http://schemas.microsoft.com/office/drawing/2014/main" id="{86783B75-94B4-FF4A-A8D0-275A00986DDF}"/>
              </a:ext>
            </a:extLst>
          </p:cNvPr>
          <p:cNvSpPr>
            <a:spLocks noGrp="1"/>
          </p:cNvSpPr>
          <p:nvPr>
            <p:ph type="body" sz="quarter" idx="11"/>
          </p:nvPr>
        </p:nvSpPr>
        <p:spPr/>
        <p:txBody>
          <a:bodyPr/>
          <a:lstStyle/>
          <a:p>
            <a:pPr marL="0" indent="0">
              <a:buNone/>
            </a:pPr>
            <a:r>
              <a:rPr lang="en-US" dirty="0"/>
              <a:t>The implementation plan should provide the following details on how the project will be put into action:</a:t>
            </a:r>
          </a:p>
          <a:p>
            <a:pPr marL="0" indent="0">
              <a:buNone/>
            </a:pPr>
            <a:endParaRPr lang="en-US" dirty="0"/>
          </a:p>
          <a:p>
            <a:pPr lvl="1"/>
            <a:r>
              <a:rPr lang="en-US" dirty="0"/>
              <a:t>Timeline</a:t>
            </a:r>
          </a:p>
          <a:p>
            <a:pPr lvl="1"/>
            <a:r>
              <a:rPr lang="en-US" dirty="0"/>
              <a:t>Access</a:t>
            </a:r>
          </a:p>
          <a:p>
            <a:pPr lvl="1"/>
            <a:r>
              <a:rPr lang="en-US" dirty="0"/>
              <a:t>Staff Training</a:t>
            </a:r>
          </a:p>
          <a:p>
            <a:pPr lvl="1"/>
            <a:r>
              <a:rPr lang="en-US" dirty="0"/>
              <a:t>Budget</a:t>
            </a:r>
          </a:p>
          <a:p>
            <a:pPr lvl="1"/>
            <a:r>
              <a:rPr lang="en-US" dirty="0"/>
              <a:t>Match</a:t>
            </a:r>
          </a:p>
          <a:p>
            <a:pPr marL="0" indent="0">
              <a:buNone/>
            </a:pPr>
            <a:endParaRPr lang="en-US" dirty="0"/>
          </a:p>
          <a:p>
            <a:pPr marL="0" indent="0">
              <a:buNone/>
            </a:pPr>
            <a:endParaRPr lang="en-US" dirty="0"/>
          </a:p>
        </p:txBody>
      </p:sp>
      <p:pic>
        <p:nvPicPr>
          <p:cNvPr id="5" name="Graphic 4" descr="Playbook">
            <a:extLst>
              <a:ext uri="{FF2B5EF4-FFF2-40B4-BE49-F238E27FC236}">
                <a16:creationId xmlns:a16="http://schemas.microsoft.com/office/drawing/2014/main" id="{2EBB4EA8-B30B-9847-ADE6-BFE2756070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47252" y="2564633"/>
            <a:ext cx="2584174" cy="2584174"/>
          </a:xfrm>
          <a:prstGeom prst="rect">
            <a:avLst/>
          </a:prstGeom>
        </p:spPr>
      </p:pic>
    </p:spTree>
    <p:extLst>
      <p:ext uri="{BB962C8B-B14F-4D97-AF65-F5344CB8AC3E}">
        <p14:creationId xmlns:p14="http://schemas.microsoft.com/office/powerpoint/2010/main" val="235935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37575" y="512566"/>
            <a:ext cx="8520600" cy="572700"/>
          </a:xfrm>
          <a:prstGeom prst="rect">
            <a:avLst/>
          </a:prstGeom>
        </p:spPr>
        <p:txBody>
          <a:bodyPr spcFirstLastPara="1" wrap="square" lIns="91425" tIns="91425" rIns="91425" bIns="91425" anchor="t" anchorCtr="0">
            <a:noAutofit/>
          </a:bodyPr>
          <a:lstStyle/>
          <a:p>
            <a:pPr>
              <a:buClr>
                <a:srgbClr val="00B398"/>
              </a:buClr>
              <a:buSzPts val="4400"/>
            </a:pPr>
            <a:r>
              <a:rPr lang="en" sz="2400" b="1" dirty="0">
                <a:solidFill>
                  <a:srgbClr val="00B398"/>
                </a:solidFill>
              </a:rPr>
              <a:t>Today’s Focus  </a:t>
            </a:r>
            <a:endParaRPr sz="2400" b="1" dirty="0"/>
          </a:p>
        </p:txBody>
      </p:sp>
      <p:sp>
        <p:nvSpPr>
          <p:cNvPr id="4" name="Content Placeholder 4">
            <a:extLst>
              <a:ext uri="{FF2B5EF4-FFF2-40B4-BE49-F238E27FC236}">
                <a16:creationId xmlns:a16="http://schemas.microsoft.com/office/drawing/2014/main" id="{AD591807-8F96-2948-8F89-8FC16738BAB7}"/>
              </a:ext>
            </a:extLst>
          </p:cNvPr>
          <p:cNvSpPr txBox="1">
            <a:spLocks/>
          </p:cNvSpPr>
          <p:nvPr/>
        </p:nvSpPr>
        <p:spPr>
          <a:xfrm>
            <a:off x="468536" y="1454046"/>
            <a:ext cx="8446770" cy="3490778"/>
          </a:xfrm>
          <a:prstGeom prst="rect">
            <a:avLst/>
          </a:prstGeom>
        </p:spPr>
        <p:txBody>
          <a:bodyPr spcFirstLastPara="1" wrap="square" lIns="91425" tIns="91425" rIns="91425" bIns="91425" anchor="t" anchorCtr="0">
            <a:normAutofit/>
          </a:bodyPr>
          <a:lstStyle>
            <a:lvl1pPr marL="457200" lvl="0" indent="-342900"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914400" lvl="1" indent="-317500" algn="l" defTabSz="914400" rtl="0" eaLnBrk="1" latinLnBrk="0" hangingPunct="1">
              <a:lnSpc>
                <a:spcPct val="90000"/>
              </a:lnSpc>
              <a:spcBef>
                <a:spcPts val="160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371600" lvl="2" indent="-317500" algn="l" defTabSz="914400" rtl="0" eaLnBrk="1" latinLnBrk="0" hangingPunct="1">
              <a:lnSpc>
                <a:spcPct val="90000"/>
              </a:lnSpc>
              <a:spcBef>
                <a:spcPts val="160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1828800" lvl="3" indent="-317500" algn="l" defTabSz="914400" rtl="0" eaLnBrk="1" latinLnBrk="0" hangingPunct="1">
              <a:lnSpc>
                <a:spcPct val="90000"/>
              </a:lnSpc>
              <a:spcBef>
                <a:spcPts val="160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2286000" lvl="4" indent="-317500" algn="l" defTabSz="914400" rtl="0" eaLnBrk="1" latinLnBrk="0" hangingPunct="1">
              <a:lnSpc>
                <a:spcPct val="90000"/>
              </a:lnSpc>
              <a:spcBef>
                <a:spcPts val="160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2743200" lvl="5" indent="-317500" algn="l" defTabSz="914400" rtl="0" eaLnBrk="1" latinLnBrk="0" hangingPunct="1">
              <a:lnSpc>
                <a:spcPct val="90000"/>
              </a:lnSpc>
              <a:spcBef>
                <a:spcPts val="160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3200400" lvl="6" indent="-317500" algn="l" defTabSz="914400" rtl="0" eaLnBrk="1" latinLnBrk="0" hangingPunct="1">
              <a:lnSpc>
                <a:spcPct val="90000"/>
              </a:lnSpc>
              <a:spcBef>
                <a:spcPts val="160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3657600" lvl="7" indent="-317500" algn="l" defTabSz="914400" rtl="0" eaLnBrk="1" latinLnBrk="0" hangingPunct="1">
              <a:lnSpc>
                <a:spcPct val="90000"/>
              </a:lnSpc>
              <a:spcBef>
                <a:spcPts val="160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4114800" lvl="8" indent="-317500" algn="l" defTabSz="914400" rtl="0" eaLnBrk="1" latinLnBrk="0" hangingPunct="1">
              <a:lnSpc>
                <a:spcPct val="90000"/>
              </a:lnSpc>
              <a:spcBef>
                <a:spcPts val="1600"/>
              </a:spcBef>
              <a:spcAft>
                <a:spcPts val="1600"/>
              </a:spcAft>
              <a:buSzPts val="1400"/>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200" dirty="0"/>
              <a:t>Introductions</a:t>
            </a:r>
          </a:p>
          <a:p>
            <a:pPr marL="514350" indent="-514350">
              <a:buFont typeface="+mj-lt"/>
              <a:buAutoNum type="arabicPeriod"/>
            </a:pPr>
            <a:r>
              <a:rPr lang="en-US" sz="2200" dirty="0"/>
              <a:t>Background</a:t>
            </a:r>
          </a:p>
          <a:p>
            <a:pPr marL="514350" indent="-514350">
              <a:buFont typeface="+mj-lt"/>
              <a:buAutoNum type="arabicPeriod"/>
            </a:pPr>
            <a:r>
              <a:rPr lang="en-US" sz="2200" dirty="0"/>
              <a:t>Key YHDP Program Requirements</a:t>
            </a:r>
          </a:p>
          <a:p>
            <a:pPr marL="514350" indent="-514350">
              <a:buFont typeface="+mj-lt"/>
              <a:buAutoNum type="arabicPeriod"/>
            </a:pPr>
            <a:r>
              <a:rPr lang="en-US" sz="2200" dirty="0"/>
              <a:t>YHDP NOFA Competition Overview &amp; Funding Availability</a:t>
            </a:r>
          </a:p>
          <a:p>
            <a:pPr marL="514350" indent="-514350">
              <a:buFont typeface="+mj-lt"/>
              <a:buAutoNum type="arabicPeriod"/>
            </a:pPr>
            <a:r>
              <a:rPr lang="en-US" sz="2200" dirty="0"/>
              <a:t>Local Timeline</a:t>
            </a:r>
          </a:p>
          <a:p>
            <a:pPr marL="514350" indent="-514350">
              <a:buFont typeface="+mj-lt"/>
              <a:buAutoNum type="arabicPeriod"/>
            </a:pPr>
            <a:r>
              <a:rPr lang="en-US" sz="2200" dirty="0"/>
              <a:t>HUD and CoC Program Specifics </a:t>
            </a:r>
          </a:p>
          <a:p>
            <a:pPr marL="514350" indent="-514350">
              <a:buFont typeface="+mj-lt"/>
              <a:buAutoNum type="arabicPeriod"/>
            </a:pPr>
            <a:r>
              <a:rPr lang="en-US" sz="2200" dirty="0"/>
              <a:t>Wrap-Up and Q&amp;A</a:t>
            </a:r>
          </a:p>
        </p:txBody>
      </p:sp>
    </p:spTree>
    <p:extLst>
      <p:ext uri="{BB962C8B-B14F-4D97-AF65-F5344CB8AC3E}">
        <p14:creationId xmlns:p14="http://schemas.microsoft.com/office/powerpoint/2010/main" val="818686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F542AA-3A63-ED49-9731-CA54C43ED5E8}"/>
              </a:ext>
            </a:extLst>
          </p:cNvPr>
          <p:cNvSpPr>
            <a:spLocks noGrp="1"/>
          </p:cNvSpPr>
          <p:nvPr>
            <p:ph type="body" sz="quarter" idx="10"/>
          </p:nvPr>
        </p:nvSpPr>
        <p:spPr/>
        <p:txBody>
          <a:bodyPr/>
          <a:lstStyle/>
          <a:p>
            <a:r>
              <a:rPr lang="en-US" dirty="0"/>
              <a:t>Evaluation Process</a:t>
            </a:r>
          </a:p>
        </p:txBody>
      </p:sp>
      <p:sp>
        <p:nvSpPr>
          <p:cNvPr id="3" name="Text Placeholder 2">
            <a:extLst>
              <a:ext uri="{FF2B5EF4-FFF2-40B4-BE49-F238E27FC236}">
                <a16:creationId xmlns:a16="http://schemas.microsoft.com/office/drawing/2014/main" id="{480C807A-D11B-8941-9378-31A41D133F93}"/>
              </a:ext>
            </a:extLst>
          </p:cNvPr>
          <p:cNvSpPr>
            <a:spLocks noGrp="1"/>
          </p:cNvSpPr>
          <p:nvPr>
            <p:ph type="body" sz="quarter" idx="11"/>
          </p:nvPr>
        </p:nvSpPr>
        <p:spPr/>
        <p:txBody>
          <a:bodyPr/>
          <a:lstStyle/>
          <a:p>
            <a:r>
              <a:rPr lang="en-US" dirty="0"/>
              <a:t>Proposals will be evaluated by:</a:t>
            </a:r>
          </a:p>
          <a:p>
            <a:pPr lvl="1"/>
            <a:r>
              <a:rPr lang="en-US" dirty="0"/>
              <a:t>Review and Rank Committee, including members of OYAB</a:t>
            </a:r>
          </a:p>
          <a:p>
            <a:pPr lvl="1"/>
            <a:r>
              <a:rPr lang="en-US" dirty="0"/>
              <a:t>HUD</a:t>
            </a:r>
          </a:p>
          <a:p>
            <a:r>
              <a:rPr lang="en-US" dirty="0"/>
              <a:t>YHDP Project Scoring Tool</a:t>
            </a:r>
          </a:p>
          <a:p>
            <a:r>
              <a:rPr lang="en-US" dirty="0"/>
              <a:t>All applicants will be informed in writing whether project accepted/rejected</a:t>
            </a:r>
          </a:p>
          <a:p>
            <a:r>
              <a:rPr lang="en-US" dirty="0"/>
              <a:t>Applications may be amended per feedback from OYAB, R&amp;R, HUD</a:t>
            </a:r>
          </a:p>
          <a:p>
            <a:endParaRPr lang="en-US" dirty="0"/>
          </a:p>
        </p:txBody>
      </p:sp>
    </p:spTree>
    <p:extLst>
      <p:ext uri="{BB962C8B-B14F-4D97-AF65-F5344CB8AC3E}">
        <p14:creationId xmlns:p14="http://schemas.microsoft.com/office/powerpoint/2010/main" val="1001324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F60051-12F5-C446-9E95-A57F1966655D}"/>
              </a:ext>
            </a:extLst>
          </p:cNvPr>
          <p:cNvSpPr>
            <a:spLocks noGrp="1"/>
          </p:cNvSpPr>
          <p:nvPr>
            <p:ph type="body" sz="quarter" idx="10"/>
          </p:nvPr>
        </p:nvSpPr>
        <p:spPr/>
        <p:txBody>
          <a:bodyPr/>
          <a:lstStyle/>
          <a:p>
            <a:r>
              <a:rPr lang="en-US" dirty="0"/>
              <a:t>YHDP RFP Project Scoring Tool: Threshold Criteria</a:t>
            </a:r>
          </a:p>
        </p:txBody>
      </p:sp>
      <p:sp>
        <p:nvSpPr>
          <p:cNvPr id="3" name="Text Placeholder 2">
            <a:extLst>
              <a:ext uri="{FF2B5EF4-FFF2-40B4-BE49-F238E27FC236}">
                <a16:creationId xmlns:a16="http://schemas.microsoft.com/office/drawing/2014/main" id="{F97B1B20-ED98-9545-861A-306DEEA09181}"/>
              </a:ext>
            </a:extLst>
          </p:cNvPr>
          <p:cNvSpPr>
            <a:spLocks noGrp="1"/>
          </p:cNvSpPr>
          <p:nvPr>
            <p:ph type="body" sz="quarter" idx="11"/>
          </p:nvPr>
        </p:nvSpPr>
        <p:spPr/>
        <p:txBody>
          <a:bodyPr/>
          <a:lstStyle/>
          <a:p>
            <a:pPr marL="0" indent="0">
              <a:buNone/>
            </a:pPr>
            <a:r>
              <a:rPr lang="en-US" dirty="0"/>
              <a:t>There are a number of criteria that are </a:t>
            </a:r>
            <a:r>
              <a:rPr lang="en-US" b="1" dirty="0">
                <a:solidFill>
                  <a:srgbClr val="C00000"/>
                </a:solidFill>
              </a:rPr>
              <a:t>required</a:t>
            </a:r>
            <a:r>
              <a:rPr lang="en-US" dirty="0"/>
              <a:t> but not scored for YHDP project proposals. </a:t>
            </a:r>
            <a:r>
              <a:rPr lang="en-US" b="1" i="1" dirty="0"/>
              <a:t>All threshold criteria must be met to be eligible for funding.</a:t>
            </a:r>
            <a:r>
              <a:rPr lang="en-US" dirty="0"/>
              <a:t> Highlights include: </a:t>
            </a:r>
          </a:p>
          <a:p>
            <a:pPr marL="0" indent="0">
              <a:buNone/>
            </a:pPr>
            <a:endParaRPr lang="en-US" sz="200" dirty="0"/>
          </a:p>
          <a:p>
            <a:pPr lvl="1"/>
            <a:r>
              <a:rPr lang="en-US" dirty="0"/>
              <a:t>HMIS Implementation</a:t>
            </a:r>
          </a:p>
          <a:p>
            <a:pPr lvl="1"/>
            <a:r>
              <a:rPr lang="en-US" dirty="0"/>
              <a:t>Coordinated Entry</a:t>
            </a:r>
          </a:p>
          <a:p>
            <a:pPr lvl="1"/>
            <a:r>
              <a:rPr lang="en-US" dirty="0"/>
              <a:t>Inclusion in and alignment with </a:t>
            </a:r>
            <a:r>
              <a:rPr lang="en-US" dirty="0" err="1"/>
              <a:t>O’ahu</a:t>
            </a:r>
            <a:r>
              <a:rPr lang="en-US" dirty="0"/>
              <a:t> YHDP Coordinated Community Plan (outlined in local NOFA)</a:t>
            </a:r>
          </a:p>
          <a:p>
            <a:pPr lvl="1"/>
            <a:r>
              <a:rPr lang="en-US" dirty="0"/>
              <a:t>Housing First</a:t>
            </a:r>
          </a:p>
          <a:p>
            <a:pPr lvl="1"/>
            <a:r>
              <a:rPr lang="en-US" dirty="0"/>
              <a:t>Positive Youth Development (PYD) and Trauma-Informed Care (TIC)</a:t>
            </a:r>
          </a:p>
          <a:p>
            <a:pPr lvl="1"/>
            <a:r>
              <a:rPr lang="en-US" dirty="0"/>
              <a:t>Youth Voice in Hiring</a:t>
            </a:r>
          </a:p>
          <a:p>
            <a:pPr lvl="1"/>
            <a:r>
              <a:rPr lang="en-US" dirty="0"/>
              <a:t>Social and Community Integration</a:t>
            </a:r>
          </a:p>
          <a:p>
            <a:pPr marL="457200" lvl="1" indent="0">
              <a:buNone/>
            </a:pPr>
            <a:endParaRPr lang="en-US" sz="200" dirty="0"/>
          </a:p>
          <a:p>
            <a:pPr marL="0" indent="0">
              <a:buNone/>
            </a:pPr>
            <a:r>
              <a:rPr lang="en-US" i="1" dirty="0"/>
              <a:t>[See YHDP RFP Project Scoring Tool for full list]</a:t>
            </a:r>
          </a:p>
        </p:txBody>
      </p:sp>
    </p:spTree>
    <p:extLst>
      <p:ext uri="{BB962C8B-B14F-4D97-AF65-F5344CB8AC3E}">
        <p14:creationId xmlns:p14="http://schemas.microsoft.com/office/powerpoint/2010/main" val="1381023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59936D-871B-314F-9035-2F7C0F54B963}"/>
              </a:ext>
            </a:extLst>
          </p:cNvPr>
          <p:cNvSpPr>
            <a:spLocks noGrp="1"/>
          </p:cNvSpPr>
          <p:nvPr>
            <p:ph type="body" sz="quarter" idx="10"/>
          </p:nvPr>
        </p:nvSpPr>
        <p:spPr/>
        <p:txBody>
          <a:bodyPr/>
          <a:lstStyle/>
          <a:p>
            <a:r>
              <a:rPr lang="en-US" dirty="0"/>
              <a:t>YHDP RFP Project Scoring Tool:     Scored Criteria </a:t>
            </a:r>
          </a:p>
        </p:txBody>
      </p:sp>
      <p:sp>
        <p:nvSpPr>
          <p:cNvPr id="3" name="Text Placeholder 2">
            <a:extLst>
              <a:ext uri="{FF2B5EF4-FFF2-40B4-BE49-F238E27FC236}">
                <a16:creationId xmlns:a16="http://schemas.microsoft.com/office/drawing/2014/main" id="{1AF19EF0-2F26-BE41-B44D-0687AD489883}"/>
              </a:ext>
            </a:extLst>
          </p:cNvPr>
          <p:cNvSpPr>
            <a:spLocks noGrp="1"/>
          </p:cNvSpPr>
          <p:nvPr>
            <p:ph type="body" sz="quarter" idx="11"/>
          </p:nvPr>
        </p:nvSpPr>
        <p:spPr/>
        <p:txBody>
          <a:bodyPr/>
          <a:lstStyle/>
          <a:p>
            <a:pPr marL="0" indent="0">
              <a:buNone/>
            </a:pPr>
            <a:r>
              <a:rPr lang="en-US" dirty="0"/>
              <a:t>The following presents some highlight of the scored criteria included in the YHDP RFP Project Scoring Tool:</a:t>
            </a:r>
          </a:p>
          <a:p>
            <a:pPr marL="0" indent="0">
              <a:buNone/>
            </a:pPr>
            <a:endParaRPr lang="en-US" sz="200" dirty="0"/>
          </a:p>
          <a:p>
            <a:pPr lvl="1"/>
            <a:r>
              <a:rPr lang="en-US" dirty="0"/>
              <a:t>Interest and organizational experience</a:t>
            </a:r>
          </a:p>
          <a:p>
            <a:pPr lvl="1"/>
            <a:r>
              <a:rPr lang="en-US" dirty="0"/>
              <a:t>Agency background/capacity</a:t>
            </a:r>
          </a:p>
          <a:p>
            <a:pPr lvl="1"/>
            <a:r>
              <a:rPr lang="en-US" dirty="0"/>
              <a:t>Youth involvement and leadership</a:t>
            </a:r>
          </a:p>
          <a:p>
            <a:pPr lvl="1"/>
            <a:r>
              <a:rPr lang="en-US" dirty="0"/>
              <a:t>Populations of focus</a:t>
            </a:r>
          </a:p>
          <a:p>
            <a:pPr lvl="1"/>
            <a:r>
              <a:rPr lang="en-US" dirty="0"/>
              <a:t>Cultural competency</a:t>
            </a:r>
          </a:p>
          <a:p>
            <a:pPr lvl="1"/>
            <a:r>
              <a:rPr lang="en-US" dirty="0"/>
              <a:t>HUD principles</a:t>
            </a:r>
          </a:p>
          <a:p>
            <a:pPr lvl="1"/>
            <a:r>
              <a:rPr lang="en-US" dirty="0"/>
              <a:t>Innovation</a:t>
            </a:r>
          </a:p>
          <a:p>
            <a:pPr lvl="1"/>
            <a:r>
              <a:rPr lang="en-US" dirty="0"/>
              <a:t>Plan for implementation</a:t>
            </a:r>
          </a:p>
          <a:p>
            <a:pPr marL="0" indent="0">
              <a:buNone/>
            </a:pPr>
            <a:endParaRPr lang="en-US" sz="200" dirty="0"/>
          </a:p>
          <a:p>
            <a:pPr marL="0" indent="0">
              <a:buNone/>
            </a:pPr>
            <a:r>
              <a:rPr lang="en-US" i="1" dirty="0"/>
              <a:t>[See YHDP RFP Project Scoring Tool for full list]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56850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C6BDEC-0EC7-5F4E-BBF6-BCF690A4E9C3}"/>
              </a:ext>
            </a:extLst>
          </p:cNvPr>
          <p:cNvSpPr>
            <a:spLocks noGrp="1"/>
          </p:cNvSpPr>
          <p:nvPr>
            <p:ph type="body" sz="quarter" idx="10"/>
          </p:nvPr>
        </p:nvSpPr>
        <p:spPr/>
        <p:txBody>
          <a:bodyPr/>
          <a:lstStyle/>
          <a:p>
            <a:r>
              <a:rPr lang="en-US" dirty="0"/>
              <a:t>Questions? </a:t>
            </a:r>
          </a:p>
        </p:txBody>
      </p:sp>
      <p:sp>
        <p:nvSpPr>
          <p:cNvPr id="3" name="Text Placeholder 2">
            <a:extLst>
              <a:ext uri="{FF2B5EF4-FFF2-40B4-BE49-F238E27FC236}">
                <a16:creationId xmlns:a16="http://schemas.microsoft.com/office/drawing/2014/main" id="{CE5C4B0D-4852-CE4B-92DE-783E96B62912}"/>
              </a:ext>
            </a:extLst>
          </p:cNvPr>
          <p:cNvSpPr>
            <a:spLocks noGrp="1"/>
          </p:cNvSpPr>
          <p:nvPr>
            <p:ph type="body" sz="quarter" idx="11"/>
          </p:nvPr>
        </p:nvSpPr>
        <p:spPr>
          <a:xfrm>
            <a:off x="1073426" y="1802185"/>
            <a:ext cx="7567337" cy="3751263"/>
          </a:xfrm>
        </p:spPr>
        <p:txBody>
          <a:bodyPr/>
          <a:lstStyle/>
          <a:p>
            <a:pPr marL="0" indent="0">
              <a:buNone/>
            </a:pPr>
            <a:endParaRPr lang="en-US" dirty="0"/>
          </a:p>
          <a:p>
            <a:pPr marL="0" indent="0">
              <a:buNone/>
            </a:pPr>
            <a:endParaRPr lang="en-US" dirty="0"/>
          </a:p>
          <a:p>
            <a:pPr marL="0" indent="0">
              <a:buNone/>
            </a:pPr>
            <a:endParaRPr lang="en-US" dirty="0"/>
          </a:p>
          <a:p>
            <a:r>
              <a:rPr lang="en-US" dirty="0"/>
              <a:t>Requirements?</a:t>
            </a:r>
          </a:p>
          <a:p>
            <a:r>
              <a:rPr lang="en-US" dirty="0"/>
              <a:t>Evaluation?</a:t>
            </a:r>
          </a:p>
          <a:p>
            <a:r>
              <a:rPr lang="en-US" dirty="0"/>
              <a:t>Process?</a:t>
            </a:r>
          </a:p>
          <a:p>
            <a:pPr marL="0" indent="0">
              <a:buNone/>
            </a:pPr>
            <a:endParaRPr lang="en-US" dirty="0"/>
          </a:p>
        </p:txBody>
      </p:sp>
      <p:pic>
        <p:nvPicPr>
          <p:cNvPr id="5" name="Graphic 4" descr="Questions">
            <a:extLst>
              <a:ext uri="{FF2B5EF4-FFF2-40B4-BE49-F238E27FC236}">
                <a16:creationId xmlns:a16="http://schemas.microsoft.com/office/drawing/2014/main" id="{B6597A74-0C18-E544-92F2-BEF9186510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29807" y="2186946"/>
            <a:ext cx="2981739" cy="2981739"/>
          </a:xfrm>
          <a:prstGeom prst="rect">
            <a:avLst/>
          </a:prstGeom>
        </p:spPr>
      </p:pic>
    </p:spTree>
    <p:extLst>
      <p:ext uri="{BB962C8B-B14F-4D97-AF65-F5344CB8AC3E}">
        <p14:creationId xmlns:p14="http://schemas.microsoft.com/office/powerpoint/2010/main" val="3873573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700AC9-F5ED-404D-8F7F-6F122E59319B}"/>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3CBE89A0-EF2B-044F-8690-F74DB97A6540}"/>
              </a:ext>
            </a:extLst>
          </p:cNvPr>
          <p:cNvSpPr>
            <a:spLocks noGrp="1"/>
          </p:cNvSpPr>
          <p:nvPr>
            <p:ph type="body" sz="quarter" idx="11"/>
          </p:nvPr>
        </p:nvSpPr>
        <p:spPr>
          <a:xfrm>
            <a:off x="538045" y="3992305"/>
            <a:ext cx="8067907" cy="958850"/>
          </a:xfrm>
        </p:spPr>
        <p:txBody>
          <a:bodyPr/>
          <a:lstStyle/>
          <a:p>
            <a:r>
              <a:rPr lang="en-US" dirty="0"/>
              <a:t>HUD Requirements</a:t>
            </a:r>
          </a:p>
        </p:txBody>
      </p:sp>
    </p:spTree>
    <p:extLst>
      <p:ext uri="{BB962C8B-B14F-4D97-AF65-F5344CB8AC3E}">
        <p14:creationId xmlns:p14="http://schemas.microsoft.com/office/powerpoint/2010/main" val="3830754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684AA8-C2DB-B942-9438-0853DAFA1494}"/>
              </a:ext>
            </a:extLst>
          </p:cNvPr>
          <p:cNvSpPr>
            <a:spLocks noGrp="1"/>
          </p:cNvSpPr>
          <p:nvPr>
            <p:ph type="body" sz="quarter" idx="10"/>
          </p:nvPr>
        </p:nvSpPr>
        <p:spPr/>
        <p:txBody>
          <a:bodyPr/>
          <a:lstStyle/>
          <a:p>
            <a:r>
              <a:rPr lang="en-US" dirty="0"/>
              <a:t>HUD Definition of Homelessness</a:t>
            </a:r>
          </a:p>
        </p:txBody>
      </p:sp>
      <p:sp>
        <p:nvSpPr>
          <p:cNvPr id="3" name="Text Placeholder 2">
            <a:extLst>
              <a:ext uri="{FF2B5EF4-FFF2-40B4-BE49-F238E27FC236}">
                <a16:creationId xmlns:a16="http://schemas.microsoft.com/office/drawing/2014/main" id="{A794BF8F-21F2-CB42-8137-C7A4A8DDCECF}"/>
              </a:ext>
            </a:extLst>
          </p:cNvPr>
          <p:cNvSpPr>
            <a:spLocks noGrp="1"/>
          </p:cNvSpPr>
          <p:nvPr>
            <p:ph type="body" sz="quarter" idx="11"/>
          </p:nvPr>
        </p:nvSpPr>
        <p:spPr>
          <a:xfrm>
            <a:off x="503858" y="1722672"/>
            <a:ext cx="8136905" cy="3751263"/>
          </a:xfrm>
        </p:spPr>
        <p:txBody>
          <a:bodyPr/>
          <a:lstStyle/>
          <a:p>
            <a:r>
              <a:rPr lang="en-US" dirty="0"/>
              <a:t>YHDP: unaccompanied youth and young adults (YYA), and parenting or pregnant youth that meet HUD’s definition of “homeless.” </a:t>
            </a:r>
          </a:p>
          <a:p>
            <a:r>
              <a:rPr lang="en-US" dirty="0"/>
              <a:t>Literally homeless individuals/families who lack a fixed, regular, and adequate nighttime residence</a:t>
            </a:r>
          </a:p>
          <a:p>
            <a:r>
              <a:rPr lang="en-US" dirty="0"/>
              <a:t>Imminently homeless individuals/families</a:t>
            </a:r>
            <a:endParaRPr lang="en-US" i="1" dirty="0"/>
          </a:p>
          <a:p>
            <a:r>
              <a:rPr lang="en-US" dirty="0"/>
              <a:t>Individuals/families fleeing or attempting to flee domestic violence (However, this is not the target population for YHDP)</a:t>
            </a:r>
          </a:p>
          <a:p>
            <a:pPr marL="0" indent="0">
              <a:buNone/>
            </a:pPr>
            <a:r>
              <a:rPr lang="en-US" i="1" dirty="0"/>
              <a:t>See 24 CFR Part 578.3</a:t>
            </a:r>
            <a:endParaRPr lang="en-US" dirty="0"/>
          </a:p>
        </p:txBody>
      </p:sp>
    </p:spTree>
    <p:extLst>
      <p:ext uri="{BB962C8B-B14F-4D97-AF65-F5344CB8AC3E}">
        <p14:creationId xmlns:p14="http://schemas.microsoft.com/office/powerpoint/2010/main" val="4281746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968EC-8A2C-274C-947C-D7B0C5EEF3F6}"/>
              </a:ext>
            </a:extLst>
          </p:cNvPr>
          <p:cNvSpPr>
            <a:spLocks noGrp="1"/>
          </p:cNvSpPr>
          <p:nvPr>
            <p:ph type="body" sz="quarter" idx="10"/>
          </p:nvPr>
        </p:nvSpPr>
        <p:spPr/>
        <p:txBody>
          <a:bodyPr/>
          <a:lstStyle/>
          <a:p>
            <a:r>
              <a:rPr lang="en-US" dirty="0"/>
              <a:t>Eligible Costs (Keep Exceptions in Mind!)</a:t>
            </a:r>
          </a:p>
        </p:txBody>
      </p:sp>
      <p:sp>
        <p:nvSpPr>
          <p:cNvPr id="3" name="Text Placeholder 2">
            <a:extLst>
              <a:ext uri="{FF2B5EF4-FFF2-40B4-BE49-F238E27FC236}">
                <a16:creationId xmlns:a16="http://schemas.microsoft.com/office/drawing/2014/main" id="{A3F6C15C-05E7-D84D-B0CB-1566971F16C7}"/>
              </a:ext>
            </a:extLst>
          </p:cNvPr>
          <p:cNvSpPr>
            <a:spLocks noGrp="1"/>
          </p:cNvSpPr>
          <p:nvPr>
            <p:ph type="body" sz="quarter" idx="11"/>
          </p:nvPr>
        </p:nvSpPr>
        <p:spPr/>
        <p:txBody>
          <a:bodyPr/>
          <a:lstStyle/>
          <a:p>
            <a:pPr lvl="1"/>
            <a:r>
              <a:rPr lang="en-US" dirty="0"/>
              <a:t>Leasing</a:t>
            </a:r>
          </a:p>
          <a:p>
            <a:pPr lvl="1"/>
            <a:r>
              <a:rPr lang="en-US" dirty="0"/>
              <a:t>Operations</a:t>
            </a:r>
          </a:p>
          <a:p>
            <a:pPr lvl="1"/>
            <a:r>
              <a:rPr lang="en-US" dirty="0"/>
              <a:t>Rental Assistance (PH, short-term (up to 3 months) and/or medium-term (3-24 months))</a:t>
            </a:r>
          </a:p>
          <a:p>
            <a:pPr lvl="2"/>
            <a:r>
              <a:rPr lang="en-US" dirty="0"/>
              <a:t>Tenant based</a:t>
            </a:r>
          </a:p>
          <a:p>
            <a:pPr lvl="2"/>
            <a:r>
              <a:rPr lang="en-US" dirty="0"/>
              <a:t>Sponsor based</a:t>
            </a:r>
          </a:p>
          <a:p>
            <a:pPr lvl="2"/>
            <a:r>
              <a:rPr lang="en-US" dirty="0"/>
              <a:t>Project based </a:t>
            </a:r>
          </a:p>
          <a:p>
            <a:pPr lvl="1"/>
            <a:r>
              <a:rPr lang="en-US" dirty="0"/>
              <a:t>Supportive Services</a:t>
            </a:r>
          </a:p>
          <a:p>
            <a:pPr lvl="1"/>
            <a:r>
              <a:rPr lang="en-US" dirty="0"/>
              <a:t>HMIS</a:t>
            </a:r>
          </a:p>
          <a:p>
            <a:pPr lvl="1"/>
            <a:r>
              <a:rPr lang="en-US" dirty="0"/>
              <a:t>Indirect Costs</a:t>
            </a:r>
          </a:p>
          <a:p>
            <a:pPr lvl="1"/>
            <a:r>
              <a:rPr lang="en-US" dirty="0"/>
              <a:t>Administration</a:t>
            </a:r>
          </a:p>
        </p:txBody>
      </p:sp>
    </p:spTree>
    <p:extLst>
      <p:ext uri="{BB962C8B-B14F-4D97-AF65-F5344CB8AC3E}">
        <p14:creationId xmlns:p14="http://schemas.microsoft.com/office/powerpoint/2010/main" val="17754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DA0B2A-2567-484A-84AE-0C3D80A77A22}"/>
              </a:ext>
            </a:extLst>
          </p:cNvPr>
          <p:cNvSpPr>
            <a:spLocks noGrp="1"/>
          </p:cNvSpPr>
          <p:nvPr>
            <p:ph type="body" sz="quarter" idx="10"/>
          </p:nvPr>
        </p:nvSpPr>
        <p:spPr/>
        <p:txBody>
          <a:bodyPr/>
          <a:lstStyle/>
          <a:p>
            <a:r>
              <a:rPr lang="en-US" dirty="0"/>
              <a:t>Other Requirements: Match</a:t>
            </a:r>
          </a:p>
        </p:txBody>
      </p:sp>
      <p:sp>
        <p:nvSpPr>
          <p:cNvPr id="3" name="Text Placeholder 2">
            <a:extLst>
              <a:ext uri="{FF2B5EF4-FFF2-40B4-BE49-F238E27FC236}">
                <a16:creationId xmlns:a16="http://schemas.microsoft.com/office/drawing/2014/main" id="{0FDBDC76-7D3A-9B43-8A87-5A84655CD983}"/>
              </a:ext>
            </a:extLst>
          </p:cNvPr>
          <p:cNvSpPr>
            <a:spLocks noGrp="1"/>
          </p:cNvSpPr>
          <p:nvPr>
            <p:ph type="body" sz="quarter" idx="11"/>
          </p:nvPr>
        </p:nvSpPr>
        <p:spPr/>
        <p:txBody>
          <a:bodyPr/>
          <a:lstStyle/>
          <a:p>
            <a:pPr lvl="0"/>
            <a:r>
              <a:rPr lang="en-US" dirty="0"/>
              <a:t>Must match all grant funds, except for leasing funds, with at least </a:t>
            </a:r>
            <a:r>
              <a:rPr lang="en-US" b="1" dirty="0"/>
              <a:t>25%</a:t>
            </a:r>
            <a:r>
              <a:rPr lang="en-US" dirty="0"/>
              <a:t> of funds or in-kind contributions from other sources. </a:t>
            </a:r>
          </a:p>
          <a:p>
            <a:r>
              <a:rPr lang="en-US" b="1" dirty="0"/>
              <a:t>Cash Match</a:t>
            </a:r>
            <a:r>
              <a:rPr lang="en-US" dirty="0"/>
              <a:t>: May use funds from any source, including any other federal sources (excluding Continuum of Care program funds), as well as state, local, and private sources, provided that funds from the source are not statutorily prohibited to be used as a match. </a:t>
            </a:r>
          </a:p>
          <a:p>
            <a:r>
              <a:rPr lang="en-US" b="1" dirty="0"/>
              <a:t>In-Kind Match</a:t>
            </a:r>
            <a:r>
              <a:rPr lang="en-US" dirty="0"/>
              <a:t>: May use the value of any real property, equipment, goods, or services contributed to the project as match, provided that, if the recipient or subrecipient had to pay for them with grant funds, the costs would have been eligible</a:t>
            </a:r>
          </a:p>
          <a:p>
            <a:pPr marL="0" indent="0">
              <a:buNone/>
            </a:pPr>
            <a:endParaRPr lang="en-US" dirty="0"/>
          </a:p>
        </p:txBody>
      </p:sp>
    </p:spTree>
    <p:extLst>
      <p:ext uri="{BB962C8B-B14F-4D97-AF65-F5344CB8AC3E}">
        <p14:creationId xmlns:p14="http://schemas.microsoft.com/office/powerpoint/2010/main" val="695554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1B988B-43DC-7E49-8594-75DC00A2C5AF}"/>
              </a:ext>
            </a:extLst>
          </p:cNvPr>
          <p:cNvSpPr>
            <a:spLocks noGrp="1"/>
          </p:cNvSpPr>
          <p:nvPr>
            <p:ph type="body" sz="quarter" idx="10"/>
          </p:nvPr>
        </p:nvSpPr>
        <p:spPr/>
        <p:txBody>
          <a:bodyPr/>
          <a:lstStyle/>
          <a:p>
            <a:r>
              <a:rPr lang="en-US" dirty="0"/>
              <a:t>Other Requirements: Documentation</a:t>
            </a:r>
          </a:p>
        </p:txBody>
      </p:sp>
      <p:sp>
        <p:nvSpPr>
          <p:cNvPr id="3" name="Text Placeholder 2">
            <a:extLst>
              <a:ext uri="{FF2B5EF4-FFF2-40B4-BE49-F238E27FC236}">
                <a16:creationId xmlns:a16="http://schemas.microsoft.com/office/drawing/2014/main" id="{DE3AD076-9AE1-924B-8517-E24263CFE5D7}"/>
              </a:ext>
            </a:extLst>
          </p:cNvPr>
          <p:cNvSpPr>
            <a:spLocks noGrp="1"/>
          </p:cNvSpPr>
          <p:nvPr>
            <p:ph type="body" sz="quarter" idx="11"/>
          </p:nvPr>
        </p:nvSpPr>
        <p:spPr/>
        <p:txBody>
          <a:bodyPr/>
          <a:lstStyle/>
          <a:p>
            <a:r>
              <a:rPr lang="en-US" dirty="0"/>
              <a:t>Documentation of Homeless Status and Disability Status</a:t>
            </a:r>
          </a:p>
          <a:p>
            <a:r>
              <a:rPr lang="en-US" dirty="0"/>
              <a:t>Calculation of Client Rent</a:t>
            </a:r>
          </a:p>
          <a:p>
            <a:r>
              <a:rPr lang="en-US" dirty="0"/>
              <a:t>No program fees</a:t>
            </a:r>
          </a:p>
          <a:p>
            <a:r>
              <a:rPr lang="en-US" dirty="0"/>
              <a:t>Mainstream Resources</a:t>
            </a:r>
          </a:p>
          <a:p>
            <a:r>
              <a:rPr lang="en-US" dirty="0"/>
              <a:t>Annual Performance Reports (APR)</a:t>
            </a:r>
          </a:p>
          <a:p>
            <a:r>
              <a:rPr lang="en-US" dirty="0"/>
              <a:t>HMIS Participation</a:t>
            </a:r>
          </a:p>
          <a:p>
            <a:pPr marL="0" indent="0">
              <a:buNone/>
            </a:pPr>
            <a:endParaRPr lang="en-US" dirty="0"/>
          </a:p>
        </p:txBody>
      </p:sp>
    </p:spTree>
    <p:extLst>
      <p:ext uri="{BB962C8B-B14F-4D97-AF65-F5344CB8AC3E}">
        <p14:creationId xmlns:p14="http://schemas.microsoft.com/office/powerpoint/2010/main" val="3923013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3DC0BD8-68A7-3547-86BC-320F86E661D8}"/>
              </a:ext>
            </a:extLst>
          </p:cNvPr>
          <p:cNvSpPr>
            <a:spLocks noGrp="1"/>
          </p:cNvSpPr>
          <p:nvPr>
            <p:ph type="body" sz="quarter" idx="11"/>
          </p:nvPr>
        </p:nvSpPr>
        <p:spPr>
          <a:xfrm>
            <a:off x="610014" y="413763"/>
            <a:ext cx="7766050" cy="2457585"/>
          </a:xfrm>
        </p:spPr>
        <p:txBody>
          <a:bodyPr/>
          <a:lstStyle/>
          <a:p>
            <a:r>
              <a:rPr lang="en-US" sz="2200" b="1" dirty="0"/>
              <a:t>Project Proposals are due </a:t>
            </a:r>
            <a:r>
              <a:rPr lang="en-US" sz="2200" b="1" u="sng" dirty="0"/>
              <a:t>April 30, 2020</a:t>
            </a:r>
          </a:p>
          <a:p>
            <a:endParaRPr lang="en-US" sz="200" b="1" dirty="0"/>
          </a:p>
          <a:p>
            <a:r>
              <a:rPr lang="en-US" sz="2200" b="1" dirty="0"/>
              <a:t>Homebase is available to help: </a:t>
            </a:r>
          </a:p>
          <a:p>
            <a:pPr lvl="1"/>
            <a:r>
              <a:rPr lang="en-US" sz="2200" dirty="0"/>
              <a:t>Think through project ideas</a:t>
            </a:r>
          </a:p>
          <a:p>
            <a:pPr lvl="1"/>
            <a:r>
              <a:rPr lang="en-US" sz="2200" dirty="0"/>
              <a:t>Determine what components are eligible for HUD funding </a:t>
            </a:r>
          </a:p>
          <a:p>
            <a:pPr lvl="1"/>
            <a:r>
              <a:rPr lang="en-US" sz="2200" dirty="0"/>
              <a:t>Determine what exceptions should be requested, if any </a:t>
            </a:r>
          </a:p>
          <a:p>
            <a:pPr lvl="1"/>
            <a:r>
              <a:rPr lang="en-US" sz="2200" dirty="0"/>
              <a:t>Whatever else you need help with!!</a:t>
            </a:r>
          </a:p>
          <a:p>
            <a:pPr lvl="1"/>
            <a:endParaRPr lang="en-US" sz="2200" dirty="0"/>
          </a:p>
          <a:p>
            <a:pPr marL="457200" lvl="1" indent="0" algn="ctr">
              <a:buNone/>
            </a:pPr>
            <a:r>
              <a:rPr lang="en-US" sz="2200" dirty="0">
                <a:hlinkClick r:id="rId2"/>
              </a:rPr>
              <a:t>piper@homebaseccc.org</a:t>
            </a:r>
            <a:r>
              <a:rPr lang="en-US" sz="2200" dirty="0"/>
              <a:t> </a:t>
            </a:r>
          </a:p>
          <a:p>
            <a:pPr marL="457200" lvl="1" indent="0" algn="ctr">
              <a:buNone/>
            </a:pPr>
            <a:r>
              <a:rPr lang="en-US" sz="2200" dirty="0">
                <a:hlinkClick r:id="rId3"/>
              </a:rPr>
              <a:t>alicia@homebaseccc.org</a:t>
            </a:r>
            <a:r>
              <a:rPr lang="en-US" sz="2200" dirty="0"/>
              <a:t> </a:t>
            </a:r>
          </a:p>
          <a:p>
            <a:endParaRPr lang="en-US" dirty="0"/>
          </a:p>
        </p:txBody>
      </p:sp>
    </p:spTree>
    <p:extLst>
      <p:ext uri="{BB962C8B-B14F-4D97-AF65-F5344CB8AC3E}">
        <p14:creationId xmlns:p14="http://schemas.microsoft.com/office/powerpoint/2010/main" val="2630083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B9A6D4-4AD7-D74E-8FC7-E0E7274E5314}"/>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E50F0250-1AD7-4044-9325-3483C94D41EC}"/>
              </a:ext>
            </a:extLst>
          </p:cNvPr>
          <p:cNvSpPr>
            <a:spLocks noGrp="1"/>
          </p:cNvSpPr>
          <p:nvPr>
            <p:ph type="body" sz="quarter" idx="11"/>
          </p:nvPr>
        </p:nvSpPr>
        <p:spPr/>
        <p:txBody>
          <a:bodyPr/>
          <a:lstStyle/>
          <a:p>
            <a:r>
              <a:rPr lang="en-US" dirty="0"/>
              <a:t>Background</a:t>
            </a:r>
          </a:p>
        </p:txBody>
      </p:sp>
    </p:spTree>
    <p:extLst>
      <p:ext uri="{BB962C8B-B14F-4D97-AF65-F5344CB8AC3E}">
        <p14:creationId xmlns:p14="http://schemas.microsoft.com/office/powerpoint/2010/main" val="2598284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074B861-1B30-834F-BA3E-B54DE05D9090}"/>
              </a:ext>
            </a:extLst>
          </p:cNvPr>
          <p:cNvSpPr>
            <a:spLocks noGrp="1"/>
          </p:cNvSpPr>
          <p:nvPr>
            <p:ph type="body" sz="quarter" idx="10"/>
          </p:nvPr>
        </p:nvSpPr>
        <p:spPr/>
        <p:txBody>
          <a:bodyPr/>
          <a:lstStyle/>
          <a:p>
            <a:r>
              <a:rPr lang="en-US" b="1" dirty="0"/>
              <a:t>Wrap Up &amp; Next Steps</a:t>
            </a:r>
          </a:p>
        </p:txBody>
      </p:sp>
    </p:spTree>
    <p:extLst>
      <p:ext uri="{BB962C8B-B14F-4D97-AF65-F5344CB8AC3E}">
        <p14:creationId xmlns:p14="http://schemas.microsoft.com/office/powerpoint/2010/main" val="1550012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8BCD6-AC6D-984D-8FEA-EE61610701CE}"/>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ABD671D3-B04E-D342-BD6F-F20166FE2E01}"/>
              </a:ext>
            </a:extLst>
          </p:cNvPr>
          <p:cNvSpPr>
            <a:spLocks noGrp="1"/>
          </p:cNvSpPr>
          <p:nvPr>
            <p:ph type="body" sz="quarter" idx="10"/>
          </p:nvPr>
        </p:nvSpPr>
        <p:spPr/>
        <p:txBody>
          <a:bodyPr/>
          <a:lstStyle/>
          <a:p>
            <a:endParaRPr lang="en-US" dirty="0"/>
          </a:p>
        </p:txBody>
      </p:sp>
      <p:sp>
        <p:nvSpPr>
          <p:cNvPr id="4" name="Text Placeholder 3">
            <a:extLst>
              <a:ext uri="{FF2B5EF4-FFF2-40B4-BE49-F238E27FC236}">
                <a16:creationId xmlns:a16="http://schemas.microsoft.com/office/drawing/2014/main" id="{96337E70-6395-6348-83BB-1D1E9E8B3AE4}"/>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272999FA-F542-A449-A5A8-85AA61F0C765}"/>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082367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1792E-E15B-9644-90EE-F2CA054B67C2}"/>
              </a:ext>
            </a:extLst>
          </p:cNvPr>
          <p:cNvSpPr>
            <a:spLocks noGrp="1"/>
          </p:cNvSpPr>
          <p:nvPr>
            <p:ph type="body" sz="quarter" idx="10"/>
          </p:nvPr>
        </p:nvSpPr>
        <p:spPr/>
        <p:txBody>
          <a:bodyPr/>
          <a:lstStyle/>
          <a:p>
            <a:r>
              <a:rPr lang="en-US" dirty="0"/>
              <a:t>Local YHDP Planning Process</a:t>
            </a:r>
          </a:p>
        </p:txBody>
      </p:sp>
      <p:sp>
        <p:nvSpPr>
          <p:cNvPr id="5" name="Text Placeholder 4">
            <a:extLst>
              <a:ext uri="{FF2B5EF4-FFF2-40B4-BE49-F238E27FC236}">
                <a16:creationId xmlns:a16="http://schemas.microsoft.com/office/drawing/2014/main" id="{49E22F84-CFDF-6641-A3F2-324D58D973FA}"/>
              </a:ext>
            </a:extLst>
          </p:cNvPr>
          <p:cNvSpPr>
            <a:spLocks noGrp="1"/>
          </p:cNvSpPr>
          <p:nvPr>
            <p:ph type="body" sz="quarter" idx="11"/>
          </p:nvPr>
        </p:nvSpPr>
        <p:spPr/>
        <p:txBody>
          <a:bodyPr/>
          <a:lstStyle/>
          <a:p>
            <a:r>
              <a:rPr lang="en-US" dirty="0"/>
              <a:t>On August 29, 2019, HUD awarded </a:t>
            </a:r>
            <a:r>
              <a:rPr lang="en-US" b="1" dirty="0"/>
              <a:t>$3.8 million </a:t>
            </a:r>
            <a:r>
              <a:rPr lang="en-US" dirty="0"/>
              <a:t>to Honolulu through the Youth Homelessness Demonstration Program (YHDP)</a:t>
            </a:r>
          </a:p>
          <a:p>
            <a:r>
              <a:rPr lang="en-US" dirty="0"/>
              <a:t>Honolulu joins 22 other communities selected in 2019 to create a coordinated community response to prevent and end homelessness for unaccompanied youth </a:t>
            </a:r>
          </a:p>
          <a:p>
            <a:r>
              <a:rPr lang="en-US" dirty="0"/>
              <a:t>HUD-approved Coordinated Community Plan provides a roadmap for Honolulu YHDP</a:t>
            </a:r>
          </a:p>
          <a:p>
            <a:r>
              <a:rPr lang="en-US" dirty="0"/>
              <a:t>Several innovative projects have been identified as priorities for funding</a:t>
            </a:r>
          </a:p>
          <a:p>
            <a:pPr marL="0" indent="0">
              <a:buNone/>
            </a:pPr>
            <a:endParaRPr lang="en-US" dirty="0"/>
          </a:p>
        </p:txBody>
      </p:sp>
    </p:spTree>
    <p:extLst>
      <p:ext uri="{BB962C8B-B14F-4D97-AF65-F5344CB8AC3E}">
        <p14:creationId xmlns:p14="http://schemas.microsoft.com/office/powerpoint/2010/main" val="2769136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0567B7-CF9D-7947-85A1-0DB63CEBCFF0}"/>
              </a:ext>
            </a:extLst>
          </p:cNvPr>
          <p:cNvSpPr>
            <a:spLocks noGrp="1"/>
          </p:cNvSpPr>
          <p:nvPr>
            <p:ph type="body" sz="quarter" idx="10"/>
          </p:nvPr>
        </p:nvSpPr>
        <p:spPr/>
        <p:txBody>
          <a:bodyPr/>
          <a:lstStyle/>
          <a:p>
            <a:r>
              <a:rPr lang="en-US" dirty="0"/>
              <a:t>Honolulu YHDP Shared Vision</a:t>
            </a:r>
          </a:p>
        </p:txBody>
      </p:sp>
      <p:sp>
        <p:nvSpPr>
          <p:cNvPr id="3" name="Text Placeholder 2">
            <a:extLst>
              <a:ext uri="{FF2B5EF4-FFF2-40B4-BE49-F238E27FC236}">
                <a16:creationId xmlns:a16="http://schemas.microsoft.com/office/drawing/2014/main" id="{1E4E828A-CA3F-AA4C-8AA7-1214CF8E2357}"/>
              </a:ext>
            </a:extLst>
          </p:cNvPr>
          <p:cNvSpPr>
            <a:spLocks noGrp="1"/>
          </p:cNvSpPr>
          <p:nvPr>
            <p:ph type="body" sz="quarter" idx="11"/>
          </p:nvPr>
        </p:nvSpPr>
        <p:spPr/>
        <p:txBody>
          <a:bodyPr/>
          <a:lstStyle/>
          <a:p>
            <a:pPr marL="0" indent="0" algn="ctr">
              <a:buNone/>
            </a:pPr>
            <a:r>
              <a:rPr lang="en-US" dirty="0"/>
              <a:t>There are no youth sleeping in tents on sidewalks or sleeping in parks on </a:t>
            </a:r>
            <a:r>
              <a:rPr lang="en-US" dirty="0" err="1"/>
              <a:t>Oʻahu</a:t>
            </a:r>
            <a:r>
              <a:rPr lang="en-US" dirty="0"/>
              <a:t>. Youth are safe, have a roof over their head, and are not exposed to violence or exploitation. If youth become homeless, it is a temporary situation because there is a well-run system in place to help them – as soon as they are ready and want help.</a:t>
            </a:r>
          </a:p>
          <a:p>
            <a:pPr marL="0" indent="0">
              <a:buNone/>
            </a:pPr>
            <a:endParaRPr lang="en-US" dirty="0"/>
          </a:p>
        </p:txBody>
      </p:sp>
      <p:pic>
        <p:nvPicPr>
          <p:cNvPr id="4" name="Picture 3">
            <a:extLst>
              <a:ext uri="{FF2B5EF4-FFF2-40B4-BE49-F238E27FC236}">
                <a16:creationId xmlns:a16="http://schemas.microsoft.com/office/drawing/2014/main" id="{F6D1EDF2-E182-5049-973E-D667BEE99FB7}"/>
              </a:ext>
            </a:extLst>
          </p:cNvPr>
          <p:cNvPicPr>
            <a:picLocks noChangeAspect="1"/>
          </p:cNvPicPr>
          <p:nvPr/>
        </p:nvPicPr>
        <p:blipFill rotWithShape="1">
          <a:blip r:embed="rId2"/>
          <a:srcRect t="39815" b="18302"/>
          <a:stretch/>
        </p:blipFill>
        <p:spPr>
          <a:xfrm>
            <a:off x="843740" y="3552667"/>
            <a:ext cx="7456517" cy="2338467"/>
          </a:xfrm>
          <a:prstGeom prst="rect">
            <a:avLst/>
          </a:prstGeom>
        </p:spPr>
      </p:pic>
    </p:spTree>
    <p:extLst>
      <p:ext uri="{BB962C8B-B14F-4D97-AF65-F5344CB8AC3E}">
        <p14:creationId xmlns:p14="http://schemas.microsoft.com/office/powerpoint/2010/main" val="621470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0EB87A-F626-EC49-8F97-CCAA26212FE2}"/>
              </a:ext>
            </a:extLst>
          </p:cNvPr>
          <p:cNvSpPr>
            <a:spLocks noGrp="1"/>
          </p:cNvSpPr>
          <p:nvPr>
            <p:ph type="body" sz="quarter" idx="10"/>
          </p:nvPr>
        </p:nvSpPr>
        <p:spPr/>
        <p:txBody>
          <a:bodyPr/>
          <a:lstStyle/>
          <a:p>
            <a:r>
              <a:rPr lang="en-US" sz="3200" dirty="0"/>
              <a:t>Key YHDP Project Requirements</a:t>
            </a:r>
          </a:p>
        </p:txBody>
      </p:sp>
      <p:sp>
        <p:nvSpPr>
          <p:cNvPr id="3" name="Text Placeholder 2">
            <a:extLst>
              <a:ext uri="{FF2B5EF4-FFF2-40B4-BE49-F238E27FC236}">
                <a16:creationId xmlns:a16="http://schemas.microsoft.com/office/drawing/2014/main" id="{9A2FFEEB-BAEF-054D-8B23-BE8DEA4FC95B}"/>
              </a:ext>
            </a:extLst>
          </p:cNvPr>
          <p:cNvSpPr>
            <a:spLocks noGrp="1"/>
          </p:cNvSpPr>
          <p:nvPr>
            <p:ph type="body" sz="quarter" idx="11"/>
          </p:nvPr>
        </p:nvSpPr>
        <p:spPr>
          <a:xfrm>
            <a:off x="503236" y="1552802"/>
            <a:ext cx="8136905" cy="4803027"/>
          </a:xfrm>
        </p:spPr>
        <p:txBody>
          <a:bodyPr/>
          <a:lstStyle/>
          <a:p>
            <a:r>
              <a:rPr lang="en-US" dirty="0"/>
              <a:t>Eligible applicants: Nonprofits, local governments. </a:t>
            </a:r>
          </a:p>
          <a:p>
            <a:pPr marL="0" indent="0">
              <a:buNone/>
            </a:pPr>
            <a:r>
              <a:rPr lang="en-US" b="1" dirty="0"/>
              <a:t>    Partnerships/ collaborations encouraged!!</a:t>
            </a:r>
          </a:p>
          <a:p>
            <a:r>
              <a:rPr lang="en-US" dirty="0"/>
              <a:t>Grant term:  2 years, renewable through the CoC on one-year terms </a:t>
            </a:r>
          </a:p>
          <a:p>
            <a:r>
              <a:rPr lang="en-US" dirty="0"/>
              <a:t>Match:  25% (except leasing)</a:t>
            </a:r>
          </a:p>
          <a:p>
            <a:r>
              <a:rPr lang="en-US" dirty="0"/>
              <a:t>Target population:  Unaccompanied youth and young adults (YYA) and pregnant or parenting youth who meet HUD’s definition of “homeless”</a:t>
            </a:r>
          </a:p>
          <a:p>
            <a:r>
              <a:rPr lang="en-US" dirty="0"/>
              <a:t>Additional requirements (HMIS, Positive Youth Development, Trauma Informed Care, Housing First, etc.)</a:t>
            </a:r>
          </a:p>
          <a:p>
            <a:endParaRPr lang="en-US" dirty="0"/>
          </a:p>
        </p:txBody>
      </p:sp>
    </p:spTree>
    <p:extLst>
      <p:ext uri="{BB962C8B-B14F-4D97-AF65-F5344CB8AC3E}">
        <p14:creationId xmlns:p14="http://schemas.microsoft.com/office/powerpoint/2010/main" val="1626416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4B26625-A6E4-124A-B865-33A1D2F35A6B}"/>
              </a:ext>
            </a:extLst>
          </p:cNvPr>
          <p:cNvSpPr>
            <a:spLocks noGrp="1"/>
          </p:cNvSpPr>
          <p:nvPr>
            <p:ph type="body" sz="quarter" idx="10"/>
          </p:nvPr>
        </p:nvSpPr>
        <p:spPr/>
        <p:txBody>
          <a:bodyPr/>
          <a:lstStyle/>
          <a:p>
            <a:r>
              <a:rPr lang="en-US" dirty="0"/>
              <a:t>YHDP Project Types</a:t>
            </a:r>
          </a:p>
        </p:txBody>
      </p:sp>
      <p:sp>
        <p:nvSpPr>
          <p:cNvPr id="5" name="Text Placeholder 4">
            <a:extLst>
              <a:ext uri="{FF2B5EF4-FFF2-40B4-BE49-F238E27FC236}">
                <a16:creationId xmlns:a16="http://schemas.microsoft.com/office/drawing/2014/main" id="{9E0CD35D-09A7-4240-9CB4-FE0DF249D11A}"/>
              </a:ext>
            </a:extLst>
          </p:cNvPr>
          <p:cNvSpPr>
            <a:spLocks noGrp="1"/>
          </p:cNvSpPr>
          <p:nvPr>
            <p:ph type="body" sz="quarter" idx="11"/>
          </p:nvPr>
        </p:nvSpPr>
        <p:spPr/>
        <p:txBody>
          <a:bodyPr/>
          <a:lstStyle/>
          <a:p>
            <a:pPr marL="0" indent="0">
              <a:buNone/>
            </a:pPr>
            <a:r>
              <a:rPr lang="en-US" dirty="0"/>
              <a:t>Partners in Care (PIC) is seeking applicants to implement 6 different project types:</a:t>
            </a:r>
          </a:p>
          <a:p>
            <a:pPr marL="457200" lvl="0" indent="-457200">
              <a:buFont typeface="+mj-lt"/>
              <a:buAutoNum type="arabicPeriod"/>
            </a:pPr>
            <a:r>
              <a:rPr lang="en-US" b="1" dirty="0"/>
              <a:t>Diversion: </a:t>
            </a:r>
            <a:r>
              <a:rPr lang="en-US" dirty="0"/>
              <a:t>Services to unaccompanied youth under the age of 25 with short-term supportive services to divert from homelessness. Helps youth find alternative housing solutions to crisis housing.</a:t>
            </a:r>
          </a:p>
          <a:p>
            <a:pPr marL="457200" lvl="0" indent="-457200">
              <a:buFont typeface="+mj-lt"/>
              <a:buAutoNum type="arabicPeriod"/>
            </a:pPr>
            <a:r>
              <a:rPr lang="en-US" b="1" dirty="0"/>
              <a:t>Guide On The Side </a:t>
            </a:r>
            <a:r>
              <a:rPr lang="en-US" dirty="0"/>
              <a:t>(Navigation and Long-Term Case Management): Provides a consistent point of contact to help youth navigate different resources, systems of care, and needs (i.e. education, employment, health/mental health, etc.)</a:t>
            </a:r>
          </a:p>
          <a:p>
            <a:pPr marL="457200" lvl="0" indent="-457200">
              <a:buFont typeface="+mj-lt"/>
              <a:buAutoNum type="arabicPeriod"/>
            </a:pPr>
            <a:r>
              <a:rPr lang="en-US" b="1" dirty="0"/>
              <a:t>Host Homes: </a:t>
            </a:r>
            <a:r>
              <a:rPr lang="en-US" dirty="0"/>
              <a:t>Flexible (short or medium term), crisis response community-based settings that offer youth 24/7 immediate access to a safe alternative to shelter. Financial and support services to sustain host homes.</a:t>
            </a:r>
          </a:p>
          <a:p>
            <a:pPr marL="457200" lvl="0" indent="-457200">
              <a:buFont typeface="+mj-lt"/>
              <a:buAutoNum type="arabicPeriod"/>
            </a:pPr>
            <a:endParaRPr lang="en-US" dirty="0"/>
          </a:p>
        </p:txBody>
      </p:sp>
    </p:spTree>
    <p:extLst>
      <p:ext uri="{BB962C8B-B14F-4D97-AF65-F5344CB8AC3E}">
        <p14:creationId xmlns:p14="http://schemas.microsoft.com/office/powerpoint/2010/main" val="2075930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410DA1-91EC-9743-9768-9E2C5665320D}"/>
              </a:ext>
            </a:extLst>
          </p:cNvPr>
          <p:cNvSpPr>
            <a:spLocks noGrp="1"/>
          </p:cNvSpPr>
          <p:nvPr>
            <p:ph type="body" sz="quarter" idx="10"/>
          </p:nvPr>
        </p:nvSpPr>
        <p:spPr/>
        <p:txBody>
          <a:bodyPr/>
          <a:lstStyle/>
          <a:p>
            <a:r>
              <a:rPr lang="en-US" dirty="0"/>
              <a:t>YHDP Project Types (cont.)</a:t>
            </a:r>
          </a:p>
        </p:txBody>
      </p:sp>
      <p:sp>
        <p:nvSpPr>
          <p:cNvPr id="5" name="Text Placeholder 4">
            <a:extLst>
              <a:ext uri="{FF2B5EF4-FFF2-40B4-BE49-F238E27FC236}">
                <a16:creationId xmlns:a16="http://schemas.microsoft.com/office/drawing/2014/main" id="{312C76A4-1D64-4B41-AB99-972774C6EB3B}"/>
              </a:ext>
            </a:extLst>
          </p:cNvPr>
          <p:cNvSpPr>
            <a:spLocks noGrp="1"/>
          </p:cNvSpPr>
          <p:nvPr>
            <p:ph type="body" sz="quarter" idx="11"/>
          </p:nvPr>
        </p:nvSpPr>
        <p:spPr>
          <a:xfrm>
            <a:off x="503236" y="1592323"/>
            <a:ext cx="8136905" cy="3751263"/>
          </a:xfrm>
        </p:spPr>
        <p:txBody>
          <a:bodyPr/>
          <a:lstStyle/>
          <a:p>
            <a:pPr marL="457200" indent="-457200">
              <a:buFont typeface="+mj-lt"/>
              <a:buAutoNum type="arabicPeriod" startAt="4"/>
            </a:pPr>
            <a:r>
              <a:rPr lang="en-US" b="1" dirty="0"/>
              <a:t>Joint Transitional Housing &amp; Rapid Rehousing (TH-RRH): </a:t>
            </a:r>
            <a:r>
              <a:rPr lang="en-US" dirty="0"/>
              <a:t>Combines Transitional Housing (TH), a service-intensive, frequently congregate-care component, with Rapid Re-Housing (RRH), a scattered site independent living component. YYA can skip right to RRH if they choose, but have the option of starting in TH (if they are younger, coming out of foster care, or want more structure).</a:t>
            </a:r>
          </a:p>
          <a:p>
            <a:pPr marL="457200" indent="-457200">
              <a:buFont typeface="+mj-lt"/>
              <a:buAutoNum type="arabicPeriod" startAt="4"/>
            </a:pPr>
            <a:r>
              <a:rPr lang="en-US" b="1" dirty="0"/>
              <a:t>Permanent Supportive Housing (PSH): </a:t>
            </a:r>
            <a:r>
              <a:rPr lang="en-US" dirty="0"/>
              <a:t>Provides long-term, flexible rental subsidies for YYA experiencing homelessness and have disabilities/disabling conditions that affect their long-term ability to gain income/live independently without ongoing services. </a:t>
            </a:r>
          </a:p>
          <a:p>
            <a:pPr marL="457200" indent="-457200">
              <a:buFont typeface="+mj-lt"/>
              <a:buAutoNum type="arabicPeriod" startAt="4"/>
            </a:pPr>
            <a:r>
              <a:rPr lang="en-US" b="1" dirty="0"/>
              <a:t>Mobile Crisis Response:</a:t>
            </a:r>
            <a:r>
              <a:rPr lang="en-US" dirty="0"/>
              <a:t> Supportive service elements connected to case management, drop-in centers, legal services, outpatient health services, substance abuse treatment, life</a:t>
            </a:r>
          </a:p>
          <a:p>
            <a:pPr marL="457200" indent="-457200">
              <a:buFont typeface="+mj-lt"/>
              <a:buAutoNum type="arabicPeriod" startAt="4"/>
            </a:pPr>
            <a:endParaRPr lang="en-US" dirty="0"/>
          </a:p>
        </p:txBody>
      </p:sp>
    </p:spTree>
    <p:extLst>
      <p:ext uri="{BB962C8B-B14F-4D97-AF65-F5344CB8AC3E}">
        <p14:creationId xmlns:p14="http://schemas.microsoft.com/office/powerpoint/2010/main" val="3422405185"/>
      </p:ext>
    </p:extLst>
  </p:cSld>
  <p:clrMapOvr>
    <a:masterClrMapping/>
  </p:clrMapOvr>
</p:sld>
</file>

<file path=ppt/theme/theme1.xml><?xml version="1.0" encoding="utf-8"?>
<a:theme xmlns:a="http://schemas.openxmlformats.org/drawingml/2006/main" name="Title - Branded">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3E2D308-2DF0-4229-ACDF-89E589DE53BA}" vid="{53BF7170-0248-4C88-B651-BE9C50CB0F7F}"/>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 Non-Branded">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3E2D308-2DF0-4229-ACDF-89E589DE53BA}" vid="{68568749-55F3-48F6-8EDB-9ABBC1965486}"/>
    </a:ext>
  </a:extLst>
</a:theme>
</file>

<file path=ppt/theme/theme3.xml><?xml version="1.0" encoding="utf-8"?>
<a:theme xmlns:a="http://schemas.openxmlformats.org/drawingml/2006/main" name="Section Header">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3E2D308-2DF0-4229-ACDF-89E589DE53BA}" vid="{5BE34DF5-9BDD-4AC9-B141-1421F5B29BF9}"/>
    </a:ext>
  </a:extLst>
</a:theme>
</file>

<file path=ppt/theme/theme4.xml><?xml version="1.0" encoding="utf-8"?>
<a:theme xmlns:a="http://schemas.openxmlformats.org/drawingml/2006/main" name="Alternate Title - Black">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nchorCtr="0">
        <a:noAutofit/>
      </a:bodyPr>
      <a:lstStyle>
        <a:defPPr algn="ctr">
          <a:defRPr sz="2400" b="0" i="0" dirty="0" smtClean="0">
            <a:latin typeface="Century Gothic" panose="020B0502020202020204" pitchFamily="34" charset="0"/>
          </a:defRPr>
        </a:defPPr>
      </a:lstStyle>
    </a:txDef>
  </a:objectDefaults>
  <a:extraClrSchemeLst/>
  <a:extLst>
    <a:ext uri="{05A4C25C-085E-4340-85A3-A5531E510DB2}">
      <thm15:themeFamily xmlns:thm15="http://schemas.microsoft.com/office/thememl/2012/main" name="Presentation1" id="{A3E2D308-2DF0-4229-ACDF-89E589DE53BA}" vid="{A486D79C-D81F-4D85-B22E-CC603FCFF092}"/>
    </a:ext>
  </a:extLst>
</a:theme>
</file>

<file path=ppt/theme/theme5.xml><?xml version="1.0" encoding="utf-8"?>
<a:theme xmlns:a="http://schemas.openxmlformats.org/drawingml/2006/main" name="Alternate Title - Rooftops">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3E2D308-2DF0-4229-ACDF-89E589DE53BA}" vid="{A519D0C9-22BC-48D5-9486-E8C5E7A6FBC8}"/>
    </a:ext>
  </a:extLst>
</a:theme>
</file>

<file path=ppt/theme/theme6.xml><?xml version="1.0" encoding="utf-8"?>
<a:theme xmlns:a="http://schemas.openxmlformats.org/drawingml/2006/main" name="Title and Content">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3E2D308-2DF0-4229-ACDF-89E589DE53BA}" vid="{5B4A4470-83F9-4322-9575-36E49D169A76}"/>
    </a:ext>
  </a:extLst>
</a:theme>
</file>

<file path=ppt/theme/theme7.xml><?xml version="1.0" encoding="utf-8"?>
<a:theme xmlns:a="http://schemas.openxmlformats.org/drawingml/2006/main" name="Two Content">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3E2D308-2DF0-4229-ACDF-89E589DE53BA}" vid="{551F2CB6-792A-4FB8-ADA5-3B03AFFF0021}"/>
    </a:ext>
  </a:extLst>
</a:theme>
</file>

<file path=ppt/theme/theme8.xml><?xml version="1.0" encoding="utf-8"?>
<a:theme xmlns:a="http://schemas.openxmlformats.org/drawingml/2006/main" name="Title Only">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lgn="l">
          <a:buClr>
            <a:schemeClr val="accent1"/>
          </a:buClr>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Presentation1" id="{A3E2D308-2DF0-4229-ACDF-89E589DE53BA}" vid="{1F278FBD-0E1A-41D0-91D8-A9C314A23294}"/>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Title - Branded</Template>
  <TotalTime>20029</TotalTime>
  <Words>2072</Words>
  <Application>Microsoft Macintosh PowerPoint</Application>
  <PresentationFormat>On-screen Show (4:3)</PresentationFormat>
  <Paragraphs>253</Paragraphs>
  <Slides>41</Slides>
  <Notes>3</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41</vt:i4>
      </vt:variant>
    </vt:vector>
  </HeadingPairs>
  <TitlesOfParts>
    <vt:vector size="53" baseType="lpstr">
      <vt:lpstr>Arial</vt:lpstr>
      <vt:lpstr>Calibri</vt:lpstr>
      <vt:lpstr>Helvetica</vt:lpstr>
      <vt:lpstr>Helvetica Neue</vt:lpstr>
      <vt:lpstr>Title - Branded</vt:lpstr>
      <vt:lpstr>Title - Non-Branded</vt:lpstr>
      <vt:lpstr>Section Header</vt:lpstr>
      <vt:lpstr>Alternate Title - Black</vt:lpstr>
      <vt:lpstr>Alternate Title - Rooftops</vt:lpstr>
      <vt:lpstr>Title and Content</vt:lpstr>
      <vt:lpstr>Two Content</vt:lpstr>
      <vt:lpstr>Title Only</vt:lpstr>
      <vt:lpstr>PowerPoint Presentation</vt:lpstr>
      <vt:lpstr>PowerPoint Presentation</vt:lpstr>
      <vt:lpstr>Today’s Focus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Alicia Lehmer</dc:creator>
  <cp:lastModifiedBy>Piper Ehlen</cp:lastModifiedBy>
  <cp:revision>154</cp:revision>
  <cp:lastPrinted>2019-04-30T18:23:58Z</cp:lastPrinted>
  <dcterms:created xsi:type="dcterms:W3CDTF">2019-09-26T18:28:53Z</dcterms:created>
  <dcterms:modified xsi:type="dcterms:W3CDTF">2020-03-30T22:22:41Z</dcterms:modified>
</cp:coreProperties>
</file>